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B1D1-8479-455C-80EA-7DF70775FC00}" type="datetimeFigureOut">
              <a:rPr lang="ru-RU" smtClean="0"/>
              <a:pPr/>
              <a:t>вт 27.06.23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246A-790E-42F3-9D22-9EA8CAF9B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00034" y="4714890"/>
            <a:ext cx="4000528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6893736" y="2607468"/>
            <a:ext cx="350046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-конечная звезда 11"/>
          <p:cNvSpPr/>
          <p:nvPr/>
        </p:nvSpPr>
        <p:spPr>
          <a:xfrm>
            <a:off x="357158" y="571486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57158" y="2000246"/>
            <a:ext cx="285752" cy="28575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000628" y="1285866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643306" y="3714758"/>
            <a:ext cx="357190" cy="35719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In Your Dreams.jpg1.jpg"/>
          <p:cNvPicPr>
            <a:picLocks noChangeAspect="1"/>
          </p:cNvPicPr>
          <p:nvPr/>
        </p:nvPicPr>
        <p:blipFill>
          <a:blip r:embed="rId2"/>
          <a:srcRect l="4123" t="8333" r="10323" b="15278"/>
          <a:stretch>
            <a:fillRect/>
          </a:stretch>
        </p:blipFill>
        <p:spPr>
          <a:xfrm rot="16200000">
            <a:off x="4871426" y="942350"/>
            <a:ext cx="3786214" cy="3330237"/>
          </a:xfrm>
          <a:prstGeom prst="flowChartDelay">
            <a:avLst/>
          </a:prstGeom>
        </p:spPr>
      </p:pic>
      <p:sp>
        <p:nvSpPr>
          <p:cNvPr id="19" name="4-конечная звезда 18"/>
          <p:cNvSpPr/>
          <p:nvPr/>
        </p:nvSpPr>
        <p:spPr>
          <a:xfrm>
            <a:off x="8572528" y="4643452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7858148" y="500048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7572396" y="357172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928926" y="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200" b="1" dirty="0" smtClean="0">
                <a:latin typeface="Bookman Old Style" pitchFamily="18" charset="0"/>
              </a:rPr>
              <a:t>«Средняя школа №58 город Макеевки» 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429006"/>
            <a:ext cx="4929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Ганненко</a:t>
            </a:r>
            <a:r>
              <a:rPr lang="ru-RU" sz="1200" b="1" dirty="0" smtClean="0">
                <a:latin typeface="Bookman Old Style" pitchFamily="18" charset="0"/>
              </a:rPr>
              <a:t> Инна Петровна,</a:t>
            </a:r>
          </a:p>
          <a:p>
            <a:r>
              <a:rPr lang="ru-RU" sz="1200" b="1" dirty="0" smtClean="0">
                <a:latin typeface="Bookman Old Style" pitchFamily="18" charset="0"/>
              </a:rPr>
              <a:t>учитель литературы и русского языка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785800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atin typeface="Bookman Old Style" pitchFamily="18" charset="0"/>
              </a:rPr>
              <a:t>Лаймен Фрэнк </a:t>
            </a:r>
            <a:r>
              <a:rPr lang="ru-RU" sz="4600" b="1" dirty="0" err="1" smtClean="0">
                <a:latin typeface="Bookman Old Style" pitchFamily="18" charset="0"/>
              </a:rPr>
              <a:t>Баум</a:t>
            </a:r>
            <a:endParaRPr lang="ru-RU" sz="4600" dirty="0"/>
          </a:p>
        </p:txBody>
      </p:sp>
      <p:sp>
        <p:nvSpPr>
          <p:cNvPr id="26" name="TextBox 25"/>
          <p:cNvSpPr txBox="1"/>
          <p:nvPr/>
        </p:nvSpPr>
        <p:spPr>
          <a:xfrm>
            <a:off x="642910" y="2285998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и его волшебная Страна </a:t>
            </a:r>
            <a:r>
              <a:rPr lang="ru-RU" sz="2800" b="1" dirty="0" err="1" smtClean="0">
                <a:latin typeface="Bookman Old Style" pitchFamily="18" charset="0"/>
              </a:rPr>
              <a:t>Оз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1420"/>
            <a:ext cx="6686568" cy="8572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Волшебник Страны </a:t>
            </a:r>
            <a:r>
              <a:rPr lang="ru-RU" sz="4000" b="1" dirty="0" err="1" smtClean="0">
                <a:latin typeface="Bookman Old Style" pitchFamily="18" charset="0"/>
              </a:rPr>
              <a:t>Оз</a:t>
            </a:r>
            <a:endParaRPr lang="ru-RU" sz="4000" dirty="0">
              <a:latin typeface="Bookman Old Styl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2844" y="428610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80281" y="2963865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35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90"/>
            <a:ext cx="2366419" cy="3531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464345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Фильм  1939 г.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1142990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Первый фильм является достаточно красочным мюзиклом с очень приятной, волшебной атмосферой. Часть фильма, где Дороти находится дома, снята на чёрно-белую плёнку, уже после попадания в страну </a:t>
            </a:r>
            <a:r>
              <a:rPr lang="ru-RU" b="1" dirty="0" err="1" smtClean="0">
                <a:latin typeface="Bookman Old Style" pitchFamily="18" charset="0"/>
              </a:rPr>
              <a:t>Оз</a:t>
            </a:r>
            <a:r>
              <a:rPr lang="ru-RU" b="1" dirty="0" smtClean="0">
                <a:latin typeface="Bookman Old Style" pitchFamily="18" charset="0"/>
              </a:rPr>
              <a:t> картинка становится красочной и насыщенной, что в те годы было действительно удивительным зрелищем, ведь люди не привыкли видеть подобное.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3714744" y="3071816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501090" y="1071552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143372" y="300037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714612" y="92867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786050" y="4643452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8786842" y="214296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786842" y="1285866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6686568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Возвращение в Страну </a:t>
            </a:r>
            <a:r>
              <a:rPr lang="ru-RU" sz="4000" b="1" dirty="0" err="1" smtClean="0">
                <a:latin typeface="Bookman Old Style" pitchFamily="18" charset="0"/>
              </a:rPr>
              <a:t>Оз</a:t>
            </a:r>
            <a:endParaRPr lang="ru-RU" sz="4000" dirty="0">
              <a:latin typeface="Bookman Old Styl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2844" y="428610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80281" y="2749551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786" y="457201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Фильм  1985 г.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150018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Данное кино уже снято по мотивам второй и третьей книги </a:t>
            </a:r>
            <a:r>
              <a:rPr lang="ru-RU" b="1" dirty="0" err="1" smtClean="0">
                <a:latin typeface="Bookman Old Style" pitchFamily="18" charset="0"/>
              </a:rPr>
              <a:t>Баума</a:t>
            </a:r>
            <a:r>
              <a:rPr lang="ru-RU" b="1" dirty="0" smtClean="0">
                <a:latin typeface="Bookman Old Style" pitchFamily="18" charset="0"/>
              </a:rPr>
              <a:t> — </a:t>
            </a:r>
            <a:r>
              <a:rPr lang="ru-RU" b="1" i="1" dirty="0" smtClean="0">
                <a:latin typeface="Bookman Old Style" pitchFamily="18" charset="0"/>
              </a:rPr>
              <a:t>“Чудесная Страна </a:t>
            </a:r>
            <a:r>
              <a:rPr lang="ru-RU" b="1" i="1" dirty="0" err="1" smtClean="0">
                <a:latin typeface="Bookman Old Style" pitchFamily="18" charset="0"/>
              </a:rPr>
              <a:t>Оз</a:t>
            </a:r>
            <a:r>
              <a:rPr lang="ru-RU" b="1" i="1" dirty="0" smtClean="0">
                <a:latin typeface="Bookman Old Style" pitchFamily="18" charset="0"/>
              </a:rPr>
              <a:t>”</a:t>
            </a:r>
            <a:r>
              <a:rPr lang="ru-RU" b="1" dirty="0" smtClean="0">
                <a:latin typeface="Bookman Old Style" pitchFamily="18" charset="0"/>
              </a:rPr>
              <a:t> и </a:t>
            </a:r>
            <a:r>
              <a:rPr lang="ru-RU" b="1" i="1" dirty="0" smtClean="0">
                <a:latin typeface="Bookman Old Style" pitchFamily="18" charset="0"/>
              </a:rPr>
              <a:t>“</a:t>
            </a:r>
            <a:r>
              <a:rPr lang="ru-RU" b="1" i="1" dirty="0" err="1" smtClean="0">
                <a:latin typeface="Bookman Old Style" pitchFamily="18" charset="0"/>
              </a:rPr>
              <a:t>Озма</a:t>
            </a:r>
            <a:r>
              <a:rPr lang="ru-RU" b="1" i="1" dirty="0" smtClean="0">
                <a:latin typeface="Bookman Old Style" pitchFamily="18" charset="0"/>
              </a:rPr>
              <a:t> из Страны </a:t>
            </a:r>
            <a:r>
              <a:rPr lang="ru-RU" b="1" i="1" dirty="0" err="1" smtClean="0">
                <a:latin typeface="Bookman Old Style" pitchFamily="18" charset="0"/>
              </a:rPr>
              <a:t>Оз</a:t>
            </a:r>
            <a:r>
              <a:rPr lang="ru-RU" b="1" i="1" dirty="0" smtClean="0">
                <a:latin typeface="Bookman Old Style" pitchFamily="18" charset="0"/>
              </a:rPr>
              <a:t>”</a:t>
            </a:r>
            <a:r>
              <a:rPr lang="ru-RU" b="1" dirty="0" smtClean="0">
                <a:latin typeface="Bookman Old Style" pitchFamily="18" charset="0"/>
              </a:rPr>
              <a:t>. Фильм представляет из себя </a:t>
            </a:r>
            <a:r>
              <a:rPr lang="ru-RU" b="1" dirty="0" err="1" smtClean="0">
                <a:latin typeface="Bookman Old Style" pitchFamily="18" charset="0"/>
              </a:rPr>
              <a:t>микс</a:t>
            </a:r>
            <a:r>
              <a:rPr lang="ru-RU" b="1" dirty="0" smtClean="0">
                <a:latin typeface="Bookman Old Style" pitchFamily="18" charset="0"/>
              </a:rPr>
              <a:t> из обеих книг, иногда соединяя двух персонажей в одного и значительно меняя сюжет во многих аспектах</a:t>
            </a:r>
            <a:r>
              <a:rPr lang="ru-RU" dirty="0" smtClean="0"/>
              <a:t>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2" name="Picture 2" descr="Возвращение в страну Оз — Кинопои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6"/>
            <a:ext cx="2143140" cy="3206046"/>
          </a:xfrm>
          <a:prstGeom prst="rect">
            <a:avLst/>
          </a:prstGeom>
          <a:noFill/>
        </p:spPr>
      </p:pic>
      <p:sp>
        <p:nvSpPr>
          <p:cNvPr id="10" name="4-конечная звезда 9"/>
          <p:cNvSpPr/>
          <p:nvPr/>
        </p:nvSpPr>
        <p:spPr>
          <a:xfrm>
            <a:off x="3143240" y="1357304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28596" y="1071552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143900" y="414338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357686" y="335756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7929586" y="4357700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071802" y="1928808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429652" y="857238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57158" y="4929204"/>
            <a:ext cx="36433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80281" y="2749551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29058" y="1214428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В качестве заключения, могу сказать, что вы и я смогли узнать достаточно много интересного о такой личности, как Лаймен Фрэнк </a:t>
            </a:r>
            <a:r>
              <a:rPr lang="ru-RU" b="1" dirty="0" err="1" smtClean="0">
                <a:latin typeface="Bookman Old Style" pitchFamily="18" charset="0"/>
              </a:rPr>
              <a:t>Баум</a:t>
            </a:r>
            <a:r>
              <a:rPr lang="ru-RU" b="1" dirty="0" smtClean="0">
                <a:latin typeface="Bookman Old Style" pitchFamily="18" charset="0"/>
              </a:rPr>
              <a:t>. Узнали о его жизни и творчестве , а также смогли увидеть его вклад в кино и анимацию, в которой до сих пор с любовью приветствуются его книги о волшебной Стране Оз.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571472" y="1000114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143900" y="407194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429124" y="785800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57158" y="1785932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643438" y="2928940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857620" y="4500576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429652" y="4357700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Волшебник изумрудного города.jpg 12.jpg"/>
          <p:cNvPicPr>
            <a:picLocks noChangeAspect="1"/>
          </p:cNvPicPr>
          <p:nvPr/>
        </p:nvPicPr>
        <p:blipFill>
          <a:blip r:embed="rId2" cstate="print"/>
          <a:srcRect t="8333" r="23748" b="34722"/>
          <a:stretch>
            <a:fillRect/>
          </a:stretch>
        </p:blipFill>
        <p:spPr>
          <a:xfrm rot="16200000">
            <a:off x="486494" y="1442283"/>
            <a:ext cx="3527543" cy="2928958"/>
          </a:xfrm>
          <a:prstGeom prst="flowChartDelay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1285866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Баум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Лаймен Фрэнк // Википедия URL: https://ru.wikipedia.org/wiki/Баум,_Лаймен_Фрэнк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Волшебник Изумрудного города (мультфильм)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https://ru.wikipedia.org/wiki/Волшебник_Изумрудного_города_(мультфильм)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Волшебник страны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(фильм, 1939)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https://ru.wikipedia.org/wiki/Волшебник_страны_Оз_(фильм,_1939)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Возвращение в страну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(фильм)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https://ru.wikipedia.org/wiki/Возвращение_в_страну_Оз_(фильм)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Лаймен Фрэнк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Баум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// 24СМИ URL: https://24smi.org/celebrity/106421-frenk-baum.html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Придворный историк страны Оз. Как писатель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Баум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легенду создал // Аргументы и факты URL: </a:t>
            </a:r>
          </a:p>
        </p:txBody>
      </p:sp>
      <p:sp>
        <p:nvSpPr>
          <p:cNvPr id="10" name="4-конечная звезда 9"/>
          <p:cNvSpPr/>
          <p:nvPr/>
        </p:nvSpPr>
        <p:spPr>
          <a:xfrm>
            <a:off x="285720" y="214296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858148" y="21429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500562" y="128586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57158" y="371475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143900" y="500048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571868" y="1071552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7929586" y="4500576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14414" y="357172"/>
            <a:ext cx="6929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СПИСОК ЛИТЕРАТУРЫ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6" y="1285866"/>
            <a:ext cx="42148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Приключения в Изумрудном городе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https://ru.wikipedia.org/wiki/Приключения_в_Изумрудном_городе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https://aif.ru/culture/person/pridvornyy_istorik_strany_oz_kak_pisatel_baum_legendu_sozdal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Удивительный волшебник из страны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https://ru.wikipedia.org/wiki/Удивительный_волшебник_из_страны_Оз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Урфин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Джюс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 его деревянные солдаты (мультфильм)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https://ru.wikipedia.org/wiki/Урфин_Джюс_и_его_деревянные_солдаты_(мультфильм) (дата обращения: 30.04.2023).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Урфин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Джюс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возвращается //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URL: https://ru.wikipedia.org/wiki/Урфин_Джюс_возвращается (дата обращения: 30.04.2023).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071552"/>
            <a:ext cx="4572032" cy="3786214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latin typeface="Bookman Old Style" pitchFamily="18" charset="0"/>
              </a:rPr>
              <a:t>Люди давно полюбили книги Александра Волкова о волшебной стране - «Изумрудном городе».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Однако мало кто знает, что многие из книг Волкова не отличались особой индивидуальностью и в буквальном смысле представляют из себя некую советскую адаптацию произведений популярного детского писателя Америки </a:t>
            </a:r>
            <a:r>
              <a:rPr lang="ru-RU" sz="1800" b="1" dirty="0" err="1" smtClean="0">
                <a:latin typeface="Bookman Old Style" pitchFamily="18" charset="0"/>
              </a:rPr>
              <a:t>Лаймена</a:t>
            </a:r>
            <a:r>
              <a:rPr lang="ru-RU" sz="1800" b="1" dirty="0" smtClean="0">
                <a:latin typeface="Bookman Old Style" pitchFamily="18" charset="0"/>
              </a:rPr>
              <a:t> Фрэнка </a:t>
            </a:r>
            <a:r>
              <a:rPr lang="ru-RU" sz="1800" b="1" dirty="0" err="1" smtClean="0">
                <a:latin typeface="Bookman Old Style" pitchFamily="18" charset="0"/>
              </a:rPr>
              <a:t>Баума</a:t>
            </a:r>
            <a:r>
              <a:rPr lang="ru-RU" sz="1800" b="1" dirty="0" smtClean="0">
                <a:latin typeface="Bookman Old Style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4714890"/>
            <a:ext cx="4000528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893736" y="2607468"/>
            <a:ext cx="350046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-конечная звезда 6"/>
          <p:cNvSpPr/>
          <p:nvPr/>
        </p:nvSpPr>
        <p:spPr>
          <a:xfrm>
            <a:off x="3786182" y="785800"/>
            <a:ext cx="357190" cy="35719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072462" y="428610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572000" y="2428874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85720" y="3714758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57158" y="3357568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57158" y="785800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41d1301218c20b6fa21fc4ffb3854503.jp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953" r="33651" b="13283"/>
          <a:stretch>
            <a:fillRect/>
          </a:stretch>
        </p:blipFill>
        <p:spPr>
          <a:xfrm rot="16200000">
            <a:off x="678629" y="1035833"/>
            <a:ext cx="3500462" cy="3000396"/>
          </a:xfrm>
          <a:prstGeom prst="flowChartDelay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5929322" cy="8572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Цель</a:t>
            </a:r>
            <a:endParaRPr lang="ru-RU" sz="4100" dirty="0"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844" y="428610"/>
            <a:ext cx="35719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180281" y="3178179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7554" y="1142990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ознакомление с биографией и творчеством Фрэнка </a:t>
            </a:r>
            <a:r>
              <a:rPr lang="ru-RU" b="1" dirty="0" err="1" smtClean="0">
                <a:latin typeface="Bookman Old Style" pitchFamily="18" charset="0"/>
              </a:rPr>
              <a:t>Баума</a:t>
            </a:r>
            <a:r>
              <a:rPr lang="ru-RU" b="1" dirty="0" smtClean="0">
                <a:latin typeface="Bookman Old Style" pitchFamily="18" charset="0"/>
              </a:rPr>
              <a:t>, а также с различными адаптациями его произведений в кино и анимации</a:t>
            </a:r>
            <a:r>
              <a:rPr lang="ru-RU" b="1" dirty="0">
                <a:latin typeface="Bookman Old Style" pitchFamily="18" charset="0"/>
              </a:rPr>
              <a:t>;</a:t>
            </a:r>
            <a:r>
              <a:rPr lang="ru-RU" b="1" dirty="0" smtClean="0">
                <a:latin typeface="Bookman Old Style" pitchFamily="18" charset="0"/>
              </a:rPr>
              <a:t> сравнение характеристик главных героев и сюжетных линий в книгах о Стране </a:t>
            </a:r>
            <a:r>
              <a:rPr lang="ru-RU" b="1" dirty="0" err="1" smtClean="0">
                <a:latin typeface="Bookman Old Style" pitchFamily="18" charset="0"/>
              </a:rPr>
              <a:t>Оз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Баума</a:t>
            </a:r>
            <a:r>
              <a:rPr lang="ru-RU" b="1" dirty="0" smtClean="0">
                <a:latin typeface="Bookman Old Style" pitchFamily="18" charset="0"/>
              </a:rPr>
              <a:t> и волшебной стране Волкова. </a:t>
            </a:r>
          </a:p>
          <a:p>
            <a:pPr algn="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714744" y="271462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571472" y="1071552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786050" y="3643320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85720" y="785800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8001024" y="4500576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143240" y="3857634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572396" y="4357700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8143900" y="214296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5929322" cy="8572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Задачи</a:t>
            </a:r>
            <a:endParaRPr lang="ru-RU" sz="4100" dirty="0"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844" y="428610"/>
            <a:ext cx="50006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180281" y="3178179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-конечная звезда 10"/>
          <p:cNvSpPr/>
          <p:nvPr/>
        </p:nvSpPr>
        <p:spPr>
          <a:xfrm>
            <a:off x="4214810" y="3643320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929190" y="2643188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072462" y="1714494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7572396" y="428610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857620" y="3214692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857620" y="128586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14348" y="300037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1571619"/>
            <a:ext cx="2786082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Bookman Old Style" pitchFamily="18" charset="0"/>
              </a:rPr>
              <a:t>Рассмотреть биографию и творчество Фрэнка </a:t>
            </a:r>
            <a:r>
              <a:rPr lang="ru-RU" sz="1600" b="1" dirty="0" err="1" smtClean="0">
                <a:latin typeface="Bookman Old Style" pitchFamily="18" charset="0"/>
              </a:rPr>
              <a:t>Баума</a:t>
            </a:r>
            <a:endParaRPr lang="ru-RU" sz="1600" b="1" dirty="0" smtClean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86380" y="1571618"/>
            <a:ext cx="21431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Узнать как создавалась Волшебная страна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3643320"/>
            <a:ext cx="28575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Узнать историю написания книг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3429006"/>
            <a:ext cx="21431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Рассмотреть адаптации в кино и анимации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7572396" y="1000114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5357850" cy="857250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latin typeface="Bookman Old Style" pitchFamily="18" charset="0"/>
              </a:rPr>
              <a:t>Биография и творческий путь</a:t>
            </a:r>
            <a:endParaRPr lang="ru-RU" sz="4600" b="1" dirty="0">
              <a:latin typeface="Bookman Old Style" pitchFamily="18" charset="0"/>
            </a:endParaRPr>
          </a:p>
        </p:txBody>
      </p:sp>
      <p:pic>
        <p:nvPicPr>
          <p:cNvPr id="5" name="Содержимое 3" descr="Баум.jpg1.jpg"/>
          <p:cNvPicPr>
            <a:picLocks noGrp="1" noChangeAspect="1"/>
          </p:cNvPicPr>
          <p:nvPr>
            <p:ph idx="1"/>
          </p:nvPr>
        </p:nvPicPr>
        <p:blipFill>
          <a:blip r:embed="rId2"/>
          <a:srcRect t="8068" r="40434" b="29830"/>
          <a:stretch>
            <a:fillRect/>
          </a:stretch>
        </p:blipFill>
        <p:spPr>
          <a:xfrm rot="16200000">
            <a:off x="6305484" y="1766960"/>
            <a:ext cx="2462386" cy="2214578"/>
          </a:xfrm>
          <a:prstGeom prst="ellipse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-1178759" y="2821783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24" y="1357848"/>
            <a:ext cx="500066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700" b="1" dirty="0" smtClean="0">
                <a:latin typeface="Bookman Old Style" pitchFamily="18" charset="0"/>
              </a:rPr>
              <a:t>Родился в США, Читтенанго15 мая 1856 года.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latin typeface="Bookman Old Style" pitchFamily="18" charset="0"/>
              </a:rPr>
              <a:t>Два года учился в военной академии </a:t>
            </a:r>
            <a:r>
              <a:rPr lang="ru-RU" sz="1700" b="1" dirty="0" err="1" smtClean="0">
                <a:latin typeface="Bookman Old Style" pitchFamily="18" charset="0"/>
              </a:rPr>
              <a:t>Пикскилл</a:t>
            </a:r>
            <a:r>
              <a:rPr lang="ru-RU" sz="1700" b="1" dirty="0" smtClean="0"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latin typeface="Bookman Old Style" pitchFamily="18" charset="0"/>
              </a:rPr>
              <a:t>1886 год - опубликовывает  первую книгу.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latin typeface="Bookman Old Style" pitchFamily="18" charset="0"/>
              </a:rPr>
              <a:t>Пробовал себя в актёрстве.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latin typeface="Bookman Old Style" pitchFamily="18" charset="0"/>
              </a:rPr>
              <a:t>  Работал редактором газеты </a:t>
            </a:r>
            <a:r>
              <a:rPr lang="ru-RU" sz="1700" b="1" i="1" dirty="0" smtClean="0">
                <a:latin typeface="Bookman Old Style" pitchFamily="18" charset="0"/>
              </a:rPr>
              <a:t>«Пионер Дакоты».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latin typeface="Bookman Old Style" pitchFamily="18" charset="0"/>
              </a:rPr>
              <a:t>1897 год -</a:t>
            </a:r>
            <a:r>
              <a:rPr lang="ru-RU" sz="1700" b="1" i="1" dirty="0" smtClean="0">
                <a:latin typeface="Bookman Old Style" pitchFamily="18" charset="0"/>
              </a:rPr>
              <a:t> « Рассказы Матушки Гусыни в прозе».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i="1" dirty="0"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43504" y="428610"/>
            <a:ext cx="3786214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15074" y="642924"/>
            <a:ext cx="27146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Лаймен Фрэнк </a:t>
            </a:r>
            <a:r>
              <a:rPr lang="ru-RU" sz="2800" b="1" dirty="0" err="1" smtClean="0">
                <a:latin typeface="Bookman Old Style" pitchFamily="18" charset="0"/>
              </a:rPr>
              <a:t>Баум</a:t>
            </a:r>
            <a:endParaRPr lang="ru-RU" sz="2800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929072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“</a:t>
            </a:r>
            <a:r>
              <a:rPr lang="ru-RU" sz="1600" i="1" dirty="0" smtClean="0">
                <a:latin typeface="Bookman Old Style" pitchFamily="18" charset="0"/>
              </a:rPr>
              <a:t>Мои книги написаны для того, чтобы нравиться детям”.</a:t>
            </a:r>
          </a:p>
          <a:p>
            <a:endParaRPr lang="ru-RU" dirty="0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358214" y="4357700"/>
            <a:ext cx="357190" cy="35719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8358214" y="1714494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57158" y="4286262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643570" y="2500312"/>
            <a:ext cx="357190" cy="35719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000760" y="642924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785786" y="214296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14282" y="357172"/>
            <a:ext cx="357190" cy="35719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ogwarts aesthet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62089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142990"/>
            <a:ext cx="4500562" cy="2500312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latin typeface="Bookman Old Style" pitchFamily="18" charset="0"/>
              </a:rPr>
              <a:t>Адаптации Волшебной Страны</a:t>
            </a:r>
            <a:endParaRPr lang="ru-RU" sz="4600" b="1" dirty="0">
              <a:latin typeface="Bookman Old Style" pitchFamily="18" charset="0"/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5000628" y="3429006"/>
            <a:ext cx="571504" cy="642942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501090" y="785800"/>
            <a:ext cx="214314" cy="21431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929322" y="3857634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357172"/>
            <a:ext cx="6829444" cy="857250"/>
          </a:xfrm>
        </p:spPr>
        <p:txBody>
          <a:bodyPr>
            <a:noAutofit/>
          </a:bodyPr>
          <a:lstStyle/>
          <a:p>
            <a:r>
              <a:rPr lang="ru-RU" sz="4100" b="1" dirty="0" smtClean="0">
                <a:latin typeface="Bookman Old Style" pitchFamily="18" charset="0"/>
              </a:rPr>
              <a:t>«Волшебник Изумрудного города»</a:t>
            </a:r>
            <a:endParaRPr lang="ru-RU" sz="4100" b="1" dirty="0">
              <a:latin typeface="Bookman Old Styl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1177965" y="3249617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43504" y="428610"/>
            <a:ext cx="3786214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8750" r="18750"/>
          <a:stretch>
            <a:fillRect/>
          </a:stretch>
        </p:blipFill>
        <p:spPr bwMode="auto">
          <a:xfrm>
            <a:off x="5857884" y="2428874"/>
            <a:ext cx="2798406" cy="25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43504" y="171449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Сказочная повесть Александра </a:t>
            </a:r>
            <a:r>
              <a:rPr lang="ru-RU" sz="1600" b="1" dirty="0" err="1" smtClean="0">
                <a:latin typeface="Bookman Old Style" pitchFamily="18" charset="0"/>
              </a:rPr>
              <a:t>Мелентьевича</a:t>
            </a:r>
            <a:r>
              <a:rPr lang="ru-RU" sz="1600" b="1" dirty="0" smtClean="0">
                <a:latin typeface="Bookman Old Style" pitchFamily="18" charset="0"/>
              </a:rPr>
              <a:t> Волкова, 1939г.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714494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Волков переводил эту книгу, чтобы попрактиковаться в изучении английского языка, заодно внёс свои изменения в сюжетные события и добавил несколько своих персонажей.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4143372" y="1857370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8643966" y="1428742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5500694" y="478632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143504" y="4500576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428728" y="214296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00034" y="442913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928662" y="4714890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34"/>
            <a:ext cx="5929322" cy="857250"/>
          </a:xfrm>
        </p:spPr>
        <p:txBody>
          <a:bodyPr>
            <a:noAutofit/>
          </a:bodyPr>
          <a:lstStyle/>
          <a:p>
            <a:r>
              <a:rPr lang="ru-RU" sz="4100" b="1" dirty="0" smtClean="0">
                <a:latin typeface="Bookman Old Style" pitchFamily="18" charset="0"/>
              </a:rPr>
              <a:t>Приключения в Изумрудном городе</a:t>
            </a:r>
            <a:endParaRPr lang="ru-RU" sz="41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126" t="27362" r="41127" b="27415"/>
          <a:stretch>
            <a:fillRect/>
          </a:stretch>
        </p:blipFill>
        <p:spPr bwMode="auto">
          <a:xfrm>
            <a:off x="642910" y="1857370"/>
            <a:ext cx="2071702" cy="29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2844" y="428610"/>
            <a:ext cx="35719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180281" y="3178179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1000114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Российский рисованный мультфильм, премьера 1999г.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1571618"/>
            <a:ext cx="50720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Bookman Old Style" pitchFamily="18" charset="0"/>
              </a:rPr>
              <a:t>Мультсериал в основном опирался на книги </a:t>
            </a:r>
            <a:r>
              <a:rPr lang="ru-RU" sz="2000" b="1" dirty="0" err="1" smtClean="0">
                <a:latin typeface="Bookman Old Style" pitchFamily="18" charset="0"/>
              </a:rPr>
              <a:t>Баума</a:t>
            </a:r>
            <a:r>
              <a:rPr lang="ru-RU" sz="2000" b="1" dirty="0" smtClean="0">
                <a:latin typeface="Bookman Old Style" pitchFamily="18" charset="0"/>
              </a:rPr>
              <a:t>, но при этом также созданы собирательные образы. Мультфильм на данный момент имеет всего четыре эпизода, после его выпуска производство было заморожено, хотя планировались экранизации по сюжетам всех 14-ти книг Фрэнка </a:t>
            </a:r>
            <a:r>
              <a:rPr lang="ru-RU" sz="2000" b="1" dirty="0" err="1" smtClean="0">
                <a:latin typeface="Bookman Old Style" pitchFamily="18" charset="0"/>
              </a:rPr>
              <a:t>Баума</a:t>
            </a:r>
            <a:r>
              <a:rPr lang="ru-RU" sz="2000" b="1" dirty="0" smtClean="0">
                <a:latin typeface="Bookman Old Style" pitchFamily="18" charset="0"/>
              </a:rPr>
              <a:t>.  </a:t>
            </a:r>
          </a:p>
          <a:p>
            <a:pPr algn="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857620" y="300037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000364" y="642924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715404" y="500048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14282" y="1785932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2857488" y="4429138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501090" y="14285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286644" y="1357304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230" t="26826" r="41445" b="26103"/>
          <a:stretch>
            <a:fillRect/>
          </a:stretch>
        </p:blipFill>
        <p:spPr bwMode="auto">
          <a:xfrm>
            <a:off x="1142976" y="1571618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1072" t="26020" r="41071" b="26056"/>
          <a:stretch>
            <a:fillRect/>
          </a:stretch>
        </p:blipFill>
        <p:spPr bwMode="auto">
          <a:xfrm>
            <a:off x="6286512" y="1571618"/>
            <a:ext cx="1976451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-1177965" y="3035303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357172"/>
            <a:ext cx="7400948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Bookman Old Style" pitchFamily="18" charset="0"/>
              </a:rPr>
              <a:t>Мультфильмы студии “Мельница”</a:t>
            </a:r>
            <a:endParaRPr lang="ru-RU" b="1" dirty="0"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00826" y="428610"/>
            <a:ext cx="2428892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14678" y="1450181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 мультфильме главной героиней является не </a:t>
            </a:r>
            <a:r>
              <a:rPr lang="ru-RU" b="1" dirty="0" err="1" smtClean="0">
                <a:latin typeface="Bookman Old Style" pitchFamily="18" charset="0"/>
              </a:rPr>
              <a:t>Элли</a:t>
            </a:r>
            <a:r>
              <a:rPr lang="ru-RU" b="1" dirty="0" smtClean="0">
                <a:latin typeface="Bookman Old Style" pitchFamily="18" charset="0"/>
              </a:rPr>
              <a:t>, а её внучка, которую зовут точно также. Причем данная подмена персонажей не играет совершенно никакой роли в сюжете, а лишь растягивает экранное время.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714348" y="1571618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358214" y="4572014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8786842" y="571486"/>
            <a:ext cx="214314" cy="214314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572528" y="785800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929322" y="2500312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2428860" y="4786328"/>
            <a:ext cx="142876" cy="142876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2928926" y="4500576"/>
            <a:ext cx="428628" cy="50006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681</Words>
  <Application>Microsoft Office PowerPoint</Application>
  <PresentationFormat>Экран (16:9)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Люди давно полюбили книги Александра Волкова о волшебной стране - «Изумрудном городе».  Однако мало кто знает, что многие из книг Волкова не отличались особой индивидуальностью и в буквальном смысле представляют из себя некую советскую адаптацию произведений популярного детского писателя Америки Лаймена Фрэнка Баума. </vt:lpstr>
      <vt:lpstr>Цель</vt:lpstr>
      <vt:lpstr>Задачи</vt:lpstr>
      <vt:lpstr>Биография и творческий путь</vt:lpstr>
      <vt:lpstr>Адаптации Волшебной Страны</vt:lpstr>
      <vt:lpstr>«Волшебник Изумрудного города»</vt:lpstr>
      <vt:lpstr>Приключения в Изумрудном городе</vt:lpstr>
      <vt:lpstr>Мультфильмы студии “Мельница”</vt:lpstr>
      <vt:lpstr>Волшебник Страны Оз</vt:lpstr>
      <vt:lpstr>Возвращение в Страну Оз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Лаймен Фрэнк Баум и его волшебная Страна Оз</dc:title>
  <dc:creator>Ганненко</dc:creator>
  <cp:lastModifiedBy>Пользователь</cp:lastModifiedBy>
  <cp:revision>53</cp:revision>
  <dcterms:created xsi:type="dcterms:W3CDTF">2023-05-01T15:38:12Z</dcterms:created>
  <dcterms:modified xsi:type="dcterms:W3CDTF">2023-06-27T10:12:34Z</dcterms:modified>
</cp:coreProperties>
</file>