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327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31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18" r:id="rId22"/>
    <p:sldId id="285" r:id="rId23"/>
    <p:sldId id="280" r:id="rId24"/>
    <p:sldId id="281" r:id="rId25"/>
    <p:sldId id="297" r:id="rId26"/>
    <p:sldId id="298" r:id="rId27"/>
    <p:sldId id="286" r:id="rId28"/>
    <p:sldId id="300" r:id="rId29"/>
    <p:sldId id="299" r:id="rId30"/>
    <p:sldId id="283" r:id="rId31"/>
    <p:sldId id="284" r:id="rId32"/>
    <p:sldId id="287" r:id="rId33"/>
    <p:sldId id="288" r:id="rId34"/>
    <p:sldId id="289" r:id="rId35"/>
    <p:sldId id="290" r:id="rId36"/>
    <p:sldId id="291" r:id="rId37"/>
    <p:sldId id="292" r:id="rId38"/>
    <p:sldId id="301" r:id="rId39"/>
    <p:sldId id="294" r:id="rId40"/>
    <p:sldId id="295" r:id="rId41"/>
    <p:sldId id="296" r:id="rId42"/>
    <p:sldId id="302" r:id="rId43"/>
    <p:sldId id="303" r:id="rId44"/>
    <p:sldId id="304" r:id="rId45"/>
    <p:sldId id="313" r:id="rId46"/>
    <p:sldId id="306" r:id="rId47"/>
    <p:sldId id="307" r:id="rId48"/>
    <p:sldId id="308" r:id="rId49"/>
    <p:sldId id="309" r:id="rId50"/>
    <p:sldId id="314" r:id="rId51"/>
    <p:sldId id="315" r:id="rId52"/>
    <p:sldId id="320" r:id="rId53"/>
    <p:sldId id="322" r:id="rId54"/>
    <p:sldId id="323" r:id="rId55"/>
    <p:sldId id="321" r:id="rId56"/>
    <p:sldId id="324" r:id="rId57"/>
    <p:sldId id="325" r:id="rId58"/>
    <p:sldId id="326" r:id="rId59"/>
    <p:sldId id="328" r:id="rId60"/>
    <p:sldId id="329" r:id="rId61"/>
    <p:sldId id="330" r:id="rId62"/>
    <p:sldId id="331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3399"/>
    <a:srgbClr val="000000"/>
    <a:srgbClr val="C7CB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9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C993A4-4949-45F1-B3A2-890FE0459917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E16D8F-C431-4932-A941-83DADCFB01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373616" cy="1800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Здравствуйте, уважаемые родители!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7992888" cy="2736304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Тема моего выступления </a:t>
            </a:r>
            <a:r>
              <a:rPr lang="ru-RU" sz="3600" b="1" i="1" dirty="0" smtClean="0"/>
              <a:t>«Чтение как один из факторов влияющих на успеваемость»</a:t>
            </a:r>
            <a:endParaRPr lang="ru-RU" sz="3600" dirty="0" smtClean="0"/>
          </a:p>
          <a:p>
            <a:pPr algn="r"/>
            <a:r>
              <a:rPr lang="ru-RU" dirty="0" smtClean="0"/>
              <a:t>Выполнена </a:t>
            </a:r>
            <a:r>
              <a:rPr lang="ru-RU" dirty="0" err="1" smtClean="0"/>
              <a:t>Купряковой</a:t>
            </a:r>
            <a:r>
              <a:rPr lang="ru-RU" dirty="0" smtClean="0"/>
              <a:t> Е.Н.</a:t>
            </a:r>
          </a:p>
          <a:p>
            <a:pPr algn="r"/>
            <a:r>
              <a:rPr lang="ru-RU" dirty="0" smtClean="0"/>
              <a:t>у</a:t>
            </a:r>
            <a:r>
              <a:rPr lang="ru-RU" dirty="0" smtClean="0"/>
              <a:t>чителем технологии</a:t>
            </a:r>
          </a:p>
          <a:p>
            <a:pPr algn="r"/>
            <a:r>
              <a:rPr lang="ru-RU" dirty="0" smtClean="0"/>
              <a:t> МКОУ </a:t>
            </a:r>
            <a:r>
              <a:rPr lang="ru-RU" dirty="0" err="1" smtClean="0"/>
              <a:t>Юголукская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>
            <a:normAutofit/>
          </a:bodyPr>
          <a:lstStyle/>
          <a:p>
            <a:r>
              <a:rPr lang="ru-RU" sz="4000" dirty="0"/>
              <a:t>Ведь многие смотрят только фильмы и мультики, и не любят читать.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088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273050" eaLnBrk="1" hangingPunct="1"/>
            <a:endParaRPr lang="ru-RU" sz="1800" smtClean="0"/>
          </a:p>
        </p:txBody>
      </p:sp>
      <p:pic>
        <p:nvPicPr>
          <p:cNvPr id="37891" name="Picture 2" descr="G:\картинки 2\ed06a2cf7025b5ffb5bcc884d0733399-I5vq97kO-ip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14422"/>
            <a:ext cx="7563882" cy="4572032"/>
          </a:xfrm>
          <a:prstGeom prst="roundRect">
            <a:avLst/>
          </a:prstGeom>
          <a:noFill/>
          <a:ln w="38100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770791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картинки 2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7149890" cy="4732578"/>
          </a:xfrm>
          <a:prstGeom prst="roundRect">
            <a:avLst/>
          </a:prstGeom>
          <a:noFill/>
          <a:ln w="38100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7189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Высказывания одного ученика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968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Autofit/>
          </a:bodyPr>
          <a:lstStyle/>
          <a:p>
            <a:r>
              <a:rPr lang="ru-RU" sz="4000" dirty="0"/>
              <a:t>Книги помогают мне хорошо учиться. Когда я читаю, то узнаю и запоминаю много нового. </a:t>
            </a:r>
          </a:p>
        </p:txBody>
      </p:sp>
    </p:spTree>
    <p:extLst>
      <p:ext uri="{BB962C8B-B14F-4D97-AF65-F5344CB8AC3E}">
        <p14:creationId xmlns:p14="http://schemas.microsoft.com/office/powerpoint/2010/main" xmlns="" val="2252336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/>
          </a:bodyPr>
          <a:lstStyle/>
          <a:p>
            <a:r>
              <a:rPr lang="ru-RU" sz="4000" dirty="0"/>
              <a:t>От чтения я намного быстрее начал думать. Я могу на уроках быстро решить задачку или дать ответ учительнице.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3289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6408712" cy="4529296"/>
          </a:xfrm>
        </p:spPr>
        <p:txBody>
          <a:bodyPr>
            <a:noAutofit/>
          </a:bodyPr>
          <a:lstStyle/>
          <a:p>
            <a:r>
              <a:rPr lang="ru-RU" sz="4000" dirty="0"/>
              <a:t>Еще мне никогда не бывает скучно. Я всегда ношу с собой книжку, и могу почитать ее в любую свободную минуту.</a:t>
            </a:r>
          </a:p>
        </p:txBody>
      </p:sp>
    </p:spTree>
    <p:extLst>
      <p:ext uri="{BB962C8B-B14F-4D97-AF65-F5344CB8AC3E}">
        <p14:creationId xmlns:p14="http://schemas.microsoft.com/office/powerpoint/2010/main" xmlns="" val="2085382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G:\картинки 2\1448562738_c8ed4e1a0894b27256e0b4ca570d1992-501x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552728" cy="4680520"/>
          </a:xfrm>
          <a:prstGeom prst="roundRect">
            <a:avLst/>
          </a:prstGeom>
          <a:noFill/>
          <a:ln w="38100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7745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6912768" cy="4896544"/>
          </a:xfrm>
        </p:spPr>
        <p:txBody>
          <a:bodyPr>
            <a:noAutofit/>
          </a:bodyPr>
          <a:lstStyle/>
          <a:p>
            <a:r>
              <a:rPr lang="ru-RU" sz="3600" dirty="0"/>
              <a:t>Чтение книг тренирует мой мозг. Я хорошо запоминаю прочитанное и поэтому мне не сложно выучить домашнее задание или стихотворение наизусть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950558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картинки 2\shutterstock_110989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336704" cy="4248472"/>
          </a:xfrm>
          <a:prstGeom prst="roundRect">
            <a:avLst/>
          </a:prstGeom>
          <a:noFill/>
          <a:ln w="38100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301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56792"/>
            <a:ext cx="7215238" cy="263420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Все в мире начинается с любви… 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Любви к людям, природе, красоте…книге…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4495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85926"/>
            <a:ext cx="7200800" cy="3587290"/>
          </a:xfrm>
        </p:spPr>
        <p:txBody>
          <a:bodyPr>
            <a:noAutofit/>
          </a:bodyPr>
          <a:lstStyle/>
          <a:p>
            <a:r>
              <a:rPr lang="ru-RU" sz="2800" dirty="0"/>
              <a:t>Из книг я узнал, как много великих и знаменитых людей прославились именно потому что очень много </a:t>
            </a:r>
            <a:r>
              <a:rPr lang="ru-RU" sz="2800" dirty="0" smtClean="0"/>
              <a:t>читали.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74529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052736"/>
            <a:ext cx="5616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оценкам психологов на успеваемость влияют более 200 факторов. Эти факторы ввели в тесты, анкеты, протестировали и проанкетировали более 2000 учеников. Оказалось, что существует фактор </a:t>
            </a:r>
            <a:r>
              <a:rPr lang="ru-RU" sz="2400" dirty="0" smtClean="0">
                <a:solidFill>
                  <a:srgbClr val="FF0000"/>
                </a:solidFill>
              </a:rPr>
              <a:t>№</a:t>
            </a:r>
            <a:r>
              <a:rPr lang="ru-RU" sz="4000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, </a:t>
            </a:r>
            <a:r>
              <a:rPr lang="ru-RU" sz="2400" dirty="0"/>
              <a:t>воздействие которого на успеваемость гораздо сильнее, чем остальных. </a:t>
            </a:r>
            <a:r>
              <a:rPr lang="ru-RU" sz="2400" dirty="0">
                <a:solidFill>
                  <a:srgbClr val="FF0000"/>
                </a:solidFill>
              </a:rPr>
              <a:t>Это – скорость чтения (оптимальный темп: темп разговорной речи  от 120 до 150 слов в минуту).</a:t>
            </a:r>
          </a:p>
        </p:txBody>
      </p:sp>
    </p:spTree>
    <p:extLst>
      <p:ext uri="{BB962C8B-B14F-4D97-AF65-F5344CB8AC3E}">
        <p14:creationId xmlns:p14="http://schemas.microsoft.com/office/powerpoint/2010/main" xmlns="" val="1198680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c09f3bff715de0e3090329f361d09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980728"/>
            <a:ext cx="565723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60648"/>
            <a:ext cx="9144000" cy="6336704"/>
          </a:xfrm>
          <a:prstGeom prst="rect">
            <a:avLst/>
          </a:prstGeom>
        </p:spPr>
        <p:txBody>
          <a:bodyPr>
            <a:prstTxWarp prst="textArchUpPour">
              <a:avLst>
                <a:gd name="adj1" fmla="val 11594663"/>
                <a:gd name="adj2" fmla="val 6290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kern="1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«Т Е Х Н И К А</a:t>
            </a:r>
            <a:endParaRPr lang="ru-RU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8400" y="5445125"/>
            <a:ext cx="15843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10" dirty="0">
                <a:ln w="25400">
                  <a:noFill/>
                  <a:round/>
                  <a:headEnd/>
                  <a:tailEnd/>
                </a:ln>
                <a:latin typeface="Constantia" pitchFamily="18" charset="0"/>
                <a:cs typeface="Arial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</p:spPr>
        <p:txBody>
          <a:bodyPr>
            <a:prstTxWarp prst="textArchDownPour">
              <a:avLst>
                <a:gd name="adj1" fmla="val 609285"/>
                <a:gd name="adj2" fmla="val 7504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kern="1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ЧТЕНИЯ»</a:t>
            </a:r>
            <a:endParaRPr lang="ru-RU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222" name="Рисунок 5" descr="walking_1_hc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3239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151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06659"/>
            <a:ext cx="6120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Многолетний опыт показывает, что дети продолжают хорошо учиться (на «4» и «5») в старших классах, если начальную школу закончили, имея навык чтения от 100 до 170 слов/мин.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34012426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7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Педагоги и психологи констатируют тот факт, что дети едва научившись читать в начальной школе, к седьмому- восьмому классу читают все хуже. Замедленность процесса чтения, отсутствие интереса к чтению приводит к тому, что интеллектуальная деятельность тоже замедляется. Ребята медленнее читают условие задачи, упражнения, забывают его суть, прежде чем начнут его выполнять. Многие термины и понятия, о которых они должны иметь представление в этом возрасте, </a:t>
            </a:r>
            <a:r>
              <a:rPr lang="ru-RU" sz="2400" dirty="0" smtClean="0"/>
              <a:t>им </a:t>
            </a:r>
            <a:r>
              <a:rPr lang="ru-RU" sz="2400" dirty="0"/>
              <a:t>просто неизвестны и неинтересны.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203381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Ни для кого не секрет, что желание читать, стойкий интерес к чтению формируется </a:t>
            </a:r>
            <a:r>
              <a:rPr lang="ru-RU" sz="3200" dirty="0">
                <a:solidFill>
                  <a:srgbClr val="FF0000"/>
                </a:solidFill>
              </a:rPr>
              <a:t>в семье </a:t>
            </a:r>
            <a:r>
              <a:rPr lang="ru-RU" sz="3200" dirty="0"/>
              <a:t>и основа его – привычка ребенка читать.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536164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Если ребенок рос и развивался в обстановке, где беседы, слушание, чтение являются нормой повседневной жизни, он и в школе будет интересоваться содержательной и разносторонней информацией, которую можно </a:t>
            </a:r>
            <a:r>
              <a:rPr lang="ru-RU" sz="3200" dirty="0" smtClean="0"/>
              <a:t>почерпнуть </a:t>
            </a:r>
            <a:r>
              <a:rPr lang="ru-RU" sz="3200" dirty="0"/>
              <a:t>главным образом из книг, из него вырастет увлеченный читатель</a:t>
            </a:r>
            <a:r>
              <a:rPr lang="ru-RU" sz="3200" dirty="0" smtClean="0"/>
              <a:t>.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32607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40768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Медлить нельзя, т.к. технику чтения можно развивать с </a:t>
            </a:r>
            <a:r>
              <a:rPr lang="ru-RU" sz="4000" dirty="0" smtClean="0">
                <a:solidFill>
                  <a:srgbClr val="FF0000"/>
                </a:solidFill>
              </a:rPr>
              <a:t>момента начала умения читать и до 12 лет.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897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656" y="1268760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Умения и навыки чтения формируются не только как важнейший вид речевой и умственной деятельности, но и как сложный комплекс умений и навыков, имеющий </a:t>
            </a:r>
            <a:r>
              <a:rPr lang="ru-RU" sz="2800" dirty="0" smtClean="0"/>
              <a:t>общеучебный </a:t>
            </a:r>
            <a:r>
              <a:rPr lang="ru-RU" sz="2800" dirty="0"/>
              <a:t>характер, используемый учениками при изучении всех учебных предметов, во всех случаях внеклассной и внешкольной </a:t>
            </a:r>
            <a:r>
              <a:rPr lang="ru-RU" sz="2800" dirty="0" smtClean="0"/>
              <a:t>жизни.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15832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3952" y="1844824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</a:t>
            </a:r>
            <a:r>
              <a:rPr lang="ru-RU" sz="3600" dirty="0" smtClean="0"/>
              <a:t> </a:t>
            </a:r>
            <a:r>
              <a:rPr lang="ru-RU" sz="3600" dirty="0"/>
              <a:t>процессе чтения совершенствуются оперативная память и устойчивость внимания, от которых зависит умственная работоспособность.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733059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/>
          <a:lstStyle/>
          <a:p>
            <a:r>
              <a:rPr lang="ru-RU" sz="3600" dirty="0"/>
              <a:t>И если театр начинается с вешалки, то пути получения знаний, самообразования начинаются с умения читать.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6769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060848"/>
            <a:ext cx="6242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У</a:t>
            </a:r>
            <a:r>
              <a:rPr lang="ru-RU" sz="4000" dirty="0" smtClean="0"/>
              <a:t>величение </a:t>
            </a:r>
            <a:r>
              <a:rPr lang="ru-RU" sz="4000" dirty="0"/>
              <a:t>скорости чтения у школьников происходит главным образом в начальных классах.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44005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40768"/>
            <a:ext cx="63367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defRPr/>
            </a:pPr>
            <a:r>
              <a:rPr lang="ru-RU" sz="3600" dirty="0"/>
              <a:t>Некоторые авторы считают, что к концу обучения в начальной школе желательно, чтобы ученики читали 120 слов в минуту.</a:t>
            </a:r>
          </a:p>
          <a:p>
            <a:pPr indent="-274320">
              <a:defRPr/>
            </a:pPr>
            <a:endParaRPr lang="ru-RU" sz="800" dirty="0"/>
          </a:p>
          <a:p>
            <a:pPr indent="-274320">
              <a:defRPr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3453717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700808"/>
            <a:ext cx="57241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defRPr/>
            </a:pPr>
            <a:r>
              <a:rPr lang="ru-RU" sz="4000" dirty="0">
                <a:solidFill>
                  <a:srgbClr val="FF0000"/>
                </a:solidFill>
              </a:rPr>
              <a:t>О</a:t>
            </a:r>
            <a:r>
              <a:rPr lang="ru-RU" sz="4000" dirty="0" smtClean="0">
                <a:solidFill>
                  <a:srgbClr val="FF0000"/>
                </a:solidFill>
              </a:rPr>
              <a:t>тличники</a:t>
            </a:r>
            <a:r>
              <a:rPr lang="ru-RU" sz="4000" dirty="0">
                <a:solidFill>
                  <a:srgbClr val="FF0000"/>
                </a:solidFill>
              </a:rPr>
              <a:t>, должны читать к концу третьего класса в среднем 150 слов в минуту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4989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36912"/>
            <a:ext cx="55446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3050" algn="ctr"/>
            <a:r>
              <a:rPr lang="ru-RU" sz="4400" dirty="0" smtClean="0">
                <a:solidFill>
                  <a:srgbClr val="FF0000"/>
                </a:solidFill>
              </a:rPr>
              <a:t>     Хорошисты -120 </a:t>
            </a:r>
          </a:p>
          <a:p>
            <a:pPr indent="-273050" algn="ctr"/>
            <a:r>
              <a:rPr lang="ru-RU" sz="4400" dirty="0" smtClean="0">
                <a:solidFill>
                  <a:srgbClr val="FF0000"/>
                </a:solidFill>
              </a:rPr>
              <a:t>слов в минуту.</a:t>
            </a:r>
          </a:p>
        </p:txBody>
      </p:sp>
    </p:spTree>
    <p:extLst>
      <p:ext uri="{BB962C8B-B14F-4D97-AF65-F5344CB8AC3E}">
        <p14:creationId xmlns:p14="http://schemas.microsoft.com/office/powerpoint/2010/main" xmlns="" val="1132269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276872"/>
            <a:ext cx="619939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73050" algn="ctr"/>
            <a:r>
              <a:rPr lang="ru-RU" sz="4400" dirty="0" smtClean="0">
                <a:solidFill>
                  <a:srgbClr val="FF0000"/>
                </a:solidFill>
              </a:rPr>
              <a:t>Троечники - 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ru-RU" sz="4400" dirty="0" smtClean="0">
                <a:solidFill>
                  <a:srgbClr val="FF0000"/>
                </a:solidFill>
              </a:rPr>
              <a:t>-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ru-RU" sz="4400" dirty="0" smtClean="0">
                <a:solidFill>
                  <a:srgbClr val="FF0000"/>
                </a:solidFill>
              </a:rPr>
              <a:t> слов</a:t>
            </a:r>
          </a:p>
          <a:p>
            <a:pPr indent="-273050" algn="ctr"/>
            <a:r>
              <a:rPr lang="ru-RU" sz="4400" dirty="0" smtClean="0">
                <a:solidFill>
                  <a:srgbClr val="FF0000"/>
                </a:solidFill>
              </a:rPr>
              <a:t> в минуту.</a:t>
            </a:r>
          </a:p>
        </p:txBody>
      </p:sp>
    </p:spTree>
    <p:extLst>
      <p:ext uri="{BB962C8B-B14F-4D97-AF65-F5344CB8AC3E}">
        <p14:creationId xmlns:p14="http://schemas.microsoft.com/office/powerpoint/2010/main" xmlns="" val="1482091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артинки 2\i11056-image-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214422"/>
            <a:ext cx="6688137" cy="4576763"/>
          </a:xfrm>
          <a:prstGeom prst="roundRect">
            <a:avLst/>
          </a:prstGeom>
          <a:noFill/>
          <a:ln w="38100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1521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98692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3050"/>
            <a:r>
              <a:rPr lang="ru-RU" sz="2800" dirty="0"/>
              <a:t>Ребенок, который не умеет читать, будет испытывать большие затруднения при выполнении домашних </a:t>
            </a:r>
            <a:r>
              <a:rPr lang="ru-RU" sz="2800" dirty="0" smtClean="0"/>
              <a:t> заданий</a:t>
            </a:r>
            <a:r>
              <a:rPr lang="ru-RU" sz="2800" dirty="0"/>
              <a:t>. Ему будет неинтересно на уроках, он будет неусидчив, он не будет посещать библиотеку, потому что читать книги при низкой технике чтения — это не столько удовольствие, сколько мука.</a:t>
            </a:r>
          </a:p>
        </p:txBody>
      </p:sp>
    </p:spTree>
    <p:extLst>
      <p:ext uri="{BB962C8B-B14F-4D97-AF65-F5344CB8AC3E}">
        <p14:creationId xmlns:p14="http://schemas.microsoft.com/office/powerpoint/2010/main" xmlns="" val="983630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44824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Работа над техникой чтения - процесс достаточно длительный и не всегда привлекательный для детей. Однако без нормальной техники чтения учение в старших классах будет затруднено.</a:t>
            </a:r>
          </a:p>
        </p:txBody>
      </p:sp>
    </p:spTree>
    <p:extLst>
      <p:ext uri="{BB962C8B-B14F-4D97-AF65-F5344CB8AC3E}">
        <p14:creationId xmlns:p14="http://schemas.microsoft.com/office/powerpoint/2010/main" xmlns="" val="600146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6400800" cy="136815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Советы: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6224736" cy="3384376"/>
          </a:xfrm>
        </p:spPr>
        <p:txBody>
          <a:bodyPr>
            <a:normAutofit fontScale="25000" lnSpcReduction="20000"/>
          </a:bodyPr>
          <a:lstStyle/>
          <a:p>
            <a:r>
              <a:rPr lang="ru-RU" sz="16000" i="0" dirty="0" smtClean="0"/>
              <a:t>1.Частота </a:t>
            </a:r>
            <a:r>
              <a:rPr lang="ru-RU" sz="16000" i="0" dirty="0"/>
              <a:t>упражнений. Важна не длительность, а частота тренировочных упражнений</a:t>
            </a:r>
            <a:r>
              <a:rPr lang="ru-RU" sz="16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649959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7281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2. Хорошие результаты дает чтение перед сном</a:t>
            </a:r>
          </a:p>
        </p:txBody>
      </p:sp>
    </p:spTree>
    <p:extLst>
      <p:ext uri="{BB962C8B-B14F-4D97-AF65-F5344CB8AC3E}">
        <p14:creationId xmlns:p14="http://schemas.microsoft.com/office/powerpoint/2010/main" xmlns="" val="2773000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>
            <a:normAutofit/>
          </a:bodyPr>
          <a:lstStyle/>
          <a:p>
            <a:r>
              <a:rPr lang="ru-RU" sz="2800" dirty="0"/>
              <a:t>Безусловно, особенности темперамента, качество зрения, в определенной степени влияют на развитие скорости чтения. Однако все же навык чтения – навык приобретенный, подлежащий дальнейшему совершенствованию.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7830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628800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3. Если ребенок не любит читать, то необходим режим щадящего чтения.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212738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85670"/>
            <a:ext cx="6300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4. Очень полезно читать на ночь, лежа на животе. </a:t>
            </a:r>
          </a:p>
        </p:txBody>
      </p:sp>
    </p:spTree>
    <p:extLst>
      <p:ext uri="{BB962C8B-B14F-4D97-AF65-F5344CB8AC3E}">
        <p14:creationId xmlns:p14="http://schemas.microsoft.com/office/powerpoint/2010/main" xmlns="" val="168610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36"/>
    </mc:Choice>
    <mc:Fallback>
      <p:transition spd="slow" advTm="3536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9544" y="1772816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5. «Жужжащее» чтение тоже дает хорошие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xmlns="" val="970308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734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И самое </a:t>
            </a:r>
            <a:r>
              <a:rPr lang="ru-RU" sz="3200" dirty="0" smtClean="0">
                <a:solidFill>
                  <a:srgbClr val="FF0000"/>
                </a:solidFill>
              </a:rPr>
              <a:t>главное </a:t>
            </a:r>
            <a:r>
              <a:rPr lang="ru-RU" sz="3200" dirty="0" smtClean="0"/>
              <a:t>– </a:t>
            </a:r>
            <a:r>
              <a:rPr lang="ru-RU" sz="3200" dirty="0"/>
              <a:t>ведение читательских дневников с 1 класса. У каждого ученика имеется читательский дневник, где он записывает название произведения, автора и кратко о чем это </a:t>
            </a:r>
            <a:r>
              <a:rPr lang="ru-RU" sz="3200" dirty="0" smtClean="0"/>
              <a:t>произведение.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84260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68760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Надо ли говорить, что высокая образованность невозможна без хорошей техники </a:t>
            </a:r>
            <a:r>
              <a:rPr lang="ru-RU" sz="4000" dirty="0" smtClean="0">
                <a:solidFill>
                  <a:srgbClr val="FF0000"/>
                </a:solidFill>
              </a:rPr>
              <a:t>чтения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336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273050" eaLnBrk="1" hangingPunct="1"/>
            <a:endParaRPr lang="ru-RU" sz="1800" smtClean="0"/>
          </a:p>
        </p:txBody>
      </p:sp>
      <p:pic>
        <p:nvPicPr>
          <p:cNvPr id="38915" name="Picture 2" descr="G:\картинки 2\56a778e6bc8c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412875"/>
            <a:ext cx="6986587" cy="4289425"/>
          </a:xfrm>
          <a:prstGeom prst="roundRect">
            <a:avLst/>
          </a:prstGeom>
          <a:noFill/>
          <a:ln w="38100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87034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132857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Это интересно:</a:t>
            </a:r>
            <a:r>
              <a:rPr lang="ru-RU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83473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79"/>
    </mc:Choice>
    <mc:Fallback>
      <p:transition spd="slow" advTm="1479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000240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/>
              <a:t>В.И.Ленин</a:t>
            </a:r>
            <a:r>
              <a:rPr lang="ru-RU" sz="4000" dirty="0"/>
              <a:t> и </a:t>
            </a:r>
            <a:r>
              <a:rPr lang="ru-RU" sz="4000" dirty="0" err="1"/>
              <a:t>А.М.Горький</a:t>
            </a:r>
            <a:r>
              <a:rPr lang="ru-RU" sz="4000" dirty="0"/>
              <a:t> читали примерно </a:t>
            </a:r>
            <a:r>
              <a:rPr lang="ru-RU" sz="4000" dirty="0">
                <a:solidFill>
                  <a:srgbClr val="FF0000"/>
                </a:solidFill>
              </a:rPr>
              <a:t>600</a:t>
            </a:r>
            <a:r>
              <a:rPr lang="ru-RU" sz="4000" dirty="0"/>
              <a:t> слов/мин., </a:t>
            </a:r>
          </a:p>
        </p:txBody>
      </p:sp>
    </p:spTree>
    <p:extLst>
      <p:ext uri="{BB962C8B-B14F-4D97-AF65-F5344CB8AC3E}">
        <p14:creationId xmlns:p14="http://schemas.microsoft.com/office/powerpoint/2010/main" xmlns="" val="7406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44824"/>
            <a:ext cx="60178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/>
              <a:t>Дж.Кеннеди</a:t>
            </a:r>
            <a:r>
              <a:rPr lang="ru-RU" sz="4800" dirty="0"/>
              <a:t> – около </a:t>
            </a:r>
            <a:endParaRPr lang="ru-RU" sz="4800" dirty="0" smtClean="0"/>
          </a:p>
          <a:p>
            <a:r>
              <a:rPr lang="ru-RU" sz="4800" dirty="0" smtClean="0">
                <a:solidFill>
                  <a:srgbClr val="FF0000"/>
                </a:solidFill>
              </a:rPr>
              <a:t>2000 </a:t>
            </a:r>
            <a:r>
              <a:rPr lang="ru-RU" sz="4800" dirty="0"/>
              <a:t>слов/мин. </a:t>
            </a:r>
          </a:p>
        </p:txBody>
      </p:sp>
    </p:spTree>
    <p:extLst>
      <p:ext uri="{BB962C8B-B14F-4D97-AF65-F5344CB8AC3E}">
        <p14:creationId xmlns:p14="http://schemas.microsoft.com/office/powerpoint/2010/main" xmlns="" val="2090862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Диктора телевидения широко варьируют свою скорость чтения – в пределах от 90 до 170 слов/мин, при среднем значении 130. Это среднее значение попадает в зону оптимального чтения. </a:t>
            </a:r>
            <a:r>
              <a:rPr lang="ru-RU" sz="2400" dirty="0">
                <a:solidFill>
                  <a:srgbClr val="FF0000"/>
                </a:solidFill>
              </a:rPr>
              <a:t>Оптимальное чтение – это чтение со скоростью разговорной речи. </a:t>
            </a:r>
            <a:r>
              <a:rPr lang="ru-RU" sz="2400" dirty="0"/>
              <a:t>Именно к такой скорости приспособился за многие столетия артикуляционный аппарат человека, именно при этой скорости достигается лучшее понимание текста.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976271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Дети, медленно читающие, обречены на умственную ограниченность и зубрежку.  Без быстрого чтения, по словам </a:t>
            </a:r>
            <a:r>
              <a:rPr lang="ru-RU" sz="3200" dirty="0" err="1"/>
              <a:t>В.А.Сухомлинского</a:t>
            </a:r>
            <a:r>
              <a:rPr lang="ru-RU" sz="3200" dirty="0"/>
              <a:t>, немыслима и научная организация труда в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5466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340768"/>
            <a:ext cx="6624638" cy="4032920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5100" dirty="0" smtClean="0">
                <a:solidFill>
                  <a:srgbClr val="FF0000"/>
                </a:solidFill>
              </a:rPr>
              <a:t>Пример</a:t>
            </a:r>
            <a:r>
              <a:rPr lang="ru-RU" sz="5100" dirty="0">
                <a:solidFill>
                  <a:srgbClr val="FF0000"/>
                </a:solidFill>
              </a:rPr>
              <a:t>. </a:t>
            </a:r>
            <a:r>
              <a:rPr lang="ru-RU" sz="5100" dirty="0"/>
              <a:t>В Соединенных Штатах на многих предприятиях не принимают на руководящую работу, если специалист имеет скорость чтения ниже </a:t>
            </a:r>
            <a:r>
              <a:rPr lang="ru-RU" sz="5100" dirty="0">
                <a:solidFill>
                  <a:srgbClr val="FF0000"/>
                </a:solidFill>
              </a:rPr>
              <a:t>400 </a:t>
            </a:r>
            <a:r>
              <a:rPr lang="ru-RU" sz="5100" dirty="0"/>
              <a:t>слов в минуту. Считается, что при низкой скорости чтения просто, утонет в потоке бумаг.</a:t>
            </a:r>
            <a:br>
              <a:rPr lang="ru-RU" sz="51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7096865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5603" name="Picture 2" descr="G:\картинки 2\39670b41af357244a05f1c0326ad56d0_i-36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3" y="1196975"/>
            <a:ext cx="6985000" cy="4464050"/>
          </a:xfrm>
          <a:prstGeom prst="round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257923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273050" eaLnBrk="1" hangingPunct="1"/>
            <a:endParaRPr lang="ru-RU" sz="1800" dirty="0" smtClean="0"/>
          </a:p>
        </p:txBody>
      </p:sp>
      <p:pic>
        <p:nvPicPr>
          <p:cNvPr id="46082" name="Picture 2" descr="G:\картинки 2\5733965ce59ca_1462998620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79075" y="1124744"/>
            <a:ext cx="7013811" cy="439248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81299432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33CC"/>
                </a:solidFill>
              </a:rPr>
              <a:t>В. В. </a:t>
            </a:r>
            <a:r>
              <a:rPr lang="ru-RU" sz="4000" b="1" dirty="0" smtClean="0">
                <a:solidFill>
                  <a:srgbClr val="0033CC"/>
                </a:solidFill>
              </a:rPr>
              <a:t>Путин: </a:t>
            </a:r>
            <a:r>
              <a:rPr lang="ru-RU" sz="4000" b="1" u="sng" dirty="0" smtClean="0">
                <a:solidFill>
                  <a:srgbClr val="C00000"/>
                </a:solidFill>
              </a:rPr>
              <a:t>«Повышение интереса к чтению становится общенациональной задачей»</a:t>
            </a:r>
            <a:endParaRPr lang="ru-RU" sz="4000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игорь\Desktop\445336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970881"/>
            <a:ext cx="7620000" cy="4318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49863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dirty="0" smtClean="0"/>
              <a:t>"Мы долгое время были одной из самых читающих стран мира. Надо прямо сказать: есть опасность, что этот статус мы можем утратить. По данным социологов, у нас растет число людей, которые вообще не читают книг. Ни бумажных, ни электронных. Никаких. И это, конечно, очень тревожный факт", - заявил Путин на съезде Российского книжного союза.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15370" cy="614366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4200" b="1" dirty="0" smtClean="0">
                <a:solidFill>
                  <a:srgbClr val="0033CC"/>
                </a:solidFill>
              </a:rPr>
              <a:t>История проекта «100 книг» началась в январе 2012 года, когда на страницах «Независимой газеты» появилось письмо Владимира Путина:</a:t>
            </a:r>
          </a:p>
          <a:p>
            <a:pPr algn="just">
              <a:buNone/>
            </a:pPr>
            <a:endParaRPr lang="ru-RU" sz="4200" b="1" dirty="0" smtClean="0">
              <a:solidFill>
                <a:srgbClr val="0033CC"/>
              </a:solidFill>
            </a:endParaRPr>
          </a:p>
          <a:p>
            <a:pPr algn="just">
              <a:buNone/>
            </a:pPr>
            <a:r>
              <a:rPr lang="ru-RU" sz="4200" b="1" dirty="0" smtClean="0">
                <a:solidFill>
                  <a:srgbClr val="0033CC"/>
                </a:solidFill>
              </a:rPr>
              <a:t>В некоторых ведущих американских университетах в 20-е годы прошлого века сложилось движение за изучение западного культурного канона. Каждый уважающий себя студент должен был прочитать 100 книг по специально сформированному списку. Давайте проведем опрос наших культурных авторитетов и сформируем список 100 книг, которые должен будет прочитать каждый выпускник российской школы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400800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Перечень «100 книг»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14414" y="1357298"/>
          <a:ext cx="6986614" cy="514351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4261"/>
                <a:gridCol w="4283482"/>
                <a:gridCol w="2328871"/>
              </a:tblGrid>
              <a:tr h="423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Название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Автор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Блокадная книга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А. М. Адамович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, 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Д. А. </a:t>
                      </a:r>
                      <a:r>
                        <a:rPr lang="ru-RU" sz="1400" b="1" u="sng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Гранин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И дольше века длится день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Ч. Т. Айтматов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Белый пароход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Ч. Т. Айтматов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Звёздный билет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В. П. Аксёнов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Остров Крым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В. П. Аксёнов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Мой брат играет на кларнете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А. Г. Алексин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u="sng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Дерсу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Узала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В. К. Арсеньев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Пастух и пастушка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В. П. Астафьев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Царь-рыба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В. П. Астафьев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Одесские рассказы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И. Э. Бабель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Конармия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И. Э. Бабель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7715304" cy="4857784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Зачем ввели итоговое сочинение? Дети и так не успевают подготовиться к ЕГЭ.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900" b="1" dirty="0" smtClean="0">
                <a:solidFill>
                  <a:srgbClr val="003399"/>
                </a:solidFill>
              </a:rPr>
              <a:t>Решение о том, что выпускники школ должны писать итоговое сочинение, принято во исполнение подпункта 9 пункта 1 перечня поручений Президента Российской Федерации от 27 декабря 2013 г. № Пр-3086 по реализации Послания Президента Российской Федерации Федеральному Собранию Российской Федерации от 12 декабря 2013 г. </a:t>
            </a:r>
            <a:br>
              <a:rPr lang="ru-RU" sz="2900" b="1" dirty="0" smtClean="0">
                <a:solidFill>
                  <a:srgbClr val="003399"/>
                </a:solidFill>
              </a:rPr>
            </a:br>
            <a:r>
              <a:rPr lang="ru-RU" sz="2900" b="1" dirty="0" smtClean="0">
                <a:solidFill>
                  <a:srgbClr val="003399"/>
                </a:solidFill>
              </a:rPr>
              <a:t>Оно обусловлено тем, что школа должна воспитывать личность. Введение итогового сочинения как формы допуска к государственной итоговой аттестации подтолкнет школьников к изучению русского языка и литературы, а также к развитию умения правильно формулировать и излагать собственные мысли.</a:t>
            </a:r>
            <a:br>
              <a:rPr lang="ru-RU" sz="2900" b="1" dirty="0" smtClean="0">
                <a:solidFill>
                  <a:srgbClr val="003399"/>
                </a:solidFill>
              </a:rPr>
            </a:br>
            <a:endParaRPr lang="ru-RU" sz="29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358114" cy="10715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Вместе с тем предусмотрены предельно «мягкие» условия проведения и оценки итогового сочинения: 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71678"/>
            <a:ext cx="7358114" cy="37147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3399"/>
                </a:solidFill>
              </a:rPr>
              <a:t>участники пишут его в собственной школе;</a:t>
            </a:r>
          </a:p>
          <a:p>
            <a:pPr algn="just"/>
            <a:r>
              <a:rPr lang="ru-RU" sz="2000" b="1" dirty="0" smtClean="0">
                <a:solidFill>
                  <a:srgbClr val="003399"/>
                </a:solidFill>
              </a:rPr>
              <a:t>участнику в своих рассуждениях достаточно опереться на одно самостоятельно выбранное произведение.</a:t>
            </a:r>
          </a:p>
          <a:p>
            <a:pPr algn="just"/>
            <a:r>
              <a:rPr lang="ru-RU" sz="2000" b="1" dirty="0" smtClean="0">
                <a:solidFill>
                  <a:srgbClr val="003399"/>
                </a:solidFill>
              </a:rPr>
              <a:t>При составлении тем сочинений не используются узко заданные формулировки и осуществляется опора на следующие принципы: посильность, ясность и точность постановки проблемы. Темы позволят выпускнику выбирать литературный материал, на который он будет опираться в своих рассуждениях.</a:t>
            </a:r>
          </a:p>
          <a:p>
            <a:endParaRPr 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. Частота упражнений. Важна не длительность, а частота тренировочных упражнений.</a:t>
            </a:r>
            <a:r>
              <a:rPr lang="ru-RU" dirty="0" smtClean="0"/>
              <a:t> Память человеческая устроена так, что запоминается не то, что постоянно перед глазами, а то, что мелькает: то есть, то нет. Именно это создает раздражение и запоминается. Поэтому, ели мы хотим освоить какие-то умения, довести их до автоматизма, до уровня навыка, то лучше упражняться короткими порциями, но с большей частотой. В связи с этим домашняя тренировка в чтении должна проводиться тремя-четырьмя порциями.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28736"/>
            <a:ext cx="6400800" cy="405766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Чтение – это окошко, через которое дети видят и познают мир и самого себя.</a:t>
            </a:r>
          </a:p>
        </p:txBody>
      </p:sp>
    </p:spTree>
    <p:extLst>
      <p:ext uri="{BB962C8B-B14F-4D97-AF65-F5344CB8AC3E}">
        <p14:creationId xmlns:p14="http://schemas.microsoft.com/office/powerpoint/2010/main" xmlns="" val="832632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8479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2. Хорошие результаты дает чтение перед сном</a:t>
            </a:r>
            <a:r>
              <a:rPr lang="ru-RU" u="sng" dirty="0" smtClean="0"/>
              <a:t>.</a:t>
            </a:r>
            <a:r>
              <a:rPr lang="ru-RU" dirty="0" smtClean="0"/>
              <a:t> Дело в том, что по­следние события дня фиксируются эмоциональной памятью, и в те часы, когда человек спит, он находится под их впечатлением. Вспомните, раньше детей укладывали спать, рассказывая ему сказку. Яркие впечатления от интересной книги перед сном укрепляют вкус к чтению.</a:t>
            </a:r>
          </a:p>
          <a:p>
            <a:r>
              <a:rPr lang="ru-RU" dirty="0" smtClean="0"/>
              <a:t>3. Если ребенок не любит читать, то необходим режим щадящего чтения. В самом деле, если ребенок не любит читать, то это означает, что у него при чтении возникают трудности. В режиме щадя­щего чтения ребенок читает 1-2 строчки и после этого получает краткий отдых. Такой режим автоматически получается, если ребенок просматривает диафильмы: Две строчки под кадром прочитал, посмотрел картинку - отдохнул. Следующий кадр - опять две строчки прочитал, затем посмотрел картинку. Этот прием вполне подходит тем детям, которые читают неохотно</a:t>
            </a: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775920"/>
          </a:xfrm>
        </p:spPr>
        <p:txBody>
          <a:bodyPr>
            <a:normAutofit fontScale="92500"/>
          </a:bodyPr>
          <a:lstStyle/>
          <a:p>
            <a:r>
              <a:rPr lang="ru-RU" u="sng" dirty="0" smtClean="0"/>
              <a:t>4. Очень полезно читать на ночь, лежа на животе.</a:t>
            </a:r>
            <a:r>
              <a:rPr lang="ru-RU" dirty="0" smtClean="0"/>
              <a:t> Единственное условие – хорошее освещение. Позвоночник принимает расслабленную позу, отдыхает, расслабляется.</a:t>
            </a:r>
          </a:p>
          <a:p>
            <a:r>
              <a:rPr lang="ru-RU" u="sng" dirty="0" smtClean="0"/>
              <a:t>5. «Жужжащее» чтение тоже дает хорошие результаты.</a:t>
            </a:r>
            <a:r>
              <a:rPr lang="ru-RU" dirty="0" smtClean="0"/>
              <a:t> При обычной методике учитель опрашивает за урок не более 10 учеников. При этом каждый из них упражняется в течение 1-2 минут. При «жужжащем» чтении, когда все ученики читают одновременно вслух, вполголоса, чтобы не мешать товарищам, каждый со своей скоростью в течение 5 минут, время тренажера резко увеличивается.</a:t>
            </a:r>
          </a:p>
          <a:p>
            <a:r>
              <a:rPr lang="ru-RU" dirty="0" smtClean="0"/>
              <a:t>	</a:t>
            </a:r>
            <a:r>
              <a:rPr lang="ru-RU" u="sng" dirty="0" smtClean="0"/>
              <a:t>И самое главное</a:t>
            </a:r>
            <a:r>
              <a:rPr lang="ru-RU" b="1" u="sng" dirty="0" smtClean="0"/>
              <a:t>, </a:t>
            </a:r>
            <a:r>
              <a:rPr lang="ru-RU" u="sng" dirty="0" smtClean="0"/>
              <a:t>ведение читательских дневников с 1 класса. У каждого ученика имеется читательский дневник, где он записывает название произведения, автора и кратко о чем это произведение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G:\картинки 2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8407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картинки 2\0_c2d5_750583b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4" t="1404" r="1315" b="1716"/>
          <a:stretch>
            <a:fillRect/>
          </a:stretch>
        </p:blipFill>
        <p:spPr bwMode="auto">
          <a:xfrm>
            <a:off x="714348" y="1357298"/>
            <a:ext cx="7643866" cy="4929222"/>
          </a:xfrm>
          <a:prstGeom prst="roundRect">
            <a:avLst/>
          </a:prstGeom>
          <a:noFill/>
          <a:ln w="57150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8044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картинки 2\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928670"/>
            <a:ext cx="7585327" cy="531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9022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7760"/>
            <a:ext cx="6440760" cy="3885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Слова русского поэта </a:t>
            </a:r>
            <a:br>
              <a:rPr lang="ru-RU" sz="4400" dirty="0" smtClean="0"/>
            </a:br>
            <a:r>
              <a:rPr lang="ru-RU" sz="4400" dirty="0" smtClean="0"/>
              <a:t>А.С. Пушкина «Чтение – вот лучшее умение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06667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1552</Words>
  <Application>Microsoft Office PowerPoint</Application>
  <PresentationFormat>Экран (4:3)</PresentationFormat>
  <Paragraphs>104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Поток</vt:lpstr>
      <vt:lpstr>Здравствуйте, уважаемые родители!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Слова русского поэта  А.С. Пушкина «Чтение – вот лучшее умение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Советы: 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 В. В. Путин: «Повышение интереса к чтению становится общенациональной задачей»</vt:lpstr>
      <vt:lpstr>Слайд 54</vt:lpstr>
      <vt:lpstr>Слайд 55</vt:lpstr>
      <vt:lpstr>Перечень «100 книг» </vt:lpstr>
      <vt:lpstr>Слайд 57</vt:lpstr>
      <vt:lpstr>Вместе с тем предусмотрены предельно «мягкие» условия проведения и оценки итогового сочинения: </vt:lpstr>
      <vt:lpstr>Советы</vt:lpstr>
      <vt:lpstr>Слайд 60</vt:lpstr>
      <vt:lpstr>Слайд 61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</cp:lastModifiedBy>
  <cp:revision>28</cp:revision>
  <dcterms:created xsi:type="dcterms:W3CDTF">2016-12-09T10:32:14Z</dcterms:created>
  <dcterms:modified xsi:type="dcterms:W3CDTF">2022-04-10T09:30:06Z</dcterms:modified>
</cp:coreProperties>
</file>