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24"/>
  </p:notesMasterIdLst>
  <p:sldIdLst>
    <p:sldId id="269" r:id="rId2"/>
    <p:sldId id="399" r:id="rId3"/>
    <p:sldId id="380" r:id="rId4"/>
    <p:sldId id="378" r:id="rId5"/>
    <p:sldId id="392" r:id="rId6"/>
    <p:sldId id="393" r:id="rId7"/>
    <p:sldId id="394" r:id="rId8"/>
    <p:sldId id="373" r:id="rId9"/>
    <p:sldId id="390" r:id="rId10"/>
    <p:sldId id="379" r:id="rId11"/>
    <p:sldId id="358" r:id="rId12"/>
    <p:sldId id="387" r:id="rId13"/>
    <p:sldId id="395" r:id="rId14"/>
    <p:sldId id="388" r:id="rId15"/>
    <p:sldId id="389" r:id="rId16"/>
    <p:sldId id="382" r:id="rId17"/>
    <p:sldId id="381" r:id="rId18"/>
    <p:sldId id="391" r:id="rId19"/>
    <p:sldId id="396" r:id="rId20"/>
    <p:sldId id="397" r:id="rId21"/>
    <p:sldId id="398" r:id="rId22"/>
    <p:sldId id="311" r:id="rId23"/>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33"/>
    <a:srgbClr val="B3D942"/>
    <a:srgbClr val="F5C034"/>
    <a:srgbClr val="FF9933"/>
    <a:srgbClr val="DEE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189" autoAdjust="0"/>
  </p:normalViewPr>
  <p:slideViewPr>
    <p:cSldViewPr>
      <p:cViewPr varScale="1">
        <p:scale>
          <a:sx n="81" d="100"/>
          <a:sy n="81" d="100"/>
        </p:scale>
        <p:origin x="1498"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09A027FB-2AE5-4AF0-BF88-ECBA5BCB0982}" type="datetimeFigureOut">
              <a:rPr lang="ru-RU" smtClean="0"/>
              <a:pPr/>
              <a:t>07.06.2023</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A03D0DAE-A308-4D3F-BB81-41EB094F1024}" type="slidenum">
              <a:rPr lang="ru-RU" smtClean="0"/>
              <a:pPr/>
              <a:t>‹#›</a:t>
            </a:fld>
            <a:endParaRPr lang="ru-RU"/>
          </a:p>
        </p:txBody>
      </p:sp>
    </p:spTree>
    <p:extLst>
      <p:ext uri="{BB962C8B-B14F-4D97-AF65-F5344CB8AC3E}">
        <p14:creationId xmlns:p14="http://schemas.microsoft.com/office/powerpoint/2010/main" val="1885455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03D0DAE-A308-4D3F-BB81-41EB094F1024}" type="slidenum">
              <a:rPr lang="ru-RU" smtClean="0"/>
              <a:pPr/>
              <a:t>1</a:t>
            </a:fld>
            <a:endParaRPr lang="ru-RU"/>
          </a:p>
        </p:txBody>
      </p:sp>
    </p:spTree>
    <p:extLst>
      <p:ext uri="{BB962C8B-B14F-4D97-AF65-F5344CB8AC3E}">
        <p14:creationId xmlns:p14="http://schemas.microsoft.com/office/powerpoint/2010/main" val="2448138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BD29C71-1BC2-464E-92EF-2A09DB5FCC13}" type="datetime1">
              <a:rPr lang="ru-RU" smtClean="0"/>
              <a:pPr/>
              <a:t>07.06.2023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C2CF4640-0A44-4ABB-9DCE-CA261C810807}" type="datetime1">
              <a:rPr lang="ru-RU" smtClean="0"/>
              <a:pPr/>
              <a:t>07.06.2023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24944CE-5411-44DA-BEAF-4DE17D5F14A1}" type="datetime1">
              <a:rPr lang="ru-RU" smtClean="0"/>
              <a:pPr/>
              <a:t>07.06.2023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66FE85B8-B161-4E41-AADB-F2C2BF78E287}" type="datetime1">
              <a:rPr lang="ru-RU" smtClean="0"/>
              <a:pPr/>
              <a:t>07.06.2023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
        <p:nvSpPr>
          <p:cNvPr id="7" name="Title 6"/>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663DA92-0013-40E0-AE10-E9437B0636D2}" type="datetime1">
              <a:rPr lang="ru-RU" smtClean="0"/>
              <a:pPr/>
              <a:t>07.06.2023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83EDE079-B6EC-41CF-ACF2-8E39B981DA77}" type="datetime1">
              <a:rPr lang="ru-RU" smtClean="0"/>
              <a:pPr/>
              <a:t>07.06.2023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F041B979-5F24-45E2-B260-1B7A542DD83D}" type="datetime1">
              <a:rPr lang="ru-RU" smtClean="0"/>
              <a:pPr/>
              <a:t>07.06.2023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CB0160EC-70C2-4920-847D-E94195B2D3E0}" type="datetime1">
              <a:rPr lang="ru-RU" smtClean="0"/>
              <a:pPr/>
              <a:t>07.06.2023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67086770-2B84-48CB-A673-000650C0E8E2}" type="datetime1">
              <a:rPr lang="ru-RU" smtClean="0"/>
              <a:pPr/>
              <a:t>07.06.2023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15DD3B6-9BF2-491A-BDD5-57FECACC6D0B}" type="datetime1">
              <a:rPr lang="ru-RU" smtClean="0"/>
              <a:pPr/>
              <a:t>07.06.2023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87CCE67-18BB-4B2A-8D87-DCF279002837}" type="datetime1">
              <a:rPr lang="ru-RU" smtClean="0"/>
              <a:pPr/>
              <a:t>07.06.2023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29EEEB8-0331-40A5-95A4-1AC3DF03745C}" type="datetime1">
              <a:rPr lang="ru-RU" smtClean="0"/>
              <a:pPr/>
              <a:t>07.06.2023</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725C68B6-61C2-468F-89AB-4B9F7531AA68}" type="slidenum">
              <a:rPr lang="ru-RU" smtClean="0"/>
              <a:pPr/>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chimexltd.com/content/data/store/images/f_603_49650_1.pdf" TargetMode="External"/><Relationship Id="rId2" Type="http://schemas.openxmlformats.org/officeDocument/2006/relationships/hyperlink" Target="https://earth-chronicles.ru/news/2018-06-15-116674" TargetMode="External"/><Relationship Id="rId1" Type="http://schemas.openxmlformats.org/officeDocument/2006/relationships/slideLayout" Target="../slideLayouts/slideLayout6.xml"/><Relationship Id="rId4" Type="http://schemas.openxmlformats.org/officeDocument/2006/relationships/hyperlink" Target="https://www.arsenalkama.ru/news/377908"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2052417"/>
            <a:ext cx="7772400" cy="1224136"/>
          </a:xfrm>
        </p:spPr>
        <p:txBody>
          <a:bodyPr>
            <a:noAutofit/>
          </a:bodyPr>
          <a:lstStyle/>
          <a:p>
            <a:br>
              <a:rPr lang="ru-RU" sz="5200" dirty="0">
                <a:solidFill>
                  <a:srgbClr val="B3D942"/>
                </a:solidFill>
                <a:latin typeface="Minion Pro" pitchFamily="18" charset="0"/>
              </a:rPr>
            </a:br>
            <a:br>
              <a:rPr lang="ru-RU" sz="5200" dirty="0">
                <a:solidFill>
                  <a:srgbClr val="B3D942"/>
                </a:solidFill>
                <a:latin typeface="Minion Pro" pitchFamily="18" charset="0"/>
              </a:rPr>
            </a:br>
            <a:br>
              <a:rPr lang="ru-RU" sz="5200" dirty="0">
                <a:solidFill>
                  <a:srgbClr val="B3D942"/>
                </a:solidFill>
                <a:latin typeface="Minion Pro" pitchFamily="18" charset="0"/>
              </a:rPr>
            </a:br>
            <a:br>
              <a:rPr lang="ru-RU" sz="5200" dirty="0">
                <a:solidFill>
                  <a:srgbClr val="B3D942"/>
                </a:solidFill>
                <a:latin typeface="Minion Pro" pitchFamily="18" charset="0"/>
              </a:rPr>
            </a:br>
            <a:br>
              <a:rPr lang="ru-RU" sz="5200" dirty="0">
                <a:solidFill>
                  <a:srgbClr val="B3D942"/>
                </a:solidFill>
                <a:latin typeface="Minion Pro" pitchFamily="18" charset="0"/>
              </a:rPr>
            </a:br>
            <a:br>
              <a:rPr lang="ru-RU" sz="5200" dirty="0">
                <a:solidFill>
                  <a:srgbClr val="B3D942"/>
                </a:solidFill>
                <a:latin typeface="Minion Pro" pitchFamily="18" charset="0"/>
              </a:rPr>
            </a:br>
            <a:r>
              <a:rPr lang="ru-RU" dirty="0">
                <a:solidFill>
                  <a:schemeClr val="bg1"/>
                </a:solidFill>
                <a:latin typeface="Times New Roman" panose="02020603050405020304" pitchFamily="18" charset="0"/>
                <a:ea typeface="+mn-ea"/>
                <a:cs typeface="+mn-cs"/>
              </a:rPr>
              <a:t>Набор первоклассника</a:t>
            </a:r>
            <a:br>
              <a:rPr lang="ru-RU" sz="4800" dirty="0">
                <a:solidFill>
                  <a:srgbClr val="002060"/>
                </a:solidFill>
                <a:latin typeface="Garamond" panose="02020404030301010803" pitchFamily="18" charset="0"/>
              </a:rPr>
            </a:br>
            <a:endParaRPr lang="ru-RU" sz="4800" dirty="0">
              <a:solidFill>
                <a:srgbClr val="002060"/>
              </a:solidFill>
              <a:latin typeface="Garamond" panose="02020404030301010803"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9482" y="548680"/>
            <a:ext cx="1925035" cy="62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7544" y="5301208"/>
            <a:ext cx="3816424" cy="1754326"/>
          </a:xfrm>
          <a:prstGeom prst="rect">
            <a:avLst/>
          </a:prstGeom>
          <a:noFill/>
        </p:spPr>
        <p:txBody>
          <a:bodyPr wrap="square" rtlCol="0">
            <a:spAutoFit/>
          </a:bodyPr>
          <a:lstStyle/>
          <a:p>
            <a:r>
              <a:rPr lang="ru-RU" b="1" dirty="0">
                <a:solidFill>
                  <a:srgbClr val="002060"/>
                </a:solidFill>
                <a:latin typeface="Garamond" panose="02020404030301010803" pitchFamily="18" charset="0"/>
              </a:rPr>
              <a:t>Подготовили: </a:t>
            </a:r>
          </a:p>
          <a:p>
            <a:r>
              <a:rPr lang="ru-RU" b="1" dirty="0">
                <a:solidFill>
                  <a:srgbClr val="002060"/>
                </a:solidFill>
                <a:latin typeface="Garamond" panose="02020404030301010803" pitchFamily="18" charset="0"/>
              </a:rPr>
              <a:t>Родионова Екатерина,</a:t>
            </a:r>
          </a:p>
          <a:p>
            <a:r>
              <a:rPr lang="ru-RU" b="1" dirty="0">
                <a:solidFill>
                  <a:srgbClr val="002060"/>
                </a:solidFill>
                <a:latin typeface="Garamond" panose="02020404030301010803" pitchFamily="18" charset="0"/>
              </a:rPr>
              <a:t> Баранова Мирослава, 4 «Б» класс;</a:t>
            </a:r>
          </a:p>
          <a:p>
            <a:r>
              <a:rPr lang="ru-RU" b="1" dirty="0">
                <a:solidFill>
                  <a:srgbClr val="002060"/>
                </a:solidFill>
                <a:latin typeface="Garamond" panose="02020404030301010803" pitchFamily="18" charset="0"/>
              </a:rPr>
              <a:t>Руководители: </a:t>
            </a:r>
            <a:r>
              <a:rPr lang="ru-RU" b="1" dirty="0" err="1">
                <a:solidFill>
                  <a:srgbClr val="002060"/>
                </a:solidFill>
                <a:latin typeface="Garamond" panose="02020404030301010803" pitchFamily="18" charset="0"/>
              </a:rPr>
              <a:t>Капитанова</a:t>
            </a:r>
            <a:r>
              <a:rPr lang="ru-RU" b="1" dirty="0">
                <a:solidFill>
                  <a:srgbClr val="002060"/>
                </a:solidFill>
                <a:latin typeface="Garamond" panose="02020404030301010803" pitchFamily="18" charset="0"/>
              </a:rPr>
              <a:t> Т.И., Катина О.С.</a:t>
            </a:r>
          </a:p>
          <a:p>
            <a:r>
              <a:rPr lang="ru-RU" b="1" dirty="0">
                <a:solidFill>
                  <a:srgbClr val="002060"/>
                </a:solidFill>
                <a:latin typeface="Garamond" panose="02020404030301010803" pitchFamily="18" charset="0"/>
              </a:rPr>
              <a:t>                                </a:t>
            </a:r>
          </a:p>
        </p:txBody>
      </p:sp>
      <p:pic>
        <p:nvPicPr>
          <p:cNvPr id="7" name="Рисунок 6">
            <a:extLst>
              <a:ext uri="{FF2B5EF4-FFF2-40B4-BE49-F238E27FC236}">
                <a16:creationId xmlns:a16="http://schemas.microsoft.com/office/drawing/2014/main" id="{170200EA-2452-409A-A403-ACD75713A1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50" t="9052" r="8000" b="3538"/>
          <a:stretch/>
        </p:blipFill>
        <p:spPr>
          <a:xfrm rot="16200000">
            <a:off x="2872419" y="2200492"/>
            <a:ext cx="2712067" cy="34893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725C68B6-61C2-468F-89AB-4B9F7531AA68}" type="slidenum">
              <a:rPr lang="ru-RU" smtClean="0"/>
              <a:pPr/>
              <a:t>10</a:t>
            </a:fld>
            <a:endParaRPr lang="ru-RU"/>
          </a:p>
        </p:txBody>
      </p:sp>
      <p:sp>
        <p:nvSpPr>
          <p:cNvPr id="7" name="Заголовок 6">
            <a:extLst>
              <a:ext uri="{FF2B5EF4-FFF2-40B4-BE49-F238E27FC236}">
                <a16:creationId xmlns:a16="http://schemas.microsoft.com/office/drawing/2014/main" id="{F26F955E-D016-478A-A277-C05FCD75927B}"/>
              </a:ext>
            </a:extLst>
          </p:cNvPr>
          <p:cNvSpPr>
            <a:spLocks noGrp="1"/>
          </p:cNvSpPr>
          <p:nvPr>
            <p:ph type="title"/>
          </p:nvPr>
        </p:nvSpPr>
        <p:spPr/>
        <p:txBody>
          <a:bodyPr>
            <a:normAutofit/>
          </a:bodyPr>
          <a:lstStyle/>
          <a:p>
            <a:r>
              <a:rPr lang="ru-RU" dirty="0">
                <a:solidFill>
                  <a:schemeClr val="bg1"/>
                </a:solidFill>
                <a:latin typeface="Times New Roman" panose="02020603050405020304" pitchFamily="18" charset="0"/>
                <a:ea typeface="+mn-ea"/>
                <a:cs typeface="+mn-cs"/>
              </a:rPr>
              <a:t>Практическая  часть проекта</a:t>
            </a:r>
          </a:p>
        </p:txBody>
      </p:sp>
      <p:pic>
        <p:nvPicPr>
          <p:cNvPr id="4" name="Рисунок 3">
            <a:extLst>
              <a:ext uri="{FF2B5EF4-FFF2-40B4-BE49-F238E27FC236}">
                <a16:creationId xmlns:a16="http://schemas.microsoft.com/office/drawing/2014/main" id="{B40F09F7-CAC6-46FA-B44A-8ACC7CA0D725}"/>
              </a:ext>
            </a:extLst>
          </p:cNvPr>
          <p:cNvPicPr>
            <a:picLocks noChangeAspect="1"/>
          </p:cNvPicPr>
          <p:nvPr/>
        </p:nvPicPr>
        <p:blipFill>
          <a:blip r:embed="rId2"/>
          <a:stretch>
            <a:fillRect/>
          </a:stretch>
        </p:blipFill>
        <p:spPr>
          <a:xfrm>
            <a:off x="638060" y="2590917"/>
            <a:ext cx="3796820" cy="3400095"/>
          </a:xfrm>
          <a:prstGeom prst="rect">
            <a:avLst/>
          </a:prstGeom>
        </p:spPr>
      </p:pic>
      <p:sp>
        <p:nvSpPr>
          <p:cNvPr id="5" name="TextBox 4">
            <a:extLst>
              <a:ext uri="{FF2B5EF4-FFF2-40B4-BE49-F238E27FC236}">
                <a16:creationId xmlns:a16="http://schemas.microsoft.com/office/drawing/2014/main" id="{171D53AC-0948-4ACE-A729-1797970B2C6C}"/>
              </a:ext>
            </a:extLst>
          </p:cNvPr>
          <p:cNvSpPr txBox="1"/>
          <p:nvPr/>
        </p:nvSpPr>
        <p:spPr>
          <a:xfrm>
            <a:off x="765830" y="5964998"/>
            <a:ext cx="3268844" cy="369332"/>
          </a:xfrm>
          <a:prstGeom prst="rect">
            <a:avLst/>
          </a:prstGeom>
          <a:noFill/>
        </p:spPr>
        <p:txBody>
          <a:bodyPr wrap="none" rtlCol="0">
            <a:spAutoFit/>
          </a:bodyPr>
          <a:lstStyle/>
          <a:p>
            <a:r>
              <a:rPr lang="ru-RU" b="1" dirty="0">
                <a:latin typeface="Garamond" panose="02020404030301010803" pitchFamily="18" charset="0"/>
              </a:rPr>
              <a:t>Набор букв и цифр в 1 классе</a:t>
            </a:r>
          </a:p>
        </p:txBody>
      </p:sp>
      <p:pic>
        <p:nvPicPr>
          <p:cNvPr id="6" name="Рисунок 5">
            <a:extLst>
              <a:ext uri="{FF2B5EF4-FFF2-40B4-BE49-F238E27FC236}">
                <a16:creationId xmlns:a16="http://schemas.microsoft.com/office/drawing/2014/main" id="{838F4CAC-CAEE-4075-8E4A-C1856F599CE4}"/>
              </a:ext>
            </a:extLst>
          </p:cNvPr>
          <p:cNvPicPr>
            <a:picLocks noChangeAspect="1"/>
          </p:cNvPicPr>
          <p:nvPr/>
        </p:nvPicPr>
        <p:blipFill>
          <a:blip r:embed="rId3"/>
          <a:stretch>
            <a:fillRect/>
          </a:stretch>
        </p:blipFill>
        <p:spPr>
          <a:xfrm>
            <a:off x="5076056" y="2852936"/>
            <a:ext cx="3253615" cy="2733920"/>
          </a:xfrm>
          <a:prstGeom prst="rect">
            <a:avLst/>
          </a:prstGeom>
        </p:spPr>
      </p:pic>
      <p:sp>
        <p:nvSpPr>
          <p:cNvPr id="8" name="Прямоугольник 7">
            <a:extLst>
              <a:ext uri="{FF2B5EF4-FFF2-40B4-BE49-F238E27FC236}">
                <a16:creationId xmlns:a16="http://schemas.microsoft.com/office/drawing/2014/main" id="{A6F1B6F4-4D5B-4BB0-997D-D3FF6D9C3B58}"/>
              </a:ext>
            </a:extLst>
          </p:cNvPr>
          <p:cNvSpPr/>
          <p:nvPr/>
        </p:nvSpPr>
        <p:spPr>
          <a:xfrm>
            <a:off x="4835085" y="5960140"/>
            <a:ext cx="3533339" cy="369332"/>
          </a:xfrm>
          <a:prstGeom prst="rect">
            <a:avLst/>
          </a:prstGeom>
        </p:spPr>
        <p:txBody>
          <a:bodyPr wrap="none">
            <a:spAutoFit/>
          </a:bodyPr>
          <a:lstStyle/>
          <a:p>
            <a:pPr lvl="0" algn="ctr"/>
            <a:r>
              <a:rPr lang="ru-RU" b="1" dirty="0">
                <a:solidFill>
                  <a:prstClr val="black"/>
                </a:solidFill>
                <a:latin typeface="Garamond" panose="02020404030301010803" pitchFamily="18" charset="0"/>
              </a:rPr>
              <a:t>Деревянный набор букв и цифр</a:t>
            </a:r>
          </a:p>
        </p:txBody>
      </p:sp>
    </p:spTree>
    <p:extLst>
      <p:ext uri="{BB962C8B-B14F-4D97-AF65-F5344CB8AC3E}">
        <p14:creationId xmlns:p14="http://schemas.microsoft.com/office/powerpoint/2010/main" val="3514808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3991087" y="6201637"/>
            <a:ext cx="1156977" cy="365125"/>
          </a:xfrm>
        </p:spPr>
        <p:txBody>
          <a:bodyPr/>
          <a:lstStyle/>
          <a:p>
            <a:fld id="{725C68B6-61C2-468F-89AB-4B9F7531AA68}" type="slidenum">
              <a:rPr lang="ru-RU" smtClean="0"/>
              <a:pPr/>
              <a:t>11</a:t>
            </a:fld>
            <a:endParaRPr lang="ru-RU"/>
          </a:p>
        </p:txBody>
      </p:sp>
      <p:pic>
        <p:nvPicPr>
          <p:cNvPr id="9" name="Рисунок 8">
            <a:extLst>
              <a:ext uri="{FF2B5EF4-FFF2-40B4-BE49-F238E27FC236}">
                <a16:creationId xmlns:a16="http://schemas.microsoft.com/office/drawing/2014/main" id="{CA46D830-1925-4BED-9088-5AA28B8E6E68}"/>
              </a:ext>
            </a:extLst>
          </p:cNvPr>
          <p:cNvPicPr>
            <a:picLocks noChangeAspect="1"/>
          </p:cNvPicPr>
          <p:nvPr/>
        </p:nvPicPr>
        <p:blipFill>
          <a:blip r:embed="rId2"/>
          <a:stretch>
            <a:fillRect/>
          </a:stretch>
        </p:blipFill>
        <p:spPr>
          <a:xfrm>
            <a:off x="1043608" y="2535768"/>
            <a:ext cx="2664296" cy="3552395"/>
          </a:xfrm>
          <a:prstGeom prst="rect">
            <a:avLst/>
          </a:prstGeom>
        </p:spPr>
      </p:pic>
      <p:pic>
        <p:nvPicPr>
          <p:cNvPr id="4" name="Рисунок 3">
            <a:extLst>
              <a:ext uri="{FF2B5EF4-FFF2-40B4-BE49-F238E27FC236}">
                <a16:creationId xmlns:a16="http://schemas.microsoft.com/office/drawing/2014/main" id="{80FE97C6-03DF-4CA4-99AA-3D9FFBDAB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2564904"/>
            <a:ext cx="2664296" cy="3552394"/>
          </a:xfrm>
          <a:prstGeom prst="rect">
            <a:avLst/>
          </a:prstGeom>
        </p:spPr>
      </p:pic>
      <p:sp>
        <p:nvSpPr>
          <p:cNvPr id="8" name="TextBox 7">
            <a:extLst>
              <a:ext uri="{FF2B5EF4-FFF2-40B4-BE49-F238E27FC236}">
                <a16:creationId xmlns:a16="http://schemas.microsoft.com/office/drawing/2014/main" id="{8C1E2773-DBDD-46AE-85DF-52E8BFB9EC59}"/>
              </a:ext>
            </a:extLst>
          </p:cNvPr>
          <p:cNvSpPr txBox="1"/>
          <p:nvPr/>
        </p:nvSpPr>
        <p:spPr>
          <a:xfrm>
            <a:off x="2925535" y="6088163"/>
            <a:ext cx="3288080" cy="369332"/>
          </a:xfrm>
          <a:prstGeom prst="rect">
            <a:avLst/>
          </a:prstGeom>
          <a:noFill/>
        </p:spPr>
        <p:txBody>
          <a:bodyPr wrap="none" rtlCol="0">
            <a:spAutoFit/>
          </a:bodyPr>
          <a:lstStyle/>
          <a:p>
            <a:r>
              <a:rPr lang="ru-RU" b="1" dirty="0">
                <a:solidFill>
                  <a:prstClr val="black"/>
                </a:solidFill>
                <a:latin typeface="Garamond" panose="02020404030301010803" pitchFamily="18" charset="0"/>
              </a:rPr>
              <a:t>Работа с лентой букв и звуков</a:t>
            </a:r>
          </a:p>
        </p:txBody>
      </p:sp>
      <p:sp>
        <p:nvSpPr>
          <p:cNvPr id="5" name="Заголовок 4">
            <a:extLst>
              <a:ext uri="{FF2B5EF4-FFF2-40B4-BE49-F238E27FC236}">
                <a16:creationId xmlns:a16="http://schemas.microsoft.com/office/drawing/2014/main" id="{64E936B8-8A4F-4AF4-8FAA-03F6BB45EF39}"/>
              </a:ext>
            </a:extLst>
          </p:cNvPr>
          <p:cNvSpPr>
            <a:spLocks noGrp="1"/>
          </p:cNvSpPr>
          <p:nvPr>
            <p:ph type="title"/>
          </p:nvPr>
        </p:nvSpPr>
        <p:spPr/>
        <p:txBody>
          <a:bodyPr/>
          <a:lstStyle/>
          <a:p>
            <a:r>
              <a:rPr lang="ru-RU" dirty="0"/>
              <a:t>Предварительная работа</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5E5B1B-060A-442A-B647-724CC5DE29A0}"/>
              </a:ext>
            </a:extLst>
          </p:cNvPr>
          <p:cNvSpPr>
            <a:spLocks noGrp="1"/>
          </p:cNvSpPr>
          <p:nvPr>
            <p:ph type="title"/>
          </p:nvPr>
        </p:nvSpPr>
        <p:spPr>
          <a:xfrm>
            <a:off x="457200" y="278382"/>
            <a:ext cx="8229600" cy="1252728"/>
          </a:xfrm>
        </p:spPr>
        <p:txBody>
          <a:bodyPr>
            <a:normAutofit fontScale="90000"/>
          </a:bodyPr>
          <a:lstStyle/>
          <a:p>
            <a:br>
              <a:rPr lang="ru-RU" dirty="0">
                <a:solidFill>
                  <a:schemeClr val="bg1"/>
                </a:solidFill>
                <a:latin typeface="Times New Roman" panose="02020603050405020304" pitchFamily="18" charset="0"/>
                <a:ea typeface="+mn-ea"/>
                <a:cs typeface="+mn-cs"/>
              </a:rPr>
            </a:br>
            <a:r>
              <a:rPr lang="ru-RU" dirty="0">
                <a:solidFill>
                  <a:schemeClr val="bg1"/>
                </a:solidFill>
                <a:latin typeface="Times New Roman" panose="02020603050405020304" pitchFamily="18" charset="0"/>
                <a:ea typeface="+mn-ea"/>
                <a:cs typeface="+mn-cs"/>
              </a:rPr>
              <a:t>Работа с гуашью </a:t>
            </a:r>
          </a:p>
        </p:txBody>
      </p:sp>
      <p:sp>
        <p:nvSpPr>
          <p:cNvPr id="3" name="Номер слайда 2">
            <a:extLst>
              <a:ext uri="{FF2B5EF4-FFF2-40B4-BE49-F238E27FC236}">
                <a16:creationId xmlns:a16="http://schemas.microsoft.com/office/drawing/2014/main" id="{92531747-E644-4F6C-8150-E3F8F0A77555}"/>
              </a:ext>
            </a:extLst>
          </p:cNvPr>
          <p:cNvSpPr>
            <a:spLocks noGrp="1"/>
          </p:cNvSpPr>
          <p:nvPr>
            <p:ph type="sldNum" sz="quarter" idx="12"/>
          </p:nvPr>
        </p:nvSpPr>
        <p:spPr/>
        <p:txBody>
          <a:bodyPr/>
          <a:lstStyle/>
          <a:p>
            <a:fld id="{725C68B6-61C2-468F-89AB-4B9F7531AA68}" type="slidenum">
              <a:rPr lang="ru-RU" smtClean="0"/>
              <a:pPr/>
              <a:t>12</a:t>
            </a:fld>
            <a:endParaRPr lang="ru-RU"/>
          </a:p>
        </p:txBody>
      </p:sp>
      <p:pic>
        <p:nvPicPr>
          <p:cNvPr id="6" name="Рисунок 5">
            <a:extLst>
              <a:ext uri="{FF2B5EF4-FFF2-40B4-BE49-F238E27FC236}">
                <a16:creationId xmlns:a16="http://schemas.microsoft.com/office/drawing/2014/main" id="{EF6557A5-064C-47B3-9F3F-A48BB940D7E5}"/>
              </a:ext>
            </a:extLst>
          </p:cNvPr>
          <p:cNvPicPr>
            <a:picLocks noChangeAspect="1"/>
          </p:cNvPicPr>
          <p:nvPr/>
        </p:nvPicPr>
        <p:blipFill>
          <a:blip r:embed="rId2"/>
          <a:stretch>
            <a:fillRect/>
          </a:stretch>
        </p:blipFill>
        <p:spPr>
          <a:xfrm>
            <a:off x="4788024" y="2924943"/>
            <a:ext cx="4028686" cy="3018037"/>
          </a:xfrm>
          <a:prstGeom prst="rect">
            <a:avLst/>
          </a:prstGeom>
        </p:spPr>
      </p:pic>
      <p:pic>
        <p:nvPicPr>
          <p:cNvPr id="4" name="Рисунок 3">
            <a:extLst>
              <a:ext uri="{FF2B5EF4-FFF2-40B4-BE49-F238E27FC236}">
                <a16:creationId xmlns:a16="http://schemas.microsoft.com/office/drawing/2014/main" id="{8BFF4201-657D-4092-BC5C-DB9CD4CE94D3}"/>
              </a:ext>
            </a:extLst>
          </p:cNvPr>
          <p:cNvPicPr>
            <a:picLocks noChangeAspect="1"/>
          </p:cNvPicPr>
          <p:nvPr/>
        </p:nvPicPr>
        <p:blipFill>
          <a:blip r:embed="rId3"/>
          <a:stretch>
            <a:fillRect/>
          </a:stretch>
        </p:blipFill>
        <p:spPr>
          <a:xfrm>
            <a:off x="1113527" y="2348880"/>
            <a:ext cx="2877561" cy="3798137"/>
          </a:xfrm>
          <a:prstGeom prst="rect">
            <a:avLst/>
          </a:prstGeom>
        </p:spPr>
      </p:pic>
    </p:spTree>
    <p:extLst>
      <p:ext uri="{BB962C8B-B14F-4D97-AF65-F5344CB8AC3E}">
        <p14:creationId xmlns:p14="http://schemas.microsoft.com/office/powerpoint/2010/main" val="153293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DF565D-9B9B-4CA1-828B-D2983155F49E}"/>
              </a:ext>
            </a:extLst>
          </p:cNvPr>
          <p:cNvSpPr>
            <a:spLocks noGrp="1"/>
          </p:cNvSpPr>
          <p:nvPr>
            <p:ph type="title"/>
          </p:nvPr>
        </p:nvSpPr>
        <p:spPr>
          <a:xfrm>
            <a:off x="384047" y="3140968"/>
            <a:ext cx="7572329" cy="428800"/>
          </a:xfrm>
        </p:spPr>
        <p:txBody>
          <a:bodyPr>
            <a:normAutofit fontScale="90000"/>
          </a:bodyPr>
          <a:lstStyle/>
          <a:p>
            <a:pPr>
              <a:lnSpc>
                <a:spcPct val="150000"/>
              </a:lnSpc>
              <a:spcAft>
                <a:spcPts val="0"/>
              </a:spcAft>
            </a:pPr>
            <a:br>
              <a:rPr lang="ru-RU" dirty="0">
                <a:solidFill>
                  <a:schemeClr val="bg1"/>
                </a:solidFill>
                <a:latin typeface="Times New Roman" panose="02020603050405020304" pitchFamily="18" charset="0"/>
                <a:ea typeface="+mn-ea"/>
                <a:cs typeface="+mn-cs"/>
              </a:rPr>
            </a:br>
            <a:r>
              <a:rPr lang="ru-RU" dirty="0">
                <a:solidFill>
                  <a:schemeClr val="bg1"/>
                </a:solidFill>
                <a:latin typeface="Times New Roman" panose="02020603050405020304" pitchFamily="18" charset="0"/>
                <a:ea typeface="+mn-ea"/>
                <a:cs typeface="+mn-cs"/>
              </a:rPr>
              <a:t>Соблюдение мер безопасности</a:t>
            </a:r>
            <a:br>
              <a:rPr lang="ru-RU" sz="3500" dirty="0">
                <a:solidFill>
                  <a:srgbClr val="002060"/>
                </a:solidFill>
                <a:latin typeface="Garamond" panose="02020404030301010803" pitchFamily="18" charset="0"/>
              </a:rPr>
            </a:br>
            <a:br>
              <a:rPr lang="ru-RU" sz="3900" dirty="0">
                <a:solidFill>
                  <a:srgbClr val="002060"/>
                </a:solidFill>
                <a:latin typeface="Garamond" panose="02020404030301010803" pitchFamily="18" charset="0"/>
              </a:rPr>
            </a:br>
            <a:br>
              <a:rPr lang="ru-RU" sz="3900" dirty="0">
                <a:solidFill>
                  <a:srgbClr val="002060"/>
                </a:solidFill>
                <a:latin typeface="Garamond" panose="02020404030301010803" pitchFamily="18" charset="0"/>
              </a:rPr>
            </a:br>
            <a:br>
              <a:rPr lang="ru-RU" sz="3900" dirty="0">
                <a:solidFill>
                  <a:srgbClr val="002060"/>
                </a:solidFill>
                <a:latin typeface="Garamond" panose="02020404030301010803" pitchFamily="18" charset="0"/>
              </a:rPr>
            </a:br>
            <a:r>
              <a:rPr lang="ru-RU" sz="2700" dirty="0">
                <a:solidFill>
                  <a:srgbClr val="000000"/>
                </a:solidFill>
                <a:latin typeface="Times New Roman" panose="02020603050405020304" pitchFamily="18" charset="0"/>
                <a:ea typeface="+mn-ea"/>
                <a:cs typeface="+mn-cs"/>
              </a:rPr>
              <a:t>Рабочее место покрываем полиэтиленом, он не даст эпоксидной смоле протечь на стол. Надеваем фартуки, перчатки, маску. Если смола попадает на одежду или на поверхность стола, уже очистить будет нельзя. </a:t>
            </a:r>
            <a:br>
              <a:rPr lang="ru-RU" sz="2700" dirty="0">
                <a:solidFill>
                  <a:srgbClr val="000000"/>
                </a:solidFill>
                <a:latin typeface="Times New Roman" panose="02020603050405020304" pitchFamily="18" charset="0"/>
                <a:ea typeface="+mn-ea"/>
                <a:cs typeface="+mn-cs"/>
              </a:rPr>
            </a:br>
            <a:endParaRPr lang="ru-RU" sz="2700" dirty="0">
              <a:solidFill>
                <a:srgbClr val="000000"/>
              </a:solidFill>
              <a:latin typeface="Times New Roman" panose="02020603050405020304" pitchFamily="18" charset="0"/>
              <a:ea typeface="+mn-ea"/>
              <a:cs typeface="+mn-cs"/>
            </a:endParaRPr>
          </a:p>
        </p:txBody>
      </p:sp>
      <p:sp>
        <p:nvSpPr>
          <p:cNvPr id="3" name="Номер слайда 2">
            <a:extLst>
              <a:ext uri="{FF2B5EF4-FFF2-40B4-BE49-F238E27FC236}">
                <a16:creationId xmlns:a16="http://schemas.microsoft.com/office/drawing/2014/main" id="{2478392F-9F03-4285-9EC3-6DADDDAFF1AB}"/>
              </a:ext>
            </a:extLst>
          </p:cNvPr>
          <p:cNvSpPr>
            <a:spLocks noGrp="1"/>
          </p:cNvSpPr>
          <p:nvPr>
            <p:ph type="sldNum" sz="quarter" idx="12"/>
          </p:nvPr>
        </p:nvSpPr>
        <p:spPr/>
        <p:txBody>
          <a:bodyPr/>
          <a:lstStyle/>
          <a:p>
            <a:fld id="{725C68B6-61C2-468F-89AB-4B9F7531AA68}" type="slidenum">
              <a:rPr lang="ru-RU" smtClean="0"/>
              <a:pPr/>
              <a:t>13</a:t>
            </a:fld>
            <a:endParaRPr lang="ru-RU"/>
          </a:p>
        </p:txBody>
      </p:sp>
      <p:pic>
        <p:nvPicPr>
          <p:cNvPr id="9" name="Рисунок 8">
            <a:extLst>
              <a:ext uri="{FF2B5EF4-FFF2-40B4-BE49-F238E27FC236}">
                <a16:creationId xmlns:a16="http://schemas.microsoft.com/office/drawing/2014/main" id="{86C09BD6-D65B-43E3-840A-DE701D4CD646}"/>
              </a:ext>
            </a:extLst>
          </p:cNvPr>
          <p:cNvPicPr>
            <a:picLocks noChangeAspect="1"/>
          </p:cNvPicPr>
          <p:nvPr/>
        </p:nvPicPr>
        <p:blipFill rotWithShape="1">
          <a:blip r:embed="rId2"/>
          <a:srcRect b="30403"/>
          <a:stretch/>
        </p:blipFill>
        <p:spPr>
          <a:xfrm>
            <a:off x="3347864" y="2060848"/>
            <a:ext cx="2088232" cy="1992497"/>
          </a:xfrm>
          <a:prstGeom prst="rect">
            <a:avLst/>
          </a:prstGeom>
        </p:spPr>
      </p:pic>
    </p:spTree>
    <p:extLst>
      <p:ext uri="{BB962C8B-B14F-4D97-AF65-F5344CB8AC3E}">
        <p14:creationId xmlns:p14="http://schemas.microsoft.com/office/powerpoint/2010/main" val="1005408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DF565D-9B9B-4CA1-828B-D2983155F49E}"/>
              </a:ext>
            </a:extLst>
          </p:cNvPr>
          <p:cNvSpPr>
            <a:spLocks noGrp="1"/>
          </p:cNvSpPr>
          <p:nvPr>
            <p:ph type="title"/>
          </p:nvPr>
        </p:nvSpPr>
        <p:spPr>
          <a:xfrm>
            <a:off x="384047" y="1551707"/>
            <a:ext cx="8229600" cy="864096"/>
          </a:xfrm>
        </p:spPr>
        <p:txBody>
          <a:bodyPr>
            <a:normAutofit fontScale="90000"/>
          </a:bodyPr>
          <a:lstStyle/>
          <a:p>
            <a:br>
              <a:rPr lang="ru-RU" dirty="0">
                <a:solidFill>
                  <a:schemeClr val="bg1"/>
                </a:solidFill>
                <a:latin typeface="Times New Roman" panose="02020603050405020304" pitchFamily="18" charset="0"/>
                <a:ea typeface="+mn-ea"/>
                <a:cs typeface="+mn-cs"/>
              </a:rPr>
            </a:br>
            <a:r>
              <a:rPr lang="ru-RU" dirty="0">
                <a:solidFill>
                  <a:schemeClr val="bg1"/>
                </a:solidFill>
                <a:latin typeface="Times New Roman" panose="02020603050405020304" pitchFamily="18" charset="0"/>
                <a:ea typeface="+mn-ea"/>
                <a:cs typeface="+mn-cs"/>
              </a:rPr>
              <a:t>Заливка эпоксидной смолой</a:t>
            </a:r>
            <a:br>
              <a:rPr lang="ru-RU" sz="3500" dirty="0">
                <a:solidFill>
                  <a:srgbClr val="002060"/>
                </a:solidFill>
                <a:latin typeface="Garamond" panose="02020404030301010803" pitchFamily="18" charset="0"/>
              </a:rPr>
            </a:br>
            <a:br>
              <a:rPr lang="ru-RU" sz="3900" dirty="0">
                <a:solidFill>
                  <a:srgbClr val="002060"/>
                </a:solidFill>
                <a:latin typeface="Garamond" panose="02020404030301010803" pitchFamily="18" charset="0"/>
              </a:rPr>
            </a:br>
            <a:br>
              <a:rPr lang="ru-RU" sz="3900" dirty="0">
                <a:solidFill>
                  <a:srgbClr val="002060"/>
                </a:solidFill>
                <a:latin typeface="Garamond" panose="02020404030301010803" pitchFamily="18" charset="0"/>
              </a:rPr>
            </a:br>
            <a:br>
              <a:rPr lang="ru-RU" sz="3900" dirty="0">
                <a:solidFill>
                  <a:srgbClr val="002060"/>
                </a:solidFill>
                <a:latin typeface="Garamond" panose="02020404030301010803" pitchFamily="18" charset="0"/>
              </a:rPr>
            </a:br>
            <a:endParaRPr lang="ru-RU" sz="3900" dirty="0">
              <a:solidFill>
                <a:srgbClr val="002060"/>
              </a:solidFill>
              <a:latin typeface="Garamond" panose="02020404030301010803" pitchFamily="18" charset="0"/>
            </a:endParaRPr>
          </a:p>
        </p:txBody>
      </p:sp>
      <p:sp>
        <p:nvSpPr>
          <p:cNvPr id="3" name="Номер слайда 2">
            <a:extLst>
              <a:ext uri="{FF2B5EF4-FFF2-40B4-BE49-F238E27FC236}">
                <a16:creationId xmlns:a16="http://schemas.microsoft.com/office/drawing/2014/main" id="{2478392F-9F03-4285-9EC3-6DADDDAFF1AB}"/>
              </a:ext>
            </a:extLst>
          </p:cNvPr>
          <p:cNvSpPr>
            <a:spLocks noGrp="1"/>
          </p:cNvSpPr>
          <p:nvPr>
            <p:ph type="sldNum" sz="quarter" idx="12"/>
          </p:nvPr>
        </p:nvSpPr>
        <p:spPr/>
        <p:txBody>
          <a:bodyPr/>
          <a:lstStyle/>
          <a:p>
            <a:fld id="{725C68B6-61C2-468F-89AB-4B9F7531AA68}" type="slidenum">
              <a:rPr lang="ru-RU" smtClean="0"/>
              <a:pPr/>
              <a:t>14</a:t>
            </a:fld>
            <a:endParaRPr lang="ru-RU"/>
          </a:p>
        </p:txBody>
      </p:sp>
      <p:pic>
        <p:nvPicPr>
          <p:cNvPr id="7" name="Объект 6">
            <a:extLst>
              <a:ext uri="{FF2B5EF4-FFF2-40B4-BE49-F238E27FC236}">
                <a16:creationId xmlns:a16="http://schemas.microsoft.com/office/drawing/2014/main" id="{457CFC32-09BB-466A-BC26-5A2C5E71213D}"/>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686493" y="543595"/>
            <a:ext cx="1080120" cy="1440160"/>
          </a:xfrm>
        </p:spPr>
      </p:pic>
      <p:pic>
        <p:nvPicPr>
          <p:cNvPr id="4" name="Рисунок 3">
            <a:extLst>
              <a:ext uri="{FF2B5EF4-FFF2-40B4-BE49-F238E27FC236}">
                <a16:creationId xmlns:a16="http://schemas.microsoft.com/office/drawing/2014/main" id="{38C4540C-7DFB-4BED-AFD7-0B3C7AD5A7CC}"/>
              </a:ext>
            </a:extLst>
          </p:cNvPr>
          <p:cNvPicPr>
            <a:picLocks noChangeAspect="1"/>
          </p:cNvPicPr>
          <p:nvPr/>
        </p:nvPicPr>
        <p:blipFill rotWithShape="1">
          <a:blip r:embed="rId3"/>
          <a:srcRect t="9134" b="11714"/>
          <a:stretch/>
        </p:blipFill>
        <p:spPr>
          <a:xfrm>
            <a:off x="4770968" y="3075263"/>
            <a:ext cx="3617456" cy="2946025"/>
          </a:xfrm>
          <a:prstGeom prst="rect">
            <a:avLst/>
          </a:prstGeom>
        </p:spPr>
      </p:pic>
      <p:pic>
        <p:nvPicPr>
          <p:cNvPr id="12" name="Рисунок 11">
            <a:extLst>
              <a:ext uri="{FF2B5EF4-FFF2-40B4-BE49-F238E27FC236}">
                <a16:creationId xmlns:a16="http://schemas.microsoft.com/office/drawing/2014/main" id="{847255DE-2473-4252-B119-0474ECB5EC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61291" y="2753562"/>
            <a:ext cx="2917994" cy="3617455"/>
          </a:xfrm>
          <a:prstGeom prst="rect">
            <a:avLst/>
          </a:prstGeom>
        </p:spPr>
      </p:pic>
    </p:spTree>
    <p:extLst>
      <p:ext uri="{BB962C8B-B14F-4D97-AF65-F5344CB8AC3E}">
        <p14:creationId xmlns:p14="http://schemas.microsoft.com/office/powerpoint/2010/main" val="336445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21F49B-D17D-466F-8404-3B67F408F60A}"/>
              </a:ext>
            </a:extLst>
          </p:cNvPr>
          <p:cNvSpPr>
            <a:spLocks noGrp="1"/>
          </p:cNvSpPr>
          <p:nvPr>
            <p:ph type="title"/>
          </p:nvPr>
        </p:nvSpPr>
        <p:spPr>
          <a:xfrm>
            <a:off x="457200" y="520992"/>
            <a:ext cx="8229600" cy="1252728"/>
          </a:xfrm>
        </p:spPr>
        <p:txBody>
          <a:bodyPr>
            <a:normAutofit fontScale="90000"/>
          </a:bodyPr>
          <a:lstStyle/>
          <a:p>
            <a:br>
              <a:rPr lang="ru-RU" dirty="0">
                <a:solidFill>
                  <a:schemeClr val="bg1"/>
                </a:solidFill>
                <a:latin typeface="Times New Roman" panose="02020603050405020304" pitchFamily="18" charset="0"/>
                <a:ea typeface="+mn-ea"/>
                <a:cs typeface="+mn-cs"/>
              </a:rPr>
            </a:br>
            <a:r>
              <a:rPr lang="ru-RU" dirty="0">
                <a:solidFill>
                  <a:schemeClr val="bg1"/>
                </a:solidFill>
                <a:latin typeface="Times New Roman" panose="02020603050405020304" pitchFamily="18" charset="0"/>
                <a:ea typeface="+mn-ea"/>
                <a:cs typeface="+mn-cs"/>
              </a:rPr>
              <a:t>Работа с поталью</a:t>
            </a:r>
            <a:br>
              <a:rPr lang="ru-RU" sz="4300" dirty="0">
                <a:solidFill>
                  <a:srgbClr val="002060"/>
                </a:solidFill>
                <a:latin typeface="Garamond" panose="02020404030301010803" pitchFamily="18" charset="0"/>
              </a:rPr>
            </a:br>
            <a:endParaRPr lang="ru-RU" sz="4300" dirty="0">
              <a:solidFill>
                <a:srgbClr val="002060"/>
              </a:solidFill>
              <a:latin typeface="Garamond" panose="02020404030301010803" pitchFamily="18" charset="0"/>
            </a:endParaRPr>
          </a:p>
        </p:txBody>
      </p:sp>
      <p:sp>
        <p:nvSpPr>
          <p:cNvPr id="3" name="Номер слайда 2">
            <a:extLst>
              <a:ext uri="{FF2B5EF4-FFF2-40B4-BE49-F238E27FC236}">
                <a16:creationId xmlns:a16="http://schemas.microsoft.com/office/drawing/2014/main" id="{ECB056DC-FBD9-4CFE-859B-FF7AA5513EF3}"/>
              </a:ext>
            </a:extLst>
          </p:cNvPr>
          <p:cNvSpPr>
            <a:spLocks noGrp="1"/>
          </p:cNvSpPr>
          <p:nvPr>
            <p:ph type="sldNum" sz="quarter" idx="12"/>
          </p:nvPr>
        </p:nvSpPr>
        <p:spPr/>
        <p:txBody>
          <a:bodyPr/>
          <a:lstStyle/>
          <a:p>
            <a:fld id="{725C68B6-61C2-468F-89AB-4B9F7531AA68}" type="slidenum">
              <a:rPr lang="ru-RU" smtClean="0"/>
              <a:pPr/>
              <a:t>15</a:t>
            </a:fld>
            <a:endParaRPr lang="ru-RU"/>
          </a:p>
        </p:txBody>
      </p:sp>
      <p:pic>
        <p:nvPicPr>
          <p:cNvPr id="6" name="Объект 5">
            <a:extLst>
              <a:ext uri="{FF2B5EF4-FFF2-40B4-BE49-F238E27FC236}">
                <a16:creationId xmlns:a16="http://schemas.microsoft.com/office/drawing/2014/main" id="{825FDAF2-5CD1-4BE0-911E-A1E6FB428846}"/>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611560" y="3140968"/>
            <a:ext cx="3696411" cy="2772309"/>
          </a:xfrm>
        </p:spPr>
      </p:pic>
      <p:pic>
        <p:nvPicPr>
          <p:cNvPr id="8" name="Рисунок 7">
            <a:extLst>
              <a:ext uri="{FF2B5EF4-FFF2-40B4-BE49-F238E27FC236}">
                <a16:creationId xmlns:a16="http://schemas.microsoft.com/office/drawing/2014/main" id="{54270B98-9DCE-4F5D-A1B1-36B12952E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6031" y="3140967"/>
            <a:ext cx="3600400" cy="2772310"/>
          </a:xfrm>
          <a:prstGeom prst="rect">
            <a:avLst/>
          </a:prstGeom>
        </p:spPr>
      </p:pic>
    </p:spTree>
    <p:extLst>
      <p:ext uri="{BB962C8B-B14F-4D97-AF65-F5344CB8AC3E}">
        <p14:creationId xmlns:p14="http://schemas.microsoft.com/office/powerpoint/2010/main" val="2792552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8806" y="836712"/>
            <a:ext cx="8229600" cy="1252728"/>
          </a:xfrm>
        </p:spPr>
        <p:txBody>
          <a:bodyPr>
            <a:normAutofit fontScale="90000"/>
          </a:bodyPr>
          <a:lstStyle/>
          <a:p>
            <a:pPr>
              <a:spcAft>
                <a:spcPts val="0"/>
              </a:spcAft>
            </a:pPr>
            <a:br>
              <a:rPr lang="ru-RU" dirty="0">
                <a:solidFill>
                  <a:prstClr val="white"/>
                </a:solidFill>
                <a:latin typeface="Times New Roman" panose="02020603050405020304" pitchFamily="18" charset="0"/>
              </a:rPr>
            </a:br>
            <a:r>
              <a:rPr lang="ru-RU" dirty="0">
                <a:solidFill>
                  <a:prstClr val="white"/>
                </a:solidFill>
                <a:latin typeface="Times New Roman" panose="02020603050405020304" pitchFamily="18" charset="0"/>
              </a:rPr>
              <a:t>Работа с магнитами</a:t>
            </a:r>
            <a:br>
              <a:rPr lang="ru-RU" sz="4300" dirty="0">
                <a:solidFill>
                  <a:srgbClr val="002060"/>
                </a:solidFill>
                <a:latin typeface="Garamond" panose="02020404030301010803" pitchFamily="18" charset="0"/>
              </a:rPr>
            </a:br>
            <a:br>
              <a:rPr lang="ru-RU" sz="3600" dirty="0">
                <a:latin typeface="Calibri" panose="020F0502020204030204" pitchFamily="34" charset="0"/>
                <a:ea typeface="Times New Roman" panose="02020603050405020304" pitchFamily="18" charset="0"/>
                <a:cs typeface="Times New Roman" panose="02020603050405020304" pitchFamily="18" charset="0"/>
              </a:rPr>
            </a:br>
            <a:endParaRPr lang="ru-RU" dirty="0"/>
          </a:p>
        </p:txBody>
      </p:sp>
      <p:sp>
        <p:nvSpPr>
          <p:cNvPr id="3" name="Номер слайда 2"/>
          <p:cNvSpPr>
            <a:spLocks noGrp="1"/>
          </p:cNvSpPr>
          <p:nvPr>
            <p:ph type="sldNum" sz="quarter" idx="12"/>
          </p:nvPr>
        </p:nvSpPr>
        <p:spPr/>
        <p:txBody>
          <a:bodyPr/>
          <a:lstStyle/>
          <a:p>
            <a:fld id="{725C68B6-61C2-468F-89AB-4B9F7531AA68}" type="slidenum">
              <a:rPr lang="ru-RU" smtClean="0"/>
              <a:pPr/>
              <a:t>16</a:t>
            </a:fld>
            <a:endParaRPr lang="ru-RU"/>
          </a:p>
        </p:txBody>
      </p:sp>
      <p:pic>
        <p:nvPicPr>
          <p:cNvPr id="5" name="Рисунок 4">
            <a:extLst>
              <a:ext uri="{FF2B5EF4-FFF2-40B4-BE49-F238E27FC236}">
                <a16:creationId xmlns:a16="http://schemas.microsoft.com/office/drawing/2014/main" id="{6A4AB8A0-31C6-4CCB-91FA-40589B4141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2636912"/>
            <a:ext cx="2793579" cy="3724772"/>
          </a:xfrm>
          <a:prstGeom prst="rect">
            <a:avLst/>
          </a:prstGeom>
        </p:spPr>
      </p:pic>
    </p:spTree>
    <p:extLst>
      <p:ext uri="{BB962C8B-B14F-4D97-AF65-F5344CB8AC3E}">
        <p14:creationId xmlns:p14="http://schemas.microsoft.com/office/powerpoint/2010/main" val="1722961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836712"/>
            <a:ext cx="8229600" cy="1252728"/>
          </a:xfrm>
        </p:spPr>
        <p:txBody>
          <a:bodyPr>
            <a:normAutofit fontScale="90000"/>
          </a:bodyPr>
          <a:lstStyle/>
          <a:p>
            <a:r>
              <a:rPr lang="ru-RU" dirty="0">
                <a:solidFill>
                  <a:prstClr val="white"/>
                </a:solidFill>
                <a:latin typeface="Times New Roman" panose="02020603050405020304" pitchFamily="18" charset="0"/>
              </a:rPr>
              <a:t>Дизайн наборов</a:t>
            </a:r>
            <a:br>
              <a:rPr lang="ru-RU" dirty="0"/>
            </a:br>
            <a:endParaRPr lang="ru-RU" dirty="0"/>
          </a:p>
        </p:txBody>
      </p:sp>
      <p:sp>
        <p:nvSpPr>
          <p:cNvPr id="3" name="Номер слайда 2"/>
          <p:cNvSpPr>
            <a:spLocks noGrp="1"/>
          </p:cNvSpPr>
          <p:nvPr>
            <p:ph type="sldNum" sz="quarter" idx="12"/>
          </p:nvPr>
        </p:nvSpPr>
        <p:spPr/>
        <p:txBody>
          <a:bodyPr/>
          <a:lstStyle/>
          <a:p>
            <a:fld id="{725C68B6-61C2-468F-89AB-4B9F7531AA68}" type="slidenum">
              <a:rPr lang="ru-RU" smtClean="0"/>
              <a:pPr/>
              <a:t>17</a:t>
            </a:fld>
            <a:endParaRPr lang="ru-RU"/>
          </a:p>
        </p:txBody>
      </p:sp>
      <p:pic>
        <p:nvPicPr>
          <p:cNvPr id="5" name="Рисунок 4">
            <a:extLst>
              <a:ext uri="{FF2B5EF4-FFF2-40B4-BE49-F238E27FC236}">
                <a16:creationId xmlns:a16="http://schemas.microsoft.com/office/drawing/2014/main" id="{53DFBA65-4EC1-4DDA-B159-F26DCAA50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930342" y="1627054"/>
            <a:ext cx="2036825" cy="2715766"/>
          </a:xfrm>
          <a:prstGeom prst="rect">
            <a:avLst/>
          </a:prstGeom>
        </p:spPr>
      </p:pic>
      <p:pic>
        <p:nvPicPr>
          <p:cNvPr id="7" name="Рисунок 6">
            <a:extLst>
              <a:ext uri="{FF2B5EF4-FFF2-40B4-BE49-F238E27FC236}">
                <a16:creationId xmlns:a16="http://schemas.microsoft.com/office/drawing/2014/main" id="{EA6F6837-F420-4E29-A9BC-04F72E75F4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070" b="5042"/>
          <a:stretch/>
        </p:blipFill>
        <p:spPr>
          <a:xfrm>
            <a:off x="4448228" y="2859673"/>
            <a:ext cx="2715766" cy="2965179"/>
          </a:xfrm>
          <a:prstGeom prst="rect">
            <a:avLst/>
          </a:prstGeom>
        </p:spPr>
      </p:pic>
      <p:pic>
        <p:nvPicPr>
          <p:cNvPr id="9" name="Рисунок 8">
            <a:extLst>
              <a:ext uri="{FF2B5EF4-FFF2-40B4-BE49-F238E27FC236}">
                <a16:creationId xmlns:a16="http://schemas.microsoft.com/office/drawing/2014/main" id="{DF3F351E-E928-4512-8F35-28D3BC6D0D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321" y="4342263"/>
            <a:ext cx="2715767" cy="2036826"/>
          </a:xfrm>
          <a:prstGeom prst="rect">
            <a:avLst/>
          </a:prstGeom>
        </p:spPr>
      </p:pic>
    </p:spTree>
    <p:extLst>
      <p:ext uri="{BB962C8B-B14F-4D97-AF65-F5344CB8AC3E}">
        <p14:creationId xmlns:p14="http://schemas.microsoft.com/office/powerpoint/2010/main" val="4082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836712"/>
            <a:ext cx="8229600" cy="1252728"/>
          </a:xfrm>
        </p:spPr>
        <p:txBody>
          <a:bodyPr>
            <a:normAutofit fontScale="90000"/>
          </a:bodyPr>
          <a:lstStyle/>
          <a:p>
            <a:r>
              <a:rPr lang="ru-RU" dirty="0">
                <a:solidFill>
                  <a:prstClr val="white"/>
                </a:solidFill>
                <a:latin typeface="Times New Roman" panose="02020603050405020304" pitchFamily="18" charset="0"/>
              </a:rPr>
              <a:t>Подборка загадок и задач для детей детского сада</a:t>
            </a:r>
            <a:br>
              <a:rPr lang="ru-RU" dirty="0"/>
            </a:br>
            <a:endParaRPr lang="ru-RU" dirty="0"/>
          </a:p>
        </p:txBody>
      </p:sp>
      <p:sp>
        <p:nvSpPr>
          <p:cNvPr id="3" name="Номер слайда 2"/>
          <p:cNvSpPr>
            <a:spLocks noGrp="1"/>
          </p:cNvSpPr>
          <p:nvPr>
            <p:ph type="sldNum" sz="quarter" idx="12"/>
          </p:nvPr>
        </p:nvSpPr>
        <p:spPr/>
        <p:txBody>
          <a:bodyPr/>
          <a:lstStyle/>
          <a:p>
            <a:fld id="{725C68B6-61C2-468F-89AB-4B9F7531AA68}" type="slidenum">
              <a:rPr lang="ru-RU" smtClean="0"/>
              <a:pPr/>
              <a:t>18</a:t>
            </a:fld>
            <a:endParaRPr lang="ru-RU"/>
          </a:p>
        </p:txBody>
      </p:sp>
      <p:pic>
        <p:nvPicPr>
          <p:cNvPr id="5" name="Рисунок 4">
            <a:extLst>
              <a:ext uri="{FF2B5EF4-FFF2-40B4-BE49-F238E27FC236}">
                <a16:creationId xmlns:a16="http://schemas.microsoft.com/office/drawing/2014/main" id="{6E564E35-0354-4BF7-8E3F-8E99351FB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2413025"/>
            <a:ext cx="3152662" cy="4203549"/>
          </a:xfrm>
          <a:prstGeom prst="rect">
            <a:avLst/>
          </a:prstGeom>
        </p:spPr>
      </p:pic>
    </p:spTree>
    <p:extLst>
      <p:ext uri="{BB962C8B-B14F-4D97-AF65-F5344CB8AC3E}">
        <p14:creationId xmlns:p14="http://schemas.microsoft.com/office/powerpoint/2010/main" val="2517325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836712"/>
            <a:ext cx="8229600" cy="1252728"/>
          </a:xfrm>
        </p:spPr>
        <p:txBody>
          <a:bodyPr>
            <a:normAutofit fontScale="90000"/>
          </a:bodyPr>
          <a:lstStyle/>
          <a:p>
            <a:r>
              <a:rPr lang="ru-RU" dirty="0">
                <a:solidFill>
                  <a:prstClr val="white"/>
                </a:solidFill>
                <a:latin typeface="Times New Roman" panose="02020603050405020304" pitchFamily="18" charset="0"/>
              </a:rPr>
              <a:t>Посещение детского сада</a:t>
            </a:r>
            <a:br>
              <a:rPr lang="ru-RU" dirty="0"/>
            </a:br>
            <a:endParaRPr lang="ru-RU" dirty="0"/>
          </a:p>
        </p:txBody>
      </p:sp>
      <p:sp>
        <p:nvSpPr>
          <p:cNvPr id="3" name="Номер слайда 2"/>
          <p:cNvSpPr>
            <a:spLocks noGrp="1"/>
          </p:cNvSpPr>
          <p:nvPr>
            <p:ph type="sldNum" sz="quarter" idx="12"/>
          </p:nvPr>
        </p:nvSpPr>
        <p:spPr/>
        <p:txBody>
          <a:bodyPr/>
          <a:lstStyle/>
          <a:p>
            <a:fld id="{725C68B6-61C2-468F-89AB-4B9F7531AA68}" type="slidenum">
              <a:rPr lang="ru-RU" smtClean="0"/>
              <a:pPr/>
              <a:t>19</a:t>
            </a:fld>
            <a:endParaRPr lang="ru-RU"/>
          </a:p>
        </p:txBody>
      </p:sp>
      <p:pic>
        <p:nvPicPr>
          <p:cNvPr id="6" name="Рисунок 5">
            <a:extLst>
              <a:ext uri="{FF2B5EF4-FFF2-40B4-BE49-F238E27FC236}">
                <a16:creationId xmlns:a16="http://schemas.microsoft.com/office/drawing/2014/main" id="{74FE67F8-8B4D-4A7F-826F-3467253708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082818"/>
            <a:ext cx="2211710" cy="2948947"/>
          </a:xfrm>
          <a:prstGeom prst="rect">
            <a:avLst/>
          </a:prstGeom>
        </p:spPr>
      </p:pic>
      <p:pic>
        <p:nvPicPr>
          <p:cNvPr id="8" name="Рисунок 7">
            <a:extLst>
              <a:ext uri="{FF2B5EF4-FFF2-40B4-BE49-F238E27FC236}">
                <a16:creationId xmlns:a16="http://schemas.microsoft.com/office/drawing/2014/main" id="{C1EF6395-315F-4703-AE21-91522B527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4429" y="3905896"/>
            <a:ext cx="2747797" cy="2060848"/>
          </a:xfrm>
          <a:prstGeom prst="rect">
            <a:avLst/>
          </a:prstGeom>
        </p:spPr>
      </p:pic>
      <p:pic>
        <p:nvPicPr>
          <p:cNvPr id="10" name="Рисунок 9">
            <a:extLst>
              <a:ext uri="{FF2B5EF4-FFF2-40B4-BE49-F238E27FC236}">
                <a16:creationId xmlns:a16="http://schemas.microsoft.com/office/drawing/2014/main" id="{BDFD81A5-2D46-4E88-81EA-90EC8A752B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1418" y="3050575"/>
            <a:ext cx="2211710" cy="2948947"/>
          </a:xfrm>
          <a:prstGeom prst="rect">
            <a:avLst/>
          </a:prstGeom>
        </p:spPr>
      </p:pic>
    </p:spTree>
    <p:extLst>
      <p:ext uri="{BB962C8B-B14F-4D97-AF65-F5344CB8AC3E}">
        <p14:creationId xmlns:p14="http://schemas.microsoft.com/office/powerpoint/2010/main" val="818037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23B1AC-60D7-44D0-B5C9-FD781DECDF00}"/>
              </a:ext>
            </a:extLst>
          </p:cNvPr>
          <p:cNvSpPr>
            <a:spLocks noGrp="1"/>
          </p:cNvSpPr>
          <p:nvPr>
            <p:ph type="title"/>
          </p:nvPr>
        </p:nvSpPr>
        <p:spPr/>
        <p:txBody>
          <a:bodyPr>
            <a:normAutofit fontScale="90000"/>
          </a:bodyPr>
          <a:lstStyle/>
          <a:p>
            <a:r>
              <a:rPr lang="ru-RU" sz="4000" dirty="0">
                <a:solidFill>
                  <a:schemeClr val="bg2">
                    <a:lumMod val="25000"/>
                  </a:schemeClr>
                </a:solidFill>
                <a:latin typeface="Garamond" panose="02020404030301010803" pitchFamily="18" charset="0"/>
              </a:rPr>
              <a:t>Выставка-ярмарка проектов</a:t>
            </a:r>
            <a:br>
              <a:rPr lang="ru-RU" sz="4000" dirty="0">
                <a:solidFill>
                  <a:schemeClr val="bg2">
                    <a:lumMod val="25000"/>
                  </a:schemeClr>
                </a:solidFill>
                <a:latin typeface="Garamond" panose="02020404030301010803" pitchFamily="18" charset="0"/>
              </a:rPr>
            </a:br>
            <a:r>
              <a:rPr lang="ru-RU" sz="4000" dirty="0">
                <a:solidFill>
                  <a:schemeClr val="bg2">
                    <a:lumMod val="25000"/>
                  </a:schemeClr>
                </a:solidFill>
                <a:latin typeface="Garamond" panose="02020404030301010803" pitchFamily="18" charset="0"/>
              </a:rPr>
              <a:t> «Важные идеи на пути к мечте»</a:t>
            </a:r>
          </a:p>
        </p:txBody>
      </p:sp>
      <p:sp>
        <p:nvSpPr>
          <p:cNvPr id="3" name="Номер слайда 2">
            <a:extLst>
              <a:ext uri="{FF2B5EF4-FFF2-40B4-BE49-F238E27FC236}">
                <a16:creationId xmlns:a16="http://schemas.microsoft.com/office/drawing/2014/main" id="{14D55E37-0789-4979-A35E-D44C6342DDC7}"/>
              </a:ext>
            </a:extLst>
          </p:cNvPr>
          <p:cNvSpPr>
            <a:spLocks noGrp="1"/>
          </p:cNvSpPr>
          <p:nvPr>
            <p:ph type="sldNum" sz="quarter" idx="12"/>
          </p:nvPr>
        </p:nvSpPr>
        <p:spPr/>
        <p:txBody>
          <a:bodyPr/>
          <a:lstStyle/>
          <a:p>
            <a:fld id="{725C68B6-61C2-468F-89AB-4B9F7531AA68}" type="slidenum">
              <a:rPr lang="ru-RU" smtClean="0"/>
              <a:pPr/>
              <a:t>2</a:t>
            </a:fld>
            <a:endParaRPr lang="ru-RU"/>
          </a:p>
        </p:txBody>
      </p:sp>
      <p:pic>
        <p:nvPicPr>
          <p:cNvPr id="5" name="Рисунок 4">
            <a:extLst>
              <a:ext uri="{FF2B5EF4-FFF2-40B4-BE49-F238E27FC236}">
                <a16:creationId xmlns:a16="http://schemas.microsoft.com/office/drawing/2014/main" id="{36769595-B8BF-449F-B0DD-CB7992806E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2571677"/>
            <a:ext cx="2895786" cy="3861048"/>
          </a:xfrm>
          <a:prstGeom prst="rect">
            <a:avLst/>
          </a:prstGeom>
        </p:spPr>
      </p:pic>
      <p:pic>
        <p:nvPicPr>
          <p:cNvPr id="9" name="Рисунок 8">
            <a:extLst>
              <a:ext uri="{FF2B5EF4-FFF2-40B4-BE49-F238E27FC236}">
                <a16:creationId xmlns:a16="http://schemas.microsoft.com/office/drawing/2014/main" id="{8C92141F-4E04-4301-ACF9-4D7DEF610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4062" y="2574548"/>
            <a:ext cx="2895786" cy="3861048"/>
          </a:xfrm>
          <a:prstGeom prst="rect">
            <a:avLst/>
          </a:prstGeom>
        </p:spPr>
      </p:pic>
    </p:spTree>
    <p:extLst>
      <p:ext uri="{BB962C8B-B14F-4D97-AF65-F5344CB8AC3E}">
        <p14:creationId xmlns:p14="http://schemas.microsoft.com/office/powerpoint/2010/main" val="2313239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F2B9D9-DB14-4E15-87CE-0686E90E8C8D}"/>
              </a:ext>
            </a:extLst>
          </p:cNvPr>
          <p:cNvSpPr>
            <a:spLocks noGrp="1"/>
          </p:cNvSpPr>
          <p:nvPr>
            <p:ph type="title"/>
          </p:nvPr>
        </p:nvSpPr>
        <p:spPr/>
        <p:txBody>
          <a:bodyPr/>
          <a:lstStyle/>
          <a:p>
            <a:r>
              <a:rPr lang="ru-RU" dirty="0"/>
              <a:t>Выводы</a:t>
            </a:r>
          </a:p>
        </p:txBody>
      </p:sp>
      <p:sp>
        <p:nvSpPr>
          <p:cNvPr id="3" name="Номер слайда 2">
            <a:extLst>
              <a:ext uri="{FF2B5EF4-FFF2-40B4-BE49-F238E27FC236}">
                <a16:creationId xmlns:a16="http://schemas.microsoft.com/office/drawing/2014/main" id="{7E17F85B-E929-417A-BC79-C36EB271C945}"/>
              </a:ext>
            </a:extLst>
          </p:cNvPr>
          <p:cNvSpPr>
            <a:spLocks noGrp="1"/>
          </p:cNvSpPr>
          <p:nvPr>
            <p:ph type="sldNum" sz="quarter" idx="12"/>
          </p:nvPr>
        </p:nvSpPr>
        <p:spPr/>
        <p:txBody>
          <a:bodyPr/>
          <a:lstStyle/>
          <a:p>
            <a:fld id="{725C68B6-61C2-468F-89AB-4B9F7531AA68}" type="slidenum">
              <a:rPr lang="ru-RU" smtClean="0"/>
              <a:pPr/>
              <a:t>20</a:t>
            </a:fld>
            <a:endParaRPr lang="ru-RU"/>
          </a:p>
        </p:txBody>
      </p:sp>
      <p:sp>
        <p:nvSpPr>
          <p:cNvPr id="4" name="Прямоугольник 3">
            <a:extLst>
              <a:ext uri="{FF2B5EF4-FFF2-40B4-BE49-F238E27FC236}">
                <a16:creationId xmlns:a16="http://schemas.microsoft.com/office/drawing/2014/main" id="{FADA0F99-B408-4AD3-AB0C-40C91FF151E3}"/>
              </a:ext>
            </a:extLst>
          </p:cNvPr>
          <p:cNvSpPr/>
          <p:nvPr/>
        </p:nvSpPr>
        <p:spPr>
          <a:xfrm>
            <a:off x="899592" y="2492896"/>
            <a:ext cx="6552728" cy="4197559"/>
          </a:xfrm>
          <a:prstGeom prst="rect">
            <a:avLst/>
          </a:prstGeom>
        </p:spPr>
        <p:txBody>
          <a:bodyPr wrap="square">
            <a:spAutoFit/>
          </a:bodyPr>
          <a:lstStyle/>
          <a:p>
            <a:pPr indent="457200" algn="just">
              <a:lnSpc>
                <a:spcPct val="150000"/>
              </a:lnSpc>
              <a:spcAft>
                <a:spcPts val="0"/>
              </a:spcAft>
            </a:pPr>
            <a:r>
              <a:rPr lang="ru-RU" dirty="0">
                <a:latin typeface="Times New Roman" panose="02020603050405020304" pitchFamily="18" charset="0"/>
                <a:ea typeface="Times New Roman" panose="02020603050405020304" pitchFamily="18" charset="0"/>
              </a:rPr>
              <a:t>Во-первых, работая над проектом, мы получили новый и ценный опыт работы с использованием эпоксидной смолы. Во-вторых, получили массу впечатлений после общения с детьми и воспитателями. В-третьих, буквы и цифры держались на доске хорошо, не падали, не мялись. Не падали, в руках было удобно держать. Доска была белого цвета и буквы не сливались с цветом доски., всем было хорошо видно. Мы ушли с хорошим чувством, подарив детям набор букв и цифр, что он будет служить им как наглядное пособие. Мы своей работой были довольны.</a:t>
            </a:r>
          </a:p>
        </p:txBody>
      </p:sp>
    </p:spTree>
    <p:extLst>
      <p:ext uri="{BB962C8B-B14F-4D97-AF65-F5344CB8AC3E}">
        <p14:creationId xmlns:p14="http://schemas.microsoft.com/office/powerpoint/2010/main" val="1951556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9C8977-7095-4505-A154-04936B4DCB4E}"/>
              </a:ext>
            </a:extLst>
          </p:cNvPr>
          <p:cNvSpPr>
            <a:spLocks noGrp="1"/>
          </p:cNvSpPr>
          <p:nvPr>
            <p:ph type="title"/>
          </p:nvPr>
        </p:nvSpPr>
        <p:spPr/>
        <p:txBody>
          <a:bodyPr/>
          <a:lstStyle/>
          <a:p>
            <a:r>
              <a:rPr lang="ru-RU" dirty="0"/>
              <a:t>Литература</a:t>
            </a:r>
          </a:p>
        </p:txBody>
      </p:sp>
      <p:sp>
        <p:nvSpPr>
          <p:cNvPr id="3" name="Номер слайда 2">
            <a:extLst>
              <a:ext uri="{FF2B5EF4-FFF2-40B4-BE49-F238E27FC236}">
                <a16:creationId xmlns:a16="http://schemas.microsoft.com/office/drawing/2014/main" id="{44B24F2B-DF0D-4F28-B90A-084CDBDAF90A}"/>
              </a:ext>
            </a:extLst>
          </p:cNvPr>
          <p:cNvSpPr>
            <a:spLocks noGrp="1"/>
          </p:cNvSpPr>
          <p:nvPr>
            <p:ph type="sldNum" sz="quarter" idx="12"/>
          </p:nvPr>
        </p:nvSpPr>
        <p:spPr/>
        <p:txBody>
          <a:bodyPr/>
          <a:lstStyle/>
          <a:p>
            <a:fld id="{725C68B6-61C2-468F-89AB-4B9F7531AA68}" type="slidenum">
              <a:rPr lang="ru-RU" smtClean="0"/>
              <a:pPr/>
              <a:t>21</a:t>
            </a:fld>
            <a:endParaRPr lang="ru-RU"/>
          </a:p>
        </p:txBody>
      </p:sp>
      <p:sp>
        <p:nvSpPr>
          <p:cNvPr id="4" name="Прямоугольник 3">
            <a:extLst>
              <a:ext uri="{FF2B5EF4-FFF2-40B4-BE49-F238E27FC236}">
                <a16:creationId xmlns:a16="http://schemas.microsoft.com/office/drawing/2014/main" id="{9E770A86-19EF-45B6-95AC-55C2341EC87E}"/>
              </a:ext>
            </a:extLst>
          </p:cNvPr>
          <p:cNvSpPr/>
          <p:nvPr/>
        </p:nvSpPr>
        <p:spPr>
          <a:xfrm>
            <a:off x="971600" y="2996952"/>
            <a:ext cx="7416824" cy="2315827"/>
          </a:xfrm>
          <a:prstGeom prst="rect">
            <a:avLst/>
          </a:prstGeom>
        </p:spPr>
        <p:txBody>
          <a:bodyPr wrap="square">
            <a:spAutoFit/>
          </a:bodyPr>
          <a:lstStyle/>
          <a:p>
            <a:pPr marL="457200">
              <a:lnSpc>
                <a:spcPct val="150000"/>
              </a:lnSpc>
              <a:spcAft>
                <a:spcPts val="0"/>
              </a:spcAft>
            </a:pPr>
            <a:r>
              <a:rPr lang="ru-RU" sz="1400" dirty="0">
                <a:latin typeface="Times New Roman" panose="02020603050405020304" pitchFamily="18" charset="0"/>
              </a:rPr>
              <a:t>1.Википедия. </a:t>
            </a:r>
          </a:p>
          <a:p>
            <a:pPr marL="457200">
              <a:lnSpc>
                <a:spcPct val="150000"/>
              </a:lnSpc>
              <a:spcAft>
                <a:spcPts val="0"/>
              </a:spcAft>
            </a:pPr>
            <a:r>
              <a:rPr lang="ru-RU" sz="1400" dirty="0">
                <a:latin typeface="Times New Roman" panose="02020603050405020304" pitchFamily="18" charset="0"/>
              </a:rPr>
              <a:t>2. Земля. Хроники Жизни. </a:t>
            </a:r>
            <a:r>
              <a:rPr lang="ru-RU" sz="1400" dirty="0">
                <a:latin typeface="Times New Roman" panose="02020603050405020304" pitchFamily="18" charset="0"/>
                <a:hlinkClick r:id="rId2">
                  <a:extLst>
                    <a:ext uri="{A12FA001-AC4F-418D-AE19-62706E023703}">
                      <ahyp:hlinkClr xmlns:ahyp="http://schemas.microsoft.com/office/drawing/2018/hyperlinkcolor" val="tx"/>
                    </a:ext>
                  </a:extLst>
                </a:hlinkClick>
              </a:rPr>
              <a:t>https://earth-chronicles.ru/news/2018-06-15-116674</a:t>
            </a:r>
            <a:endParaRPr lang="ru-RU" sz="1400" dirty="0">
              <a:latin typeface="Times New Roman" panose="02020603050405020304" pitchFamily="18" charset="0"/>
            </a:endParaRPr>
          </a:p>
          <a:p>
            <a:pPr marL="457200">
              <a:lnSpc>
                <a:spcPct val="150000"/>
              </a:lnSpc>
              <a:spcAft>
                <a:spcPts val="0"/>
              </a:spcAft>
            </a:pPr>
            <a:r>
              <a:rPr lang="ru-RU" sz="1400" dirty="0">
                <a:latin typeface="Times New Roman" panose="02020603050405020304" pitchFamily="18" charset="0"/>
              </a:rPr>
              <a:t>3. Научные школы. </a:t>
            </a:r>
            <a:r>
              <a:rPr lang="ru-RU" sz="1400" dirty="0">
                <a:latin typeface="Times New Roman" panose="02020603050405020304" pitchFamily="18" charset="0"/>
                <a:hlinkClick r:id="rId3">
                  <a:extLst>
                    <a:ext uri="{A12FA001-AC4F-418D-AE19-62706E023703}">
                      <ahyp:hlinkClr xmlns:ahyp="http://schemas.microsoft.com/office/drawing/2018/hyperlinkcolor" val="tx"/>
                    </a:ext>
                  </a:extLst>
                </a:hlinkClick>
              </a:rPr>
              <a:t>https://www.chimexltd.com/content/data/store/images/f_603_49650_1.pdf</a:t>
            </a:r>
            <a:endParaRPr lang="ru-RU" sz="1400" dirty="0">
              <a:latin typeface="Times New Roman" panose="02020603050405020304" pitchFamily="18" charset="0"/>
            </a:endParaRPr>
          </a:p>
          <a:p>
            <a:pPr marL="457200">
              <a:lnSpc>
                <a:spcPct val="150000"/>
              </a:lnSpc>
              <a:spcAft>
                <a:spcPts val="0"/>
              </a:spcAft>
            </a:pPr>
            <a:r>
              <a:rPr lang="ru-RU" sz="1400" dirty="0">
                <a:latin typeface="Times New Roman" panose="02020603050405020304" pitchFamily="18" charset="0"/>
              </a:rPr>
              <a:t>4.Работа с эпоксидной смолой для начинающих и профессионалов</a:t>
            </a:r>
          </a:p>
          <a:p>
            <a:pPr marL="457200">
              <a:lnSpc>
                <a:spcPct val="150000"/>
              </a:lnSpc>
              <a:spcAft>
                <a:spcPts val="0"/>
              </a:spcAft>
            </a:pPr>
            <a:r>
              <a:rPr lang="ru-RU" sz="1400" dirty="0">
                <a:latin typeface="Times New Roman" panose="02020603050405020304" pitchFamily="18" charset="0"/>
              </a:rPr>
              <a:t>https://practeco.ru/tekhnologiya/kak-rabotat-s-epoksidkoj.html</a:t>
            </a:r>
          </a:p>
          <a:p>
            <a:pPr marL="457200">
              <a:lnSpc>
                <a:spcPct val="150000"/>
              </a:lnSpc>
              <a:spcAft>
                <a:spcPts val="0"/>
              </a:spcAft>
            </a:pPr>
            <a:r>
              <a:rPr lang="ru-RU" sz="1400" dirty="0">
                <a:latin typeface="Times New Roman" panose="02020603050405020304" pitchFamily="18" charset="0"/>
              </a:rPr>
              <a:t>4.Эпоксидная смола. Свойства и применение.  </a:t>
            </a:r>
            <a:r>
              <a:rPr lang="ru-RU" sz="1400" dirty="0">
                <a:latin typeface="Times New Roman" panose="02020603050405020304" pitchFamily="18" charset="0"/>
                <a:hlinkClick r:id="rId4">
                  <a:extLst>
                    <a:ext uri="{A12FA001-AC4F-418D-AE19-62706E023703}">
                      <ahyp:hlinkClr xmlns:ahyp="http://schemas.microsoft.com/office/drawing/2018/hyperlinkcolor" val="tx"/>
                    </a:ext>
                  </a:extLst>
                </a:hlinkClick>
              </a:rPr>
              <a:t>https://www.arsenalkama.ru/news/377908</a:t>
            </a:r>
            <a:endParaRPr lang="ru-RU" sz="1400" dirty="0">
              <a:latin typeface="Times New Roman" panose="02020603050405020304" pitchFamily="18" charset="0"/>
            </a:endParaRPr>
          </a:p>
        </p:txBody>
      </p:sp>
    </p:spTree>
    <p:extLst>
      <p:ext uri="{BB962C8B-B14F-4D97-AF65-F5344CB8AC3E}">
        <p14:creationId xmlns:p14="http://schemas.microsoft.com/office/powerpoint/2010/main" val="2334753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WordArt 3"/>
          <p:cNvSpPr>
            <a:spLocks noChangeArrowheads="1" noChangeShapeType="1" noTextEdit="1"/>
          </p:cNvSpPr>
          <p:nvPr/>
        </p:nvSpPr>
        <p:spPr bwMode="gray">
          <a:xfrm>
            <a:off x="755576" y="2852936"/>
            <a:ext cx="7391400" cy="609600"/>
          </a:xfrm>
          <a:prstGeom prst="rect">
            <a:avLst/>
          </a:prstGeom>
        </p:spPr>
        <p:txBody>
          <a:bodyPr wrap="none" fromWordArt="1">
            <a:prstTxWarp prst="textDeflate">
              <a:avLst>
                <a:gd name="adj" fmla="val 0"/>
              </a:avLst>
            </a:prstTxWarp>
          </a:bodyPr>
          <a:lstStyle/>
          <a:p>
            <a:pPr algn="ctr"/>
            <a:endParaRPr lang="ru-RU" sz="5400" b="1" kern="10" dirty="0">
              <a:ln w="28575">
                <a:solidFill>
                  <a:schemeClr val="bg1"/>
                </a:solidFill>
                <a:round/>
                <a:headEnd/>
                <a:tailEnd/>
              </a:ln>
              <a:gradFill rotWithShape="1">
                <a:gsLst>
                  <a:gs pos="0">
                    <a:schemeClr val="tx2"/>
                  </a:gs>
                  <a:gs pos="100000">
                    <a:schemeClr val="accent1"/>
                  </a:gs>
                </a:gsLst>
                <a:lin ang="0" scaled="1"/>
              </a:gradFill>
              <a:effectLst>
                <a:outerShdw dist="89803" dir="2700000" algn="ctr" rotWithShape="0">
                  <a:srgbClr val="000000">
                    <a:alpha val="50000"/>
                  </a:srgbClr>
                </a:outerShdw>
              </a:effectLst>
              <a:latin typeface="Verdana"/>
              <a:ea typeface="Verdana"/>
              <a:cs typeface="Verdana"/>
            </a:endParaRPr>
          </a:p>
        </p:txBody>
      </p:sp>
      <p:sp>
        <p:nvSpPr>
          <p:cNvPr id="2" name="Прямоугольник 1">
            <a:extLst>
              <a:ext uri="{FF2B5EF4-FFF2-40B4-BE49-F238E27FC236}">
                <a16:creationId xmlns:a16="http://schemas.microsoft.com/office/drawing/2014/main" id="{3F479F1C-C859-4080-B06F-66915948F01D}"/>
              </a:ext>
            </a:extLst>
          </p:cNvPr>
          <p:cNvSpPr/>
          <p:nvPr/>
        </p:nvSpPr>
        <p:spPr>
          <a:xfrm>
            <a:off x="2149702" y="3167656"/>
            <a:ext cx="4844596" cy="707886"/>
          </a:xfrm>
          <a:prstGeom prst="rect">
            <a:avLst/>
          </a:prstGeom>
        </p:spPr>
        <p:txBody>
          <a:bodyPr wrap="none">
            <a:spAutoFit/>
          </a:bodyPr>
          <a:lstStyle/>
          <a:p>
            <a:pPr>
              <a:defRPr/>
            </a:pPr>
            <a:r>
              <a:rPr lang="ru-RU" sz="4000" dirty="0">
                <a:solidFill>
                  <a:srgbClr val="002060"/>
                </a:solidFill>
                <a:latin typeface="Garamond" panose="02020404030301010803" pitchFamily="18" charset="0"/>
                <a:ea typeface="+mj-ea"/>
                <a:cs typeface="+mj-cs"/>
              </a:rPr>
              <a:t>Спасибо за внимание!</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700" y="332656"/>
            <a:ext cx="8229600" cy="1252728"/>
          </a:xfrm>
        </p:spPr>
        <p:txBody>
          <a:bodyPr>
            <a:normAutofit fontScale="90000"/>
          </a:bodyPr>
          <a:lstStyle/>
          <a:p>
            <a:br>
              <a:rPr lang="ru-RU" sz="4800" dirty="0">
                <a:solidFill>
                  <a:srgbClr val="002060"/>
                </a:solidFill>
                <a:latin typeface="Garamond" panose="02020404030301010803" pitchFamily="18" charset="0"/>
                <a:ea typeface="Times New Roman" panose="02020603050405020304" pitchFamily="18" charset="0"/>
              </a:rPr>
            </a:br>
            <a:r>
              <a:rPr lang="ru-RU" sz="4900" dirty="0">
                <a:solidFill>
                  <a:schemeClr val="bg1"/>
                </a:solidFill>
                <a:latin typeface="Times New Roman" panose="02020603050405020304" pitchFamily="18" charset="0"/>
                <a:ea typeface="+mn-ea"/>
                <a:cs typeface="+mn-cs"/>
              </a:rPr>
              <a:t>Актуальность проекта</a:t>
            </a:r>
            <a:br>
              <a:rPr lang="ru-RU" sz="4800" dirty="0">
                <a:solidFill>
                  <a:srgbClr val="002060"/>
                </a:solidFill>
                <a:latin typeface="Garamond" panose="02020404030301010803" pitchFamily="18" charset="0"/>
                <a:ea typeface="Times New Roman" panose="02020603050405020304" pitchFamily="18" charset="0"/>
              </a:rPr>
            </a:br>
            <a:endParaRPr lang="ru-RU" dirty="0"/>
          </a:p>
        </p:txBody>
      </p:sp>
      <p:pic>
        <p:nvPicPr>
          <p:cNvPr id="5" name="Рисунок 4">
            <a:extLst>
              <a:ext uri="{FF2B5EF4-FFF2-40B4-BE49-F238E27FC236}">
                <a16:creationId xmlns:a16="http://schemas.microsoft.com/office/drawing/2014/main" id="{E8A43B66-B546-4AEF-A316-D006A7AD8536}"/>
              </a:ext>
            </a:extLst>
          </p:cNvPr>
          <p:cNvPicPr>
            <a:picLocks noChangeAspect="1"/>
          </p:cNvPicPr>
          <p:nvPr/>
        </p:nvPicPr>
        <p:blipFill>
          <a:blip r:embed="rId2"/>
          <a:stretch>
            <a:fillRect/>
          </a:stretch>
        </p:blipFill>
        <p:spPr>
          <a:xfrm rot="5400000">
            <a:off x="471605" y="2502475"/>
            <a:ext cx="1851081" cy="1608213"/>
          </a:xfrm>
          <a:prstGeom prst="rect">
            <a:avLst/>
          </a:prstGeom>
        </p:spPr>
      </p:pic>
      <p:pic>
        <p:nvPicPr>
          <p:cNvPr id="8" name="Рисунок 7">
            <a:extLst>
              <a:ext uri="{FF2B5EF4-FFF2-40B4-BE49-F238E27FC236}">
                <a16:creationId xmlns:a16="http://schemas.microsoft.com/office/drawing/2014/main" id="{1EB389D9-1ADF-4B64-840C-0C00E2795ABB}"/>
              </a:ext>
            </a:extLst>
          </p:cNvPr>
          <p:cNvPicPr>
            <a:picLocks noChangeAspect="1"/>
          </p:cNvPicPr>
          <p:nvPr/>
        </p:nvPicPr>
        <p:blipFill>
          <a:blip r:embed="rId3"/>
          <a:stretch>
            <a:fillRect/>
          </a:stretch>
        </p:blipFill>
        <p:spPr>
          <a:xfrm>
            <a:off x="639883" y="4725144"/>
            <a:ext cx="1651299" cy="1651299"/>
          </a:xfrm>
          <a:prstGeom prst="rect">
            <a:avLst/>
          </a:prstGeom>
        </p:spPr>
      </p:pic>
      <p:pic>
        <p:nvPicPr>
          <p:cNvPr id="9" name="Рисунок 8">
            <a:extLst>
              <a:ext uri="{FF2B5EF4-FFF2-40B4-BE49-F238E27FC236}">
                <a16:creationId xmlns:a16="http://schemas.microsoft.com/office/drawing/2014/main" id="{2D2F2A53-E1AA-47DF-BD85-5857F6F5C736}"/>
              </a:ext>
            </a:extLst>
          </p:cNvPr>
          <p:cNvPicPr>
            <a:picLocks noChangeAspect="1"/>
          </p:cNvPicPr>
          <p:nvPr/>
        </p:nvPicPr>
        <p:blipFill>
          <a:blip r:embed="rId4"/>
          <a:stretch>
            <a:fillRect/>
          </a:stretch>
        </p:blipFill>
        <p:spPr>
          <a:xfrm>
            <a:off x="7378865" y="4736786"/>
            <a:ext cx="1577988" cy="1651299"/>
          </a:xfrm>
          <a:prstGeom prst="rect">
            <a:avLst/>
          </a:prstGeom>
        </p:spPr>
      </p:pic>
      <p:pic>
        <p:nvPicPr>
          <p:cNvPr id="10" name="Рисунок 9">
            <a:extLst>
              <a:ext uri="{FF2B5EF4-FFF2-40B4-BE49-F238E27FC236}">
                <a16:creationId xmlns:a16="http://schemas.microsoft.com/office/drawing/2014/main" id="{B594CBD8-F410-4AD8-A442-75CF17F0A453}"/>
              </a:ext>
            </a:extLst>
          </p:cNvPr>
          <p:cNvPicPr>
            <a:picLocks noChangeAspect="1"/>
          </p:cNvPicPr>
          <p:nvPr/>
        </p:nvPicPr>
        <p:blipFill>
          <a:blip r:embed="rId5"/>
          <a:stretch>
            <a:fillRect/>
          </a:stretch>
        </p:blipFill>
        <p:spPr>
          <a:xfrm>
            <a:off x="3995936" y="4599528"/>
            <a:ext cx="1506652" cy="1925816"/>
          </a:xfrm>
          <a:prstGeom prst="rect">
            <a:avLst/>
          </a:prstGeom>
        </p:spPr>
      </p:pic>
      <p:pic>
        <p:nvPicPr>
          <p:cNvPr id="11" name="Рисунок 10">
            <a:extLst>
              <a:ext uri="{FF2B5EF4-FFF2-40B4-BE49-F238E27FC236}">
                <a16:creationId xmlns:a16="http://schemas.microsoft.com/office/drawing/2014/main" id="{F1461E9B-7379-40C2-8B2F-CA5A6054AE2A}"/>
              </a:ext>
            </a:extLst>
          </p:cNvPr>
          <p:cNvPicPr>
            <a:picLocks noChangeAspect="1"/>
          </p:cNvPicPr>
          <p:nvPr/>
        </p:nvPicPr>
        <p:blipFill>
          <a:blip r:embed="rId6"/>
          <a:stretch>
            <a:fillRect/>
          </a:stretch>
        </p:blipFill>
        <p:spPr>
          <a:xfrm>
            <a:off x="7452320" y="2427687"/>
            <a:ext cx="1431078" cy="1757788"/>
          </a:xfrm>
          <a:prstGeom prst="rect">
            <a:avLst/>
          </a:prstGeom>
        </p:spPr>
      </p:pic>
      <p:sp>
        <p:nvSpPr>
          <p:cNvPr id="3" name="Прямоугольник 2">
            <a:extLst>
              <a:ext uri="{FF2B5EF4-FFF2-40B4-BE49-F238E27FC236}">
                <a16:creationId xmlns:a16="http://schemas.microsoft.com/office/drawing/2014/main" id="{D7EFB382-2240-4E59-AA68-815F4070BADD}"/>
              </a:ext>
            </a:extLst>
          </p:cNvPr>
          <p:cNvSpPr/>
          <p:nvPr/>
        </p:nvSpPr>
        <p:spPr>
          <a:xfrm>
            <a:off x="2540786" y="2258472"/>
            <a:ext cx="4572000" cy="2308324"/>
          </a:xfrm>
          <a:prstGeom prst="rect">
            <a:avLst/>
          </a:prstGeom>
        </p:spPr>
        <p:txBody>
          <a:bodyPr>
            <a:spAutoFit/>
          </a:bodyPr>
          <a:lstStyle/>
          <a:p>
            <a:r>
              <a:rPr lang="ru-RU" sz="2400" dirty="0">
                <a:solidFill>
                  <a:srgbClr val="000000"/>
                </a:solidFill>
                <a:latin typeface="Times New Roman" panose="02020603050405020304" pitchFamily="18" charset="0"/>
              </a:rPr>
              <a:t>Считаем, что данная тема интересна и актуальна тем, что в последнее время становится всё более популярной и актуальной техника изготовления изделий из эпоксидной смолы.</a:t>
            </a:r>
          </a:p>
        </p:txBody>
      </p:sp>
    </p:spTree>
    <p:extLst>
      <p:ext uri="{BB962C8B-B14F-4D97-AF65-F5344CB8AC3E}">
        <p14:creationId xmlns:p14="http://schemas.microsoft.com/office/powerpoint/2010/main" val="3126518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404664"/>
            <a:ext cx="4701208" cy="1917678"/>
          </a:xfrm>
        </p:spPr>
        <p:txBody>
          <a:bodyPr>
            <a:normAutofit fontScale="90000"/>
          </a:bodyPr>
          <a:lstStyle/>
          <a:p>
            <a:br>
              <a:rPr lang="ru-RU" sz="4300" dirty="0">
                <a:solidFill>
                  <a:srgbClr val="002060"/>
                </a:solidFill>
                <a:latin typeface="Garamond" panose="02020404030301010803" pitchFamily="18" charset="0"/>
              </a:rPr>
            </a:br>
            <a:r>
              <a:rPr lang="ru-RU" sz="4900" dirty="0">
                <a:solidFill>
                  <a:schemeClr val="bg1"/>
                </a:solidFill>
                <a:latin typeface="Times New Roman" panose="02020603050405020304" pitchFamily="18" charset="0"/>
                <a:ea typeface="+mn-ea"/>
                <a:cs typeface="+mn-cs"/>
              </a:rPr>
              <a:t>Цель проекта</a:t>
            </a:r>
            <a:br>
              <a:rPr lang="ru-RU" sz="4800" dirty="0">
                <a:solidFill>
                  <a:srgbClr val="002060"/>
                </a:solidFill>
                <a:latin typeface="Garamond" panose="02020404030301010803" pitchFamily="18" charset="0"/>
              </a:rPr>
            </a:br>
            <a:br>
              <a:rPr lang="ru-RU" sz="4800" dirty="0">
                <a:solidFill>
                  <a:srgbClr val="002060"/>
                </a:solidFill>
                <a:latin typeface="Garamond" panose="02020404030301010803" pitchFamily="18" charset="0"/>
              </a:rPr>
            </a:br>
            <a:endParaRPr lang="ru-RU" sz="4800" dirty="0">
              <a:solidFill>
                <a:srgbClr val="002060"/>
              </a:solidFill>
              <a:latin typeface="Garamond" panose="02020404030301010803" pitchFamily="18" charset="0"/>
            </a:endParaRPr>
          </a:p>
        </p:txBody>
      </p:sp>
      <p:sp>
        <p:nvSpPr>
          <p:cNvPr id="3" name="Номер слайда 2"/>
          <p:cNvSpPr>
            <a:spLocks noGrp="1"/>
          </p:cNvSpPr>
          <p:nvPr>
            <p:ph type="sldNum" sz="quarter" idx="12"/>
          </p:nvPr>
        </p:nvSpPr>
        <p:spPr/>
        <p:txBody>
          <a:bodyPr/>
          <a:lstStyle/>
          <a:p>
            <a:fld id="{725C68B6-61C2-468F-89AB-4B9F7531AA68}" type="slidenum">
              <a:rPr lang="ru-RU" smtClean="0"/>
              <a:pPr/>
              <a:t>4</a:t>
            </a:fld>
            <a:endParaRPr lang="ru-RU"/>
          </a:p>
        </p:txBody>
      </p:sp>
      <p:pic>
        <p:nvPicPr>
          <p:cNvPr id="4" name="Рисунок 3">
            <a:extLst>
              <a:ext uri="{FF2B5EF4-FFF2-40B4-BE49-F238E27FC236}">
                <a16:creationId xmlns:a16="http://schemas.microsoft.com/office/drawing/2014/main" id="{38F5FE47-A657-48F1-9C4B-7F8036F18E29}"/>
              </a:ext>
            </a:extLst>
          </p:cNvPr>
          <p:cNvPicPr>
            <a:picLocks noChangeAspect="1"/>
          </p:cNvPicPr>
          <p:nvPr/>
        </p:nvPicPr>
        <p:blipFill>
          <a:blip r:embed="rId2"/>
          <a:stretch>
            <a:fillRect/>
          </a:stretch>
        </p:blipFill>
        <p:spPr>
          <a:xfrm>
            <a:off x="4729266" y="2708920"/>
            <a:ext cx="4227534" cy="3429000"/>
          </a:xfrm>
          <a:prstGeom prst="rect">
            <a:avLst/>
          </a:prstGeom>
        </p:spPr>
      </p:pic>
      <p:sp>
        <p:nvSpPr>
          <p:cNvPr id="6" name="Прямоугольник 5">
            <a:extLst>
              <a:ext uri="{FF2B5EF4-FFF2-40B4-BE49-F238E27FC236}">
                <a16:creationId xmlns:a16="http://schemas.microsoft.com/office/drawing/2014/main" id="{8214B7E8-55F1-4887-895F-2605D1C4849D}"/>
              </a:ext>
            </a:extLst>
          </p:cNvPr>
          <p:cNvSpPr/>
          <p:nvPr/>
        </p:nvSpPr>
        <p:spPr>
          <a:xfrm>
            <a:off x="382479" y="2434585"/>
            <a:ext cx="4572000" cy="2795958"/>
          </a:xfrm>
          <a:prstGeom prst="rect">
            <a:avLst/>
          </a:prstGeom>
        </p:spPr>
        <p:txBody>
          <a:bodyPr>
            <a:spAutoFit/>
          </a:bodyPr>
          <a:lstStyle/>
          <a:p>
            <a:pPr indent="457200">
              <a:lnSpc>
                <a:spcPct val="150000"/>
              </a:lnSpc>
              <a:spcAft>
                <a:spcPts val="0"/>
              </a:spcAft>
            </a:pPr>
            <a:r>
              <a:rPr lang="ru-RU" sz="2400" dirty="0">
                <a:solidFill>
                  <a:srgbClr val="000000"/>
                </a:solidFill>
                <a:latin typeface="Times New Roman" panose="02020603050405020304" pitchFamily="18" charset="0"/>
                <a:ea typeface="Times New Roman" panose="02020603050405020304" pitchFamily="18" charset="0"/>
              </a:rPr>
              <a:t>Изготовить набор, состоящий из букв и цифр для детей подготовительной группы детского сада и первоклассников гимназии</a:t>
            </a:r>
          </a:p>
        </p:txBody>
      </p:sp>
    </p:spTree>
    <p:extLst>
      <p:ext uri="{BB962C8B-B14F-4D97-AF65-F5344CB8AC3E}">
        <p14:creationId xmlns:p14="http://schemas.microsoft.com/office/powerpoint/2010/main" val="3045648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404664"/>
            <a:ext cx="4701208" cy="1917678"/>
          </a:xfrm>
        </p:spPr>
        <p:txBody>
          <a:bodyPr>
            <a:normAutofit fontScale="90000"/>
          </a:bodyPr>
          <a:lstStyle/>
          <a:p>
            <a:br>
              <a:rPr lang="ru-RU" sz="4300" dirty="0">
                <a:solidFill>
                  <a:srgbClr val="002060"/>
                </a:solidFill>
                <a:latin typeface="Garamond" panose="02020404030301010803" pitchFamily="18" charset="0"/>
              </a:rPr>
            </a:br>
            <a:r>
              <a:rPr lang="ru-RU" sz="4900" dirty="0">
                <a:solidFill>
                  <a:schemeClr val="bg1"/>
                </a:solidFill>
                <a:latin typeface="Times New Roman" panose="02020603050405020304" pitchFamily="18" charset="0"/>
                <a:ea typeface="+mn-ea"/>
                <a:cs typeface="+mn-cs"/>
              </a:rPr>
              <a:t>Задачи проекта</a:t>
            </a:r>
            <a:br>
              <a:rPr lang="ru-RU" sz="4800" dirty="0">
                <a:solidFill>
                  <a:srgbClr val="002060"/>
                </a:solidFill>
                <a:latin typeface="Garamond" panose="02020404030301010803" pitchFamily="18" charset="0"/>
              </a:rPr>
            </a:br>
            <a:br>
              <a:rPr lang="ru-RU" sz="4800" dirty="0">
                <a:solidFill>
                  <a:srgbClr val="002060"/>
                </a:solidFill>
                <a:latin typeface="Garamond" panose="02020404030301010803" pitchFamily="18" charset="0"/>
              </a:rPr>
            </a:br>
            <a:endParaRPr lang="ru-RU" sz="4800" dirty="0">
              <a:solidFill>
                <a:srgbClr val="002060"/>
              </a:solidFill>
              <a:latin typeface="Garamond" panose="02020404030301010803" pitchFamily="18" charset="0"/>
            </a:endParaRPr>
          </a:p>
        </p:txBody>
      </p:sp>
      <p:sp>
        <p:nvSpPr>
          <p:cNvPr id="3" name="Номер слайда 2"/>
          <p:cNvSpPr>
            <a:spLocks noGrp="1"/>
          </p:cNvSpPr>
          <p:nvPr>
            <p:ph type="sldNum" sz="quarter" idx="12"/>
          </p:nvPr>
        </p:nvSpPr>
        <p:spPr/>
        <p:txBody>
          <a:bodyPr/>
          <a:lstStyle/>
          <a:p>
            <a:fld id="{725C68B6-61C2-468F-89AB-4B9F7531AA68}" type="slidenum">
              <a:rPr lang="ru-RU" smtClean="0"/>
              <a:pPr/>
              <a:t>5</a:t>
            </a:fld>
            <a:endParaRPr lang="ru-RU"/>
          </a:p>
        </p:txBody>
      </p:sp>
      <p:sp>
        <p:nvSpPr>
          <p:cNvPr id="6" name="Прямоугольник 5">
            <a:extLst>
              <a:ext uri="{FF2B5EF4-FFF2-40B4-BE49-F238E27FC236}">
                <a16:creationId xmlns:a16="http://schemas.microsoft.com/office/drawing/2014/main" id="{8214B7E8-55F1-4887-895F-2605D1C4849D}"/>
              </a:ext>
            </a:extLst>
          </p:cNvPr>
          <p:cNvSpPr/>
          <p:nvPr/>
        </p:nvSpPr>
        <p:spPr>
          <a:xfrm>
            <a:off x="425011" y="1778477"/>
            <a:ext cx="8293977" cy="5011949"/>
          </a:xfrm>
          <a:prstGeom prst="rect">
            <a:avLst/>
          </a:prstGeom>
        </p:spPr>
        <p:txBody>
          <a:bodyPr wrap="square">
            <a:spAutoFit/>
          </a:bodyPr>
          <a:lstStyle/>
          <a:p>
            <a:pPr>
              <a:lnSpc>
                <a:spcPct val="150000"/>
              </a:lnSpc>
              <a:spcAft>
                <a:spcPts val="0"/>
              </a:spcAft>
            </a:pPr>
            <a:r>
              <a:rPr lang="ru-RU" sz="2400" dirty="0">
                <a:solidFill>
                  <a:srgbClr val="000000"/>
                </a:solidFill>
                <a:latin typeface="Times New Roman" panose="02020603050405020304" pitchFamily="18" charset="0"/>
                <a:ea typeface="Times New Roman" panose="02020603050405020304" pitchFamily="18" charset="0"/>
              </a:rPr>
              <a:t>1.Познакомиться с историей появления эпоксидной смолы;</a:t>
            </a:r>
            <a:endParaRPr lang="ru-RU" sz="1400" dirty="0">
              <a:solidFill>
                <a:srgbClr val="000000"/>
              </a:solidFill>
              <a:latin typeface="Times New Roman" panose="02020603050405020304" pitchFamily="18" charset="0"/>
              <a:ea typeface="Times New Roman" panose="02020603050405020304" pitchFamily="18" charset="0"/>
            </a:endParaRPr>
          </a:p>
          <a:p>
            <a:pPr>
              <a:lnSpc>
                <a:spcPct val="150000"/>
              </a:lnSpc>
              <a:spcAft>
                <a:spcPts val="0"/>
              </a:spcAft>
            </a:pPr>
            <a:r>
              <a:rPr lang="ru-RU" sz="2400" dirty="0">
                <a:solidFill>
                  <a:srgbClr val="000000"/>
                </a:solidFill>
                <a:latin typeface="Times New Roman" panose="02020603050405020304" pitchFamily="18" charset="0"/>
                <a:ea typeface="Times New Roman" panose="02020603050405020304" pitchFamily="18" charset="0"/>
              </a:rPr>
              <a:t>2.Узнать, где применяется эпоксидная смола и их виды;</a:t>
            </a:r>
            <a:endParaRPr lang="ru-RU" sz="1400" dirty="0">
              <a:solidFill>
                <a:srgbClr val="00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ru-RU" sz="2400" dirty="0">
                <a:solidFill>
                  <a:srgbClr val="000000"/>
                </a:solidFill>
                <a:latin typeface="Times New Roman" panose="02020603050405020304" pitchFamily="18" charset="0"/>
                <a:ea typeface="Times New Roman" panose="02020603050405020304" pitchFamily="18" charset="0"/>
              </a:rPr>
              <a:t>3.Изготовить наборы букв и цифр;</a:t>
            </a:r>
            <a:endParaRPr lang="ru-RU" sz="1400" dirty="0">
              <a:solidFill>
                <a:srgbClr val="00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ru-RU" sz="2400" dirty="0">
                <a:solidFill>
                  <a:srgbClr val="000000"/>
                </a:solidFill>
                <a:latin typeface="Times New Roman" panose="02020603050405020304" pitchFamily="18" charset="0"/>
                <a:ea typeface="Times New Roman" panose="02020603050405020304" pitchFamily="18" charset="0"/>
              </a:rPr>
              <a:t>4.Подготовить задания в виде загадок для детей детского сада;</a:t>
            </a:r>
            <a:endParaRPr lang="ru-RU" sz="1400" dirty="0">
              <a:solidFill>
                <a:srgbClr val="00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ru-RU" sz="2400" dirty="0">
                <a:solidFill>
                  <a:srgbClr val="000000"/>
                </a:solidFill>
                <a:latin typeface="Times New Roman" panose="02020603050405020304" pitchFamily="18" charset="0"/>
                <a:ea typeface="Times New Roman" panose="02020603050405020304" pitchFamily="18" charset="0"/>
              </a:rPr>
              <a:t>5. Посетить детский сад с целью, выяснить удобно ли им работать с этим набором;</a:t>
            </a:r>
            <a:endParaRPr lang="ru-RU" sz="1400" dirty="0">
              <a:solidFill>
                <a:srgbClr val="00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ru-RU" sz="2400" dirty="0">
                <a:solidFill>
                  <a:srgbClr val="000000"/>
                </a:solidFill>
                <a:latin typeface="Times New Roman" panose="02020603050405020304" pitchFamily="18" charset="0"/>
                <a:ea typeface="Times New Roman" panose="02020603050405020304" pitchFamily="18" charset="0"/>
              </a:rPr>
              <a:t>6. Подарить наборы детям детского сада и ученикам 1 класса для дальнейшей работы;</a:t>
            </a:r>
            <a:endParaRPr lang="ru-RU" sz="14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829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404664"/>
            <a:ext cx="4701208" cy="1917678"/>
          </a:xfrm>
        </p:spPr>
        <p:txBody>
          <a:bodyPr>
            <a:normAutofit fontScale="90000"/>
          </a:bodyPr>
          <a:lstStyle/>
          <a:p>
            <a:br>
              <a:rPr lang="ru-RU" sz="4300" dirty="0">
                <a:solidFill>
                  <a:srgbClr val="002060"/>
                </a:solidFill>
                <a:latin typeface="Garamond" panose="02020404030301010803" pitchFamily="18" charset="0"/>
              </a:rPr>
            </a:br>
            <a:r>
              <a:rPr lang="ru-RU" sz="4900" dirty="0">
                <a:solidFill>
                  <a:schemeClr val="bg1"/>
                </a:solidFill>
                <a:latin typeface="Times New Roman" panose="02020603050405020304" pitchFamily="18" charset="0"/>
                <a:ea typeface="+mn-ea"/>
                <a:cs typeface="+mn-cs"/>
              </a:rPr>
              <a:t>Гипотеза проекта</a:t>
            </a:r>
            <a:br>
              <a:rPr lang="ru-RU" sz="4800" dirty="0">
                <a:solidFill>
                  <a:srgbClr val="002060"/>
                </a:solidFill>
                <a:latin typeface="Garamond" panose="02020404030301010803" pitchFamily="18" charset="0"/>
              </a:rPr>
            </a:br>
            <a:br>
              <a:rPr lang="ru-RU" sz="4800" dirty="0">
                <a:solidFill>
                  <a:srgbClr val="002060"/>
                </a:solidFill>
                <a:latin typeface="Garamond" panose="02020404030301010803" pitchFamily="18" charset="0"/>
              </a:rPr>
            </a:br>
            <a:endParaRPr lang="ru-RU" sz="4800" dirty="0">
              <a:solidFill>
                <a:srgbClr val="002060"/>
              </a:solidFill>
              <a:latin typeface="Garamond" panose="02020404030301010803" pitchFamily="18" charset="0"/>
            </a:endParaRPr>
          </a:p>
        </p:txBody>
      </p:sp>
      <p:sp>
        <p:nvSpPr>
          <p:cNvPr id="3" name="Номер слайда 2"/>
          <p:cNvSpPr>
            <a:spLocks noGrp="1"/>
          </p:cNvSpPr>
          <p:nvPr>
            <p:ph type="sldNum" sz="quarter" idx="12"/>
          </p:nvPr>
        </p:nvSpPr>
        <p:spPr/>
        <p:txBody>
          <a:bodyPr/>
          <a:lstStyle/>
          <a:p>
            <a:fld id="{725C68B6-61C2-468F-89AB-4B9F7531AA68}" type="slidenum">
              <a:rPr lang="ru-RU" smtClean="0"/>
              <a:pPr/>
              <a:t>6</a:t>
            </a:fld>
            <a:endParaRPr lang="ru-RU" dirty="0"/>
          </a:p>
        </p:txBody>
      </p:sp>
      <p:pic>
        <p:nvPicPr>
          <p:cNvPr id="4" name="Рисунок 3">
            <a:extLst>
              <a:ext uri="{FF2B5EF4-FFF2-40B4-BE49-F238E27FC236}">
                <a16:creationId xmlns:a16="http://schemas.microsoft.com/office/drawing/2014/main" id="{38F5FE47-A657-48F1-9C4B-7F8036F18E29}"/>
              </a:ext>
            </a:extLst>
          </p:cNvPr>
          <p:cNvPicPr>
            <a:picLocks noChangeAspect="1"/>
          </p:cNvPicPr>
          <p:nvPr/>
        </p:nvPicPr>
        <p:blipFill>
          <a:blip r:embed="rId2"/>
          <a:stretch>
            <a:fillRect/>
          </a:stretch>
        </p:blipFill>
        <p:spPr>
          <a:xfrm>
            <a:off x="4729266" y="2708920"/>
            <a:ext cx="4227534" cy="3429000"/>
          </a:xfrm>
          <a:prstGeom prst="rect">
            <a:avLst/>
          </a:prstGeom>
        </p:spPr>
      </p:pic>
      <p:sp>
        <p:nvSpPr>
          <p:cNvPr id="6" name="Прямоугольник 5">
            <a:extLst>
              <a:ext uri="{FF2B5EF4-FFF2-40B4-BE49-F238E27FC236}">
                <a16:creationId xmlns:a16="http://schemas.microsoft.com/office/drawing/2014/main" id="{8214B7E8-55F1-4887-895F-2605D1C4849D}"/>
              </a:ext>
            </a:extLst>
          </p:cNvPr>
          <p:cNvSpPr/>
          <p:nvPr/>
        </p:nvSpPr>
        <p:spPr>
          <a:xfrm>
            <a:off x="382479" y="2434585"/>
            <a:ext cx="4572000" cy="3349956"/>
          </a:xfrm>
          <a:prstGeom prst="rect">
            <a:avLst/>
          </a:prstGeom>
        </p:spPr>
        <p:txBody>
          <a:bodyPr>
            <a:spAutoFit/>
          </a:bodyPr>
          <a:lstStyle/>
          <a:p>
            <a:pPr>
              <a:lnSpc>
                <a:spcPct val="150000"/>
              </a:lnSpc>
              <a:spcAft>
                <a:spcPts val="0"/>
              </a:spcAft>
            </a:pPr>
            <a:r>
              <a:rPr lang="ru-RU" sz="2400" dirty="0">
                <a:solidFill>
                  <a:srgbClr val="000000"/>
                </a:solidFill>
                <a:latin typeface="Times New Roman" panose="02020603050405020304" pitchFamily="18" charset="0"/>
                <a:ea typeface="Times New Roman" panose="02020603050405020304" pitchFamily="18" charset="0"/>
              </a:rPr>
              <a:t>Предположим, что изделия из эпоксидной смолы практичные и удобные и могут быть применимы как наглядное пособие для дошкольников и школьников.</a:t>
            </a:r>
            <a:endParaRPr lang="ru-RU" sz="14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77669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92BD1A-2624-4EF9-972C-D57BBAA10F1B}"/>
              </a:ext>
            </a:extLst>
          </p:cNvPr>
          <p:cNvSpPr>
            <a:spLocks noGrp="1"/>
          </p:cNvSpPr>
          <p:nvPr>
            <p:ph type="title"/>
          </p:nvPr>
        </p:nvSpPr>
        <p:spPr/>
        <p:txBody>
          <a:bodyPr/>
          <a:lstStyle/>
          <a:p>
            <a:endParaRPr lang="ru-RU"/>
          </a:p>
        </p:txBody>
      </p:sp>
      <p:sp>
        <p:nvSpPr>
          <p:cNvPr id="3" name="Номер слайда 2">
            <a:extLst>
              <a:ext uri="{FF2B5EF4-FFF2-40B4-BE49-F238E27FC236}">
                <a16:creationId xmlns:a16="http://schemas.microsoft.com/office/drawing/2014/main" id="{7BA9930C-E4B0-4171-B4AF-943810381448}"/>
              </a:ext>
            </a:extLst>
          </p:cNvPr>
          <p:cNvSpPr>
            <a:spLocks noGrp="1"/>
          </p:cNvSpPr>
          <p:nvPr>
            <p:ph type="sldNum" sz="quarter" idx="12"/>
          </p:nvPr>
        </p:nvSpPr>
        <p:spPr/>
        <p:txBody>
          <a:bodyPr/>
          <a:lstStyle/>
          <a:p>
            <a:fld id="{725C68B6-61C2-468F-89AB-4B9F7531AA68}" type="slidenum">
              <a:rPr lang="ru-RU" smtClean="0"/>
              <a:pPr/>
              <a:t>7</a:t>
            </a:fld>
            <a:endParaRPr lang="ru-RU"/>
          </a:p>
        </p:txBody>
      </p:sp>
      <p:sp>
        <p:nvSpPr>
          <p:cNvPr id="4" name="Прямоугольник 3">
            <a:extLst>
              <a:ext uri="{FF2B5EF4-FFF2-40B4-BE49-F238E27FC236}">
                <a16:creationId xmlns:a16="http://schemas.microsoft.com/office/drawing/2014/main" id="{472220CF-774A-4810-8259-F66342C01034}"/>
              </a:ext>
            </a:extLst>
          </p:cNvPr>
          <p:cNvSpPr/>
          <p:nvPr/>
        </p:nvSpPr>
        <p:spPr>
          <a:xfrm>
            <a:off x="390364" y="2243617"/>
            <a:ext cx="8363272" cy="4006546"/>
          </a:xfrm>
          <a:prstGeom prst="rect">
            <a:avLst/>
          </a:prstGeom>
        </p:spPr>
        <p:txBody>
          <a:bodyPr wrap="square">
            <a:spAutoFit/>
          </a:bodyPr>
          <a:lstStyle/>
          <a:p>
            <a:pPr algn="just">
              <a:lnSpc>
                <a:spcPct val="150000"/>
              </a:lnSpc>
              <a:spcAft>
                <a:spcPts val="0"/>
              </a:spcAft>
            </a:pPr>
            <a:r>
              <a:rPr lang="ru-RU" sz="2400" dirty="0">
                <a:solidFill>
                  <a:schemeClr val="accent2"/>
                </a:solidFill>
                <a:latin typeface="Times New Roman" panose="02020603050405020304" pitchFamily="18" charset="0"/>
              </a:rPr>
              <a:t>Практическая значимость проекта </a:t>
            </a:r>
            <a:r>
              <a:rPr lang="ru-RU" sz="2400" dirty="0">
                <a:solidFill>
                  <a:srgbClr val="000000"/>
                </a:solidFill>
                <a:latin typeface="Times New Roman" panose="02020603050405020304" pitchFamily="18" charset="0"/>
              </a:rPr>
              <a:t>заключается в том, что, во-первых, продукт проекта «Набор букв и цифр» поможет воспитанникам детского сада и младшим школьникам в изучении букв, звуков и математики. Во-вторых, наглядное пособие для педагогов; </a:t>
            </a:r>
          </a:p>
          <a:p>
            <a:pPr algn="just">
              <a:lnSpc>
                <a:spcPct val="150000"/>
              </a:lnSpc>
              <a:spcAft>
                <a:spcPts val="750"/>
              </a:spcAft>
            </a:pPr>
            <a:r>
              <a:rPr lang="ru-RU" sz="2400" dirty="0">
                <a:solidFill>
                  <a:schemeClr val="accent2"/>
                </a:solidFill>
                <a:latin typeface="Times New Roman" panose="02020603050405020304" pitchFamily="18" charset="0"/>
              </a:rPr>
              <a:t>Объект исследования: </a:t>
            </a:r>
            <a:r>
              <a:rPr lang="ru-RU" sz="2400" dirty="0">
                <a:solidFill>
                  <a:srgbClr val="000000"/>
                </a:solidFill>
                <a:latin typeface="Times New Roman" panose="02020603050405020304" pitchFamily="18" charset="0"/>
              </a:rPr>
              <a:t>эпоксидная смола.</a:t>
            </a:r>
          </a:p>
          <a:p>
            <a:pPr algn="just">
              <a:lnSpc>
                <a:spcPct val="150000"/>
              </a:lnSpc>
              <a:spcAft>
                <a:spcPts val="750"/>
              </a:spcAft>
            </a:pPr>
            <a:r>
              <a:rPr lang="ru-RU" sz="2400" dirty="0">
                <a:solidFill>
                  <a:schemeClr val="accent2"/>
                </a:solidFill>
                <a:latin typeface="Times New Roman" panose="02020603050405020304" pitchFamily="18" charset="0"/>
              </a:rPr>
              <a:t>Предмет исследования: </a:t>
            </a:r>
            <a:r>
              <a:rPr lang="ru-RU" sz="2400" dirty="0">
                <a:solidFill>
                  <a:srgbClr val="000000"/>
                </a:solidFill>
                <a:latin typeface="Times New Roman" panose="02020603050405020304" pitchFamily="18" charset="0"/>
              </a:rPr>
              <a:t>свойства эпоксидной смолы.</a:t>
            </a:r>
          </a:p>
        </p:txBody>
      </p:sp>
    </p:spTree>
    <p:extLst>
      <p:ext uri="{BB962C8B-B14F-4D97-AF65-F5344CB8AC3E}">
        <p14:creationId xmlns:p14="http://schemas.microsoft.com/office/powerpoint/2010/main" val="63227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725C68B6-61C2-468F-89AB-4B9F7531AA68}" type="slidenum">
              <a:rPr lang="ru-RU" smtClean="0"/>
              <a:pPr/>
              <a:t>8</a:t>
            </a:fld>
            <a:endParaRPr lang="ru-RU"/>
          </a:p>
        </p:txBody>
      </p:sp>
      <p:sp>
        <p:nvSpPr>
          <p:cNvPr id="4" name="Заголовок 3"/>
          <p:cNvSpPr>
            <a:spLocks noGrp="1"/>
          </p:cNvSpPr>
          <p:nvPr>
            <p:ph type="title"/>
          </p:nvPr>
        </p:nvSpPr>
        <p:spPr/>
        <p:txBody>
          <a:bodyPr>
            <a:noAutofit/>
          </a:bodyPr>
          <a:lstStyle/>
          <a:p>
            <a:r>
              <a:rPr lang="ru-RU" dirty="0">
                <a:solidFill>
                  <a:schemeClr val="bg1"/>
                </a:solidFill>
                <a:latin typeface="Times New Roman" panose="02020603050405020304" pitchFamily="18" charset="0"/>
                <a:ea typeface="+mn-ea"/>
                <a:cs typeface="+mn-cs"/>
              </a:rPr>
              <a:t>Теоретическая часть проекта</a:t>
            </a:r>
            <a:br>
              <a:rPr lang="ru-RU" dirty="0">
                <a:solidFill>
                  <a:schemeClr val="bg1"/>
                </a:solidFill>
                <a:latin typeface="Times New Roman" panose="02020603050405020304" pitchFamily="18" charset="0"/>
                <a:ea typeface="+mn-ea"/>
                <a:cs typeface="+mn-cs"/>
              </a:rPr>
            </a:br>
            <a:r>
              <a:rPr lang="ru-RU" dirty="0">
                <a:solidFill>
                  <a:schemeClr val="bg1"/>
                </a:solidFill>
                <a:latin typeface="Times New Roman" panose="02020603050405020304" pitchFamily="18" charset="0"/>
                <a:ea typeface="+mn-ea"/>
                <a:cs typeface="+mn-cs"/>
              </a:rPr>
              <a:t>Применение эпоксидной смолы</a:t>
            </a:r>
          </a:p>
        </p:txBody>
      </p:sp>
      <p:sp>
        <p:nvSpPr>
          <p:cNvPr id="10" name="Прямоугольник 9">
            <a:extLst>
              <a:ext uri="{FF2B5EF4-FFF2-40B4-BE49-F238E27FC236}">
                <a16:creationId xmlns:a16="http://schemas.microsoft.com/office/drawing/2014/main" id="{05CA328B-7FD7-48B6-B285-67292A73B1C7}"/>
              </a:ext>
            </a:extLst>
          </p:cNvPr>
          <p:cNvSpPr/>
          <p:nvPr/>
        </p:nvSpPr>
        <p:spPr>
          <a:xfrm>
            <a:off x="4443682" y="5157825"/>
            <a:ext cx="261610" cy="461665"/>
          </a:xfrm>
          <a:prstGeom prst="rect">
            <a:avLst/>
          </a:prstGeom>
        </p:spPr>
        <p:txBody>
          <a:bodyPr wrap="none">
            <a:spAutoFit/>
          </a:bodyPr>
          <a:lstStyle/>
          <a:p>
            <a:r>
              <a:rPr lang="ru-RU" sz="2400" dirty="0">
                <a:solidFill>
                  <a:srgbClr val="ED7D31"/>
                </a:solidFill>
                <a:latin typeface="Times New Roman" panose="02020603050405020304" pitchFamily="18" charset="0"/>
              </a:rPr>
              <a:t> </a:t>
            </a:r>
          </a:p>
        </p:txBody>
      </p:sp>
      <p:pic>
        <p:nvPicPr>
          <p:cNvPr id="15" name="Рисунок 14">
            <a:extLst>
              <a:ext uri="{FF2B5EF4-FFF2-40B4-BE49-F238E27FC236}">
                <a16:creationId xmlns:a16="http://schemas.microsoft.com/office/drawing/2014/main" id="{8E5351B1-78E7-4A10-AB4E-6DC46F5F8BFF}"/>
              </a:ext>
            </a:extLst>
          </p:cNvPr>
          <p:cNvPicPr>
            <a:picLocks noChangeAspect="1"/>
          </p:cNvPicPr>
          <p:nvPr/>
        </p:nvPicPr>
        <p:blipFill>
          <a:blip r:embed="rId2"/>
          <a:stretch>
            <a:fillRect/>
          </a:stretch>
        </p:blipFill>
        <p:spPr>
          <a:xfrm>
            <a:off x="297465" y="1875205"/>
            <a:ext cx="1965154" cy="1452406"/>
          </a:xfrm>
          <a:prstGeom prst="rect">
            <a:avLst/>
          </a:prstGeom>
        </p:spPr>
      </p:pic>
      <p:pic>
        <p:nvPicPr>
          <p:cNvPr id="1026" name="Picture 2" descr="https://onlinevrn.ru/uploads/page/9/shutterstock_198781061_2020-04-20_20-39-10.jpg">
            <a:extLst>
              <a:ext uri="{FF2B5EF4-FFF2-40B4-BE49-F238E27FC236}">
                <a16:creationId xmlns:a16="http://schemas.microsoft.com/office/drawing/2014/main" id="{73AE6EDF-A3DF-42F1-89B0-AF95A91B82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460" y="3441310"/>
            <a:ext cx="2014238" cy="15824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2.wp.com/autofeel.ru/wp-content/uploads/ital_avto-1.jpg?fit=1024%2C806&amp;ssl=1">
            <a:extLst>
              <a:ext uri="{FF2B5EF4-FFF2-40B4-BE49-F238E27FC236}">
                <a16:creationId xmlns:a16="http://schemas.microsoft.com/office/drawing/2014/main" id="{C00BD980-B7DF-4306-BB99-4895B86E88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833" y="5176870"/>
            <a:ext cx="2020734" cy="1431251"/>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D9627CFF-565D-4863-B8EC-9F73C9CF63B2}"/>
              </a:ext>
            </a:extLst>
          </p:cNvPr>
          <p:cNvPicPr>
            <a:picLocks noChangeAspect="1"/>
          </p:cNvPicPr>
          <p:nvPr/>
        </p:nvPicPr>
        <p:blipFill>
          <a:blip r:embed="rId5"/>
          <a:stretch>
            <a:fillRect/>
          </a:stretch>
        </p:blipFill>
        <p:spPr>
          <a:xfrm>
            <a:off x="6687688" y="1943195"/>
            <a:ext cx="2214366" cy="1498115"/>
          </a:xfrm>
          <a:prstGeom prst="rect">
            <a:avLst/>
          </a:prstGeom>
        </p:spPr>
      </p:pic>
      <p:pic>
        <p:nvPicPr>
          <p:cNvPr id="5" name="Рисунок 4">
            <a:extLst>
              <a:ext uri="{FF2B5EF4-FFF2-40B4-BE49-F238E27FC236}">
                <a16:creationId xmlns:a16="http://schemas.microsoft.com/office/drawing/2014/main" id="{76CFD802-61E4-4045-95BA-AC6181CDF66A}"/>
              </a:ext>
            </a:extLst>
          </p:cNvPr>
          <p:cNvPicPr>
            <a:picLocks noChangeAspect="1"/>
          </p:cNvPicPr>
          <p:nvPr/>
        </p:nvPicPr>
        <p:blipFill>
          <a:blip r:embed="rId6"/>
          <a:stretch>
            <a:fillRect/>
          </a:stretch>
        </p:blipFill>
        <p:spPr>
          <a:xfrm>
            <a:off x="5868144" y="3536055"/>
            <a:ext cx="2214365" cy="1546065"/>
          </a:xfrm>
          <a:prstGeom prst="rect">
            <a:avLst/>
          </a:prstGeom>
        </p:spPr>
      </p:pic>
      <p:pic>
        <p:nvPicPr>
          <p:cNvPr id="6" name="Рисунок 5">
            <a:extLst>
              <a:ext uri="{FF2B5EF4-FFF2-40B4-BE49-F238E27FC236}">
                <a16:creationId xmlns:a16="http://schemas.microsoft.com/office/drawing/2014/main" id="{0BC2A430-CBAC-4460-B798-F4A588D4349A}"/>
              </a:ext>
            </a:extLst>
          </p:cNvPr>
          <p:cNvPicPr>
            <a:picLocks noChangeAspect="1"/>
          </p:cNvPicPr>
          <p:nvPr/>
        </p:nvPicPr>
        <p:blipFill>
          <a:blip r:embed="rId7"/>
          <a:stretch>
            <a:fillRect/>
          </a:stretch>
        </p:blipFill>
        <p:spPr>
          <a:xfrm>
            <a:off x="4705292" y="5177292"/>
            <a:ext cx="2079846" cy="1476924"/>
          </a:xfrm>
          <a:prstGeom prst="rect">
            <a:avLst/>
          </a:prstGeom>
        </p:spPr>
      </p:pic>
      <p:pic>
        <p:nvPicPr>
          <p:cNvPr id="7" name="Рисунок 6">
            <a:extLst>
              <a:ext uri="{FF2B5EF4-FFF2-40B4-BE49-F238E27FC236}">
                <a16:creationId xmlns:a16="http://schemas.microsoft.com/office/drawing/2014/main" id="{5B483123-65E7-4DB3-81C9-D6FB62B59FB7}"/>
              </a:ext>
            </a:extLst>
          </p:cNvPr>
          <p:cNvPicPr>
            <a:picLocks noChangeAspect="1"/>
          </p:cNvPicPr>
          <p:nvPr/>
        </p:nvPicPr>
        <p:blipFill rotWithShape="1">
          <a:blip r:embed="rId8"/>
          <a:srcRect l="13300" b="11236"/>
          <a:stretch/>
        </p:blipFill>
        <p:spPr>
          <a:xfrm>
            <a:off x="3417320" y="1897516"/>
            <a:ext cx="2020734" cy="1476924"/>
          </a:xfrm>
          <a:prstGeom prst="rect">
            <a:avLst/>
          </a:prstGeom>
        </p:spPr>
      </p:pic>
      <p:pic>
        <p:nvPicPr>
          <p:cNvPr id="8" name="Рисунок 7">
            <a:extLst>
              <a:ext uri="{FF2B5EF4-FFF2-40B4-BE49-F238E27FC236}">
                <a16:creationId xmlns:a16="http://schemas.microsoft.com/office/drawing/2014/main" id="{BC1D3150-2495-44A1-B86B-3C6A1ABEBFD7}"/>
              </a:ext>
            </a:extLst>
          </p:cNvPr>
          <p:cNvPicPr>
            <a:picLocks noChangeAspect="1"/>
          </p:cNvPicPr>
          <p:nvPr/>
        </p:nvPicPr>
        <p:blipFill>
          <a:blip r:embed="rId9"/>
          <a:stretch>
            <a:fillRect/>
          </a:stretch>
        </p:blipFill>
        <p:spPr>
          <a:xfrm>
            <a:off x="3460515" y="3588066"/>
            <a:ext cx="1934344" cy="1442045"/>
          </a:xfrm>
          <a:prstGeom prst="rect">
            <a:avLst/>
          </a:prstGeom>
        </p:spPr>
      </p:pic>
    </p:spTree>
    <p:extLst>
      <p:ext uri="{BB962C8B-B14F-4D97-AF65-F5344CB8AC3E}">
        <p14:creationId xmlns:p14="http://schemas.microsoft.com/office/powerpoint/2010/main" val="176689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0B62C6-A83D-44CB-99A2-7671AED780C3}"/>
              </a:ext>
            </a:extLst>
          </p:cNvPr>
          <p:cNvSpPr>
            <a:spLocks noGrp="1"/>
          </p:cNvSpPr>
          <p:nvPr>
            <p:ph type="title"/>
          </p:nvPr>
        </p:nvSpPr>
        <p:spPr>
          <a:xfrm>
            <a:off x="453710" y="836712"/>
            <a:ext cx="8686800" cy="1252728"/>
          </a:xfrm>
        </p:spPr>
        <p:txBody>
          <a:bodyPr>
            <a:noAutofit/>
          </a:bodyPr>
          <a:lstStyle/>
          <a:p>
            <a:pPr lvl="0"/>
            <a:r>
              <a:rPr lang="ru-RU" dirty="0">
                <a:solidFill>
                  <a:schemeClr val="bg1"/>
                </a:solidFill>
                <a:latin typeface="Times New Roman" panose="02020603050405020304" pitchFamily="18" charset="0"/>
                <a:ea typeface="+mn-ea"/>
                <a:cs typeface="+mn-cs"/>
              </a:rPr>
              <a:t>Николай Александрович Прилежаев, </a:t>
            </a:r>
            <a:br>
              <a:rPr lang="ru-RU" dirty="0">
                <a:solidFill>
                  <a:schemeClr val="bg1"/>
                </a:solidFill>
                <a:latin typeface="Times New Roman" panose="02020603050405020304" pitchFamily="18" charset="0"/>
                <a:ea typeface="+mn-ea"/>
                <a:cs typeface="+mn-cs"/>
              </a:rPr>
            </a:br>
            <a:r>
              <a:rPr lang="ru-RU" dirty="0">
                <a:solidFill>
                  <a:schemeClr val="bg1"/>
                </a:solidFill>
                <a:latin typeface="Times New Roman" panose="02020603050405020304" pitchFamily="18" charset="0"/>
                <a:ea typeface="+mn-ea"/>
                <a:cs typeface="+mn-cs"/>
              </a:rPr>
              <a:t>1908 год</a:t>
            </a:r>
          </a:p>
        </p:txBody>
      </p:sp>
      <p:sp>
        <p:nvSpPr>
          <p:cNvPr id="3" name="Номер слайда 2">
            <a:extLst>
              <a:ext uri="{FF2B5EF4-FFF2-40B4-BE49-F238E27FC236}">
                <a16:creationId xmlns:a16="http://schemas.microsoft.com/office/drawing/2014/main" id="{538276B5-5592-4CE0-8059-2835EDCABFA9}"/>
              </a:ext>
            </a:extLst>
          </p:cNvPr>
          <p:cNvSpPr>
            <a:spLocks noGrp="1"/>
          </p:cNvSpPr>
          <p:nvPr>
            <p:ph type="sldNum" sz="quarter" idx="12"/>
          </p:nvPr>
        </p:nvSpPr>
        <p:spPr/>
        <p:txBody>
          <a:bodyPr/>
          <a:lstStyle/>
          <a:p>
            <a:fld id="{725C68B6-61C2-468F-89AB-4B9F7531AA68}" type="slidenum">
              <a:rPr lang="ru-RU" smtClean="0"/>
              <a:pPr/>
              <a:t>9</a:t>
            </a:fld>
            <a:endParaRPr lang="ru-RU"/>
          </a:p>
        </p:txBody>
      </p:sp>
      <p:pic>
        <p:nvPicPr>
          <p:cNvPr id="4" name="Рисунок 3">
            <a:extLst>
              <a:ext uri="{FF2B5EF4-FFF2-40B4-BE49-F238E27FC236}">
                <a16:creationId xmlns:a16="http://schemas.microsoft.com/office/drawing/2014/main" id="{3ECB4E3E-A4E2-42D7-B209-8C6704CC1738}"/>
              </a:ext>
            </a:extLst>
          </p:cNvPr>
          <p:cNvPicPr>
            <a:picLocks noChangeAspect="1"/>
          </p:cNvPicPr>
          <p:nvPr/>
        </p:nvPicPr>
        <p:blipFill>
          <a:blip r:embed="rId2"/>
          <a:stretch>
            <a:fillRect/>
          </a:stretch>
        </p:blipFill>
        <p:spPr>
          <a:xfrm>
            <a:off x="5292080" y="2837997"/>
            <a:ext cx="3563748" cy="3594728"/>
          </a:xfrm>
          <a:prstGeom prst="rect">
            <a:avLst/>
          </a:prstGeom>
        </p:spPr>
      </p:pic>
      <p:pic>
        <p:nvPicPr>
          <p:cNvPr id="7" name="Рисунок 6">
            <a:extLst>
              <a:ext uri="{FF2B5EF4-FFF2-40B4-BE49-F238E27FC236}">
                <a16:creationId xmlns:a16="http://schemas.microsoft.com/office/drawing/2014/main" id="{E2006178-65FF-4397-BC4F-B186211FF6EE}"/>
              </a:ext>
            </a:extLst>
          </p:cNvPr>
          <p:cNvPicPr>
            <a:picLocks noChangeAspect="1"/>
          </p:cNvPicPr>
          <p:nvPr/>
        </p:nvPicPr>
        <p:blipFill>
          <a:blip r:embed="rId3"/>
          <a:stretch>
            <a:fillRect/>
          </a:stretch>
        </p:blipFill>
        <p:spPr>
          <a:xfrm>
            <a:off x="1187624" y="2964216"/>
            <a:ext cx="2597121" cy="3255546"/>
          </a:xfrm>
          <a:prstGeom prst="rect">
            <a:avLst/>
          </a:prstGeom>
        </p:spPr>
      </p:pic>
    </p:spTree>
    <p:extLst>
      <p:ext uri="{BB962C8B-B14F-4D97-AF65-F5344CB8AC3E}">
        <p14:creationId xmlns:p14="http://schemas.microsoft.com/office/powerpoint/2010/main" val="19563596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4310</TotalTime>
  <Words>597</Words>
  <Application>Microsoft Office PowerPoint</Application>
  <PresentationFormat>Экран (4:3)</PresentationFormat>
  <Paragraphs>69</Paragraphs>
  <Slides>22</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22</vt:i4>
      </vt:variant>
    </vt:vector>
  </HeadingPairs>
  <TitlesOfParts>
    <vt:vector size="30" baseType="lpstr">
      <vt:lpstr>Calibri</vt:lpstr>
      <vt:lpstr>Candara</vt:lpstr>
      <vt:lpstr>Garamond</vt:lpstr>
      <vt:lpstr>Minion Pro</vt:lpstr>
      <vt:lpstr>Symbol</vt:lpstr>
      <vt:lpstr>Times New Roman</vt:lpstr>
      <vt:lpstr>Verdana</vt:lpstr>
      <vt:lpstr>Волна</vt:lpstr>
      <vt:lpstr>      Набор первоклассника </vt:lpstr>
      <vt:lpstr>Выставка-ярмарка проектов  «Важные идеи на пути к мечте»</vt:lpstr>
      <vt:lpstr> Актуальность проекта </vt:lpstr>
      <vt:lpstr> Цель проекта  </vt:lpstr>
      <vt:lpstr> Задачи проекта  </vt:lpstr>
      <vt:lpstr> Гипотеза проекта  </vt:lpstr>
      <vt:lpstr>Презентация PowerPoint</vt:lpstr>
      <vt:lpstr>Теоретическая часть проекта Применение эпоксидной смолы</vt:lpstr>
      <vt:lpstr>Николай Александрович Прилежаев,  1908 год</vt:lpstr>
      <vt:lpstr>Практическая  часть проекта</vt:lpstr>
      <vt:lpstr>Предварительная работа</vt:lpstr>
      <vt:lpstr> Работа с гуашью </vt:lpstr>
      <vt:lpstr> Соблюдение мер безопасности    Рабочее место покрываем полиэтиленом, он не даст эпоксидной смоле протечь на стол. Надеваем фартуки, перчатки, маску. Если смола попадает на одежду или на поверхность стола, уже очистить будет нельзя.  </vt:lpstr>
      <vt:lpstr> Заливка эпоксидной смолой    </vt:lpstr>
      <vt:lpstr> Работа с поталью </vt:lpstr>
      <vt:lpstr> Работа с магнитами  </vt:lpstr>
      <vt:lpstr>Дизайн наборов </vt:lpstr>
      <vt:lpstr>Подборка загадок и задач для детей детского сада </vt:lpstr>
      <vt:lpstr>Посещение детского сада </vt:lpstr>
      <vt:lpstr>Выводы</vt:lpstr>
      <vt:lpstr>Литература</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Итоги 3 модуля 2010-2011 уч.года.</dc:title>
  <dc:creator>Елена Ю. Васюкова</dc:creator>
  <cp:lastModifiedBy>admin</cp:lastModifiedBy>
  <cp:revision>397</cp:revision>
  <dcterms:modified xsi:type="dcterms:W3CDTF">2023-06-07T16:54:47Z</dcterms:modified>
</cp:coreProperties>
</file>