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8"/>
    <p:restoredTop sz="94666"/>
  </p:normalViewPr>
  <p:slideViewPr>
    <p:cSldViewPr snapToGrid="0" snapToObjects="1">
      <p:cViewPr>
        <p:scale>
          <a:sx n="85" d="100"/>
          <a:sy n="85" d="100"/>
        </p:scale>
        <p:origin x="-77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2/22/2023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2/22/2023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2/22/2023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2/22/2023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2/22/2023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2/22/2023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0C695F-7411-D84C-B155-8D0AA2F014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8000" dirty="0"/>
              <a:t>И</a:t>
            </a:r>
            <a:r>
              <a:rPr lang="ru-RU" sz="7200" dirty="0"/>
              <a:t>стория образования в </a:t>
            </a:r>
            <a:r>
              <a:rPr lang="ru-RU" sz="8000" dirty="0"/>
              <a:t>Р</a:t>
            </a:r>
            <a:r>
              <a:rPr lang="ru-RU" sz="7200" dirty="0"/>
              <a:t>оссии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84FE084-E7DB-9B4C-90F7-22E9948395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dirty="0"/>
              <a:t>Презентация   8 «а» класса   ЧОУ «СОШ «Ступени</a:t>
            </a:r>
            <a:r>
              <a:rPr lang="ru-RU" dirty="0" smtClean="0"/>
              <a:t>» г. Солнечногорск</a:t>
            </a:r>
          </a:p>
          <a:p>
            <a:pPr algn="ctr"/>
            <a:r>
              <a:rPr lang="ru-RU" dirty="0" smtClean="0"/>
              <a:t>Учитель</a:t>
            </a:r>
            <a:r>
              <a:rPr lang="ru-RU" smtClean="0"/>
              <a:t>: Петряев И.В.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163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8C8E4A-541D-7949-A509-9192107B6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Советское образование</a:t>
            </a:r>
            <a:endParaRPr lang="ru-RU" sz="4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F797C6A-313A-E746-8060-9414D51C3A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8918" y="1846729"/>
            <a:ext cx="4536141" cy="4325471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Советская система следовала задаче воспитания и формирования личности, достойной реализовывать для будущих поколений главную национальную идею Советского Союза — светлое коммунистическое будущее. </a:t>
            </a:r>
          </a:p>
          <a:p>
            <a:r>
              <a:rPr lang="ru-RU" dirty="0"/>
              <a:t>Данной задаче были подчинены не только преподавание знаний о природе, обществе и государстве, но и воспитание патриотизма, интернационализма и нравственности.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9620D79-300F-7142-9A37-1800CEB87C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63671" y="1685365"/>
            <a:ext cx="5955433" cy="4486835"/>
          </a:xfrm>
        </p:spPr>
        <p:txBody>
          <a:bodyPr>
            <a:normAutofit fontScale="92500" lnSpcReduction="20000"/>
          </a:bodyPr>
          <a:lstStyle/>
          <a:p>
            <a:r>
              <a:rPr lang="ru-RU" u="sng" dirty="0"/>
              <a:t>Плюсы советского образования:</a:t>
            </a:r>
          </a:p>
          <a:p>
            <a:r>
              <a:rPr lang="ru-RU" dirty="0"/>
              <a:t>Впервые в истории России была достигнута практически всеобщая грамотность, близкая к 100 %.</a:t>
            </a:r>
          </a:p>
          <a:p>
            <a:r>
              <a:rPr lang="ru-RU" dirty="0"/>
              <a:t>Широкий доступ к образованию для национальных и языковых меньшинств.</a:t>
            </a:r>
          </a:p>
          <a:p>
            <a:r>
              <a:rPr lang="ru-RU" dirty="0"/>
              <a:t>Высокая доступность для большинства населения (всеобщее бесплатное среднее образование).</a:t>
            </a:r>
          </a:p>
          <a:p>
            <a:r>
              <a:rPr lang="ru-RU" dirty="0"/>
              <a:t>Высокая </a:t>
            </a:r>
            <a:r>
              <a:rPr lang="ru-RU" dirty="0" err="1"/>
              <a:t>мотивированность</a:t>
            </a:r>
            <a:r>
              <a:rPr lang="ru-RU" dirty="0"/>
              <a:t> учащихся, уважение общества к образованию.</a:t>
            </a:r>
          </a:p>
          <a:p>
            <a:r>
              <a:rPr lang="ru-RU" dirty="0"/>
              <a:t>Уважение к труду учителя и преподавателя.</a:t>
            </a:r>
          </a:p>
          <a:p>
            <a:r>
              <a:rPr lang="ru-RU" dirty="0"/>
              <a:t>Очень качественное высшее техническое образование.</a:t>
            </a:r>
          </a:p>
          <a:p>
            <a:r>
              <a:rPr lang="ru-RU" dirty="0"/>
              <a:t>Развитое и бесплатное внешкольное образование.</a:t>
            </a:r>
          </a:p>
          <a:p>
            <a:r>
              <a:rPr lang="ru-RU" dirty="0"/>
              <a:t> Лучшая в мире система спортивного образования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627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000"/>
    </mc:Choice>
    <mc:Fallback xmlns="">
      <p:transition spd="slow" advTm="68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18AB2C-F0B1-EA46-BD50-5EA4AEEC5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</a:t>
            </a:r>
            <a:r>
              <a:rPr lang="ru-RU" sz="4400" dirty="0"/>
              <a:t>овременное образование</a:t>
            </a:r>
            <a:r>
              <a:rPr lang="ru-RU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D0E4ABE-9B45-C24E-B2B2-6966A691D6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4094" y="1999129"/>
            <a:ext cx="5340634" cy="4173071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/>
              <a:t>Современные школы очень сильно изменились.  Есть государственные школы обычные, есть гимназии, есть лицеи, есть школы с углубленным изучением предметов, кадетские школы,  частные школы, школы индивидуального обучения. </a:t>
            </a:r>
          </a:p>
          <a:p>
            <a:pPr lvl="0"/>
            <a:r>
              <a:rPr lang="ru-RU" dirty="0"/>
              <a:t>В школах появились компьютеры и электронные доски. Много интересных и интерактивных программ и Интернет. Стало больше возможностей для получения образования.</a:t>
            </a:r>
          </a:p>
          <a:p>
            <a:pPr lvl="0"/>
            <a:r>
              <a:rPr lang="ru-RU" dirty="0"/>
              <a:t> После успешного окончания 9 класса (сдачи ОГЭ) учащиеся получают аттестат об основном общем образовании. </a:t>
            </a:r>
          </a:p>
          <a:p>
            <a:pPr lvl="0"/>
            <a:r>
              <a:rPr lang="ru-RU" dirty="0"/>
              <a:t> Чтобы получить среднее образование, требуется еще 2 года и успешная сдача ЕГЭ, далее выпускники смогут поступить в высшее учебное заведение или в средние - колледжи.  </a:t>
            </a:r>
          </a:p>
          <a:p>
            <a:r>
              <a:rPr lang="ru-RU" dirty="0"/>
              <a:t>Количество школ в России  на сегодняшний день около  41 тыс., из них 1520 школ в Московской области,  из них 9 общеобразовательных школ в г. Солнечногорске (включая «ЧОУ «СОШ «Ступени»).</a:t>
            </a:r>
          </a:p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7E4D911D-7A52-FA4F-87A8-F1D81F0641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438" y="3575384"/>
            <a:ext cx="4754562" cy="2377281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A8ACAB8-A9EB-9F40-B2C8-97FD034489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728" y="1850746"/>
            <a:ext cx="4754878" cy="228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98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000"/>
    </mc:Choice>
    <mc:Fallback xmlns="">
      <p:transition spd="slow" advTm="64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B0BB59-8AE6-5949-A3FC-6E7D40C10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7113" y="2722935"/>
            <a:ext cx="10058400" cy="1609344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DE1226E-7A41-7B43-8C09-7401EF8DF5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0179" y="6272784"/>
            <a:ext cx="412469" cy="45102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716E0C9-1D6B-7143-B91D-DFDB65883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6118" y="5721179"/>
            <a:ext cx="764142" cy="673443"/>
          </a:xfrm>
        </p:spPr>
        <p:txBody>
          <a:bodyPr/>
          <a:lstStyle/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1738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B61AD6-ACB9-9445-8584-2DCA498A6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Я</a:t>
            </a:r>
            <a:r>
              <a:rPr lang="ru-RU" sz="4400" dirty="0"/>
              <a:t>зыческая</a:t>
            </a:r>
            <a:r>
              <a:rPr lang="ru-RU" dirty="0"/>
              <a:t> Р</a:t>
            </a:r>
            <a:r>
              <a:rPr lang="ru-RU" sz="4400" dirty="0"/>
              <a:t>усь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A0CBDD6-8FAC-7044-8C50-A49B0E7B5A8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 Во времена  язычества на Руси как такого образования не было. </a:t>
            </a:r>
          </a:p>
          <a:p>
            <a:r>
              <a:rPr lang="ru-RU" dirty="0"/>
              <a:t> Нужные знания и  навыки передавались от отца к сыну и от матери к дочери. </a:t>
            </a:r>
          </a:p>
          <a:p>
            <a:r>
              <a:rPr lang="ru-RU" dirty="0"/>
              <a:t>В основном  «обучались» дети шаманов и предводителей. Родители передавали им знания, которые пригодятся в ритуалах и  в руководстве Общинами.</a:t>
            </a:r>
          </a:p>
          <a:p>
            <a:r>
              <a:rPr lang="ru-RU" dirty="0"/>
              <a:t> Обычные люди получали жизненно необходимые навыки в основном от родителей.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678BCB6D-FA00-7D45-9103-04A8E99647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669" y="2506662"/>
            <a:ext cx="3987800" cy="3352800"/>
          </a:xfrm>
        </p:spPr>
      </p:pic>
    </p:spTree>
    <p:extLst>
      <p:ext uri="{BB962C8B-B14F-4D97-AF65-F5344CB8AC3E}">
        <p14:creationId xmlns:p14="http://schemas.microsoft.com/office/powerpoint/2010/main" val="183832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00"/>
    </mc:Choice>
    <mc:Fallback xmlns="">
      <p:transition spd="slow" advTm="29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A3EF7E-EB67-3C4C-8954-E3D645E15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540" y="484632"/>
            <a:ext cx="9487707" cy="1048333"/>
          </a:xfrm>
        </p:spPr>
        <p:txBody>
          <a:bodyPr/>
          <a:lstStyle/>
          <a:p>
            <a:pPr algn="ctr"/>
            <a:r>
              <a:rPr lang="ru-RU" dirty="0"/>
              <a:t>Р</a:t>
            </a:r>
            <a:r>
              <a:rPr lang="ru-RU" sz="4400" dirty="0"/>
              <a:t>усь православная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95D71F3-661C-2B4A-8D23-10ACAC7D92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0307" y="1667435"/>
            <a:ext cx="5477434" cy="4679577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/>
              <a:t>После Крещение Руси  в 988 году зародилось школьное образование. </a:t>
            </a:r>
          </a:p>
          <a:p>
            <a:pPr lvl="0"/>
            <a:r>
              <a:rPr lang="ru-RU" dirty="0"/>
              <a:t>Владимир Святославович обязал детей бояр учиться. Так и появились первые школы: «Книжное учение», школы при монастырях и частные школы. </a:t>
            </a:r>
          </a:p>
          <a:p>
            <a:pPr lvl="0"/>
            <a:r>
              <a:rPr lang="ru-RU" dirty="0"/>
              <a:t>Тогда понадобился первый алфавит – Кириллица.</a:t>
            </a:r>
          </a:p>
          <a:p>
            <a:pPr lvl="0">
              <a:buClr>
                <a:srgbClr val="D34817">
                  <a:lumMod val="75000"/>
                </a:srgbClr>
              </a:buClr>
            </a:pPr>
            <a:r>
              <a:rPr lang="ru-RU" dirty="0">
                <a:solidFill>
                  <a:prstClr val="black"/>
                </a:solidFill>
              </a:rPr>
              <a:t>Обучаться в первую очередь начали церковнослужители и князья. </a:t>
            </a:r>
          </a:p>
          <a:p>
            <a:pPr lvl="0">
              <a:buClr>
                <a:srgbClr val="D34817">
                  <a:lumMod val="75000"/>
                </a:srgbClr>
              </a:buClr>
            </a:pPr>
            <a:r>
              <a:rPr lang="ru-RU" dirty="0">
                <a:solidFill>
                  <a:prstClr val="black"/>
                </a:solidFill>
              </a:rPr>
              <a:t>У князей   были целые личные библиотеки. Известно, что Иван Грозный располагал собственной библиотекой,  которая по данным историков была утрачена. И дор сих пор ходят легенды, что она спрятана где-то под землей или в стенах  Ростовской крепости.</a:t>
            </a:r>
          </a:p>
          <a:p>
            <a:pPr lvl="0">
              <a:buClr>
                <a:srgbClr val="D34817">
                  <a:lumMod val="75000"/>
                </a:srgbClr>
              </a:buClr>
            </a:pPr>
            <a:r>
              <a:rPr lang="ru-RU" dirty="0">
                <a:solidFill>
                  <a:prstClr val="black"/>
                </a:solidFill>
              </a:rPr>
              <a:t>В это время зародилось женское образование – открылось первое женское училище.</a:t>
            </a:r>
          </a:p>
          <a:p>
            <a:pPr lvl="0">
              <a:buClr>
                <a:srgbClr val="D34817">
                  <a:lumMod val="75000"/>
                </a:srgbClr>
              </a:buClr>
            </a:pPr>
            <a:r>
              <a:rPr lang="ru-RU" dirty="0">
                <a:solidFill>
                  <a:prstClr val="black"/>
                </a:solidFill>
              </a:rPr>
              <a:t>Однако  татаро-монгольское иго замедлило процесс образования на Руси.</a:t>
            </a:r>
          </a:p>
          <a:p>
            <a:pPr marL="0" lv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3749E534-E740-1A4B-B2F4-F8B603A7B9E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018" y="2230995"/>
            <a:ext cx="3315229" cy="3978275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CFA8A07-85ED-7041-AA2C-792B1B74DF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608" y="1429512"/>
            <a:ext cx="2216322" cy="23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6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000"/>
    </mc:Choice>
    <mc:Fallback xmlns="">
      <p:transition spd="slow" advTm="58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CBFA87-9DD9-214E-A8D1-70711ACE8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</a:t>
            </a:r>
            <a:r>
              <a:rPr lang="ru-RU" sz="4400" dirty="0"/>
              <a:t>бразование до </a:t>
            </a:r>
            <a:r>
              <a:rPr lang="ru-RU" dirty="0"/>
              <a:t>П</a:t>
            </a:r>
            <a:r>
              <a:rPr lang="ru-RU" sz="4400" dirty="0"/>
              <a:t>етра</a:t>
            </a:r>
            <a:r>
              <a:rPr lang="ru-RU" dirty="0"/>
              <a:t> </a:t>
            </a:r>
            <a:r>
              <a:rPr lang="en-GB" dirty="0" err="1"/>
              <a:t>i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15304D7-371A-8443-8110-3D0C8885D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0282" y="2093976"/>
            <a:ext cx="5134446" cy="4078224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О системе образования в Московском государстве можно узнать из «Азбуковников» — сборников с учебными пособиями и школьными правилами.</a:t>
            </a:r>
          </a:p>
          <a:p>
            <a:r>
              <a:rPr lang="ru-RU" dirty="0"/>
              <a:t> В </a:t>
            </a:r>
            <a:r>
              <a:rPr lang="en-GB" dirty="0"/>
              <a:t>XVII </a:t>
            </a:r>
            <a:r>
              <a:rPr lang="ru-RU" dirty="0"/>
              <a:t>веке училища для мальчиков  8–12 лет держали духовные лица. В старших классах осваивали «</a:t>
            </a:r>
            <a:r>
              <a:rPr lang="ru-RU" u="sng" dirty="0"/>
              <a:t>семь</a:t>
            </a:r>
            <a:r>
              <a:rPr lang="ru-RU" dirty="0"/>
              <a:t> свободных художеств»: </a:t>
            </a:r>
            <a:r>
              <a:rPr lang="ru-RU" i="1" dirty="0"/>
              <a:t>грамматику, диалектику, риторику, церковное пение, арифметику, землемерие, включавшее сведения по геометрии и географии, и </a:t>
            </a:r>
            <a:r>
              <a:rPr lang="ru-RU" i="1" dirty="0" err="1"/>
              <a:t>звездознание</a:t>
            </a:r>
            <a:r>
              <a:rPr lang="ru-RU" i="1" dirty="0"/>
              <a:t>, то есть астрономию.</a:t>
            </a:r>
            <a:r>
              <a:rPr lang="ru-RU" dirty="0"/>
              <a:t> </a:t>
            </a:r>
          </a:p>
          <a:p>
            <a:r>
              <a:rPr lang="ru-RU" dirty="0"/>
              <a:t>Образование в допетровской России развивалось медленно, однако, появились новые учебные заведения, первое высшее учреждение и свод школьных правил. Это, безусловно, стало важной ступенью в истории отечественного образования. 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7DE1B152-B88B-9B46-B725-E93DDC2F38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319" y="2760389"/>
            <a:ext cx="6045866" cy="1700399"/>
          </a:xfrm>
        </p:spPr>
      </p:pic>
    </p:spTree>
    <p:extLst>
      <p:ext uri="{BB962C8B-B14F-4D97-AF65-F5344CB8AC3E}">
        <p14:creationId xmlns:p14="http://schemas.microsoft.com/office/powerpoint/2010/main" val="424286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000"/>
    </mc:Choice>
    <mc:Fallback xmlns="">
      <p:transition spd="slow" advTm="54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4F17B4-B063-6449-A771-BE26AA703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</a:t>
            </a:r>
            <a:r>
              <a:rPr lang="ru-RU" sz="4400" dirty="0"/>
              <a:t>бразование во времена </a:t>
            </a:r>
            <a:r>
              <a:rPr lang="ru-RU" dirty="0"/>
              <a:t>П</a:t>
            </a:r>
            <a:r>
              <a:rPr lang="ru-RU" sz="4400" dirty="0"/>
              <a:t>ЕТРА</a:t>
            </a:r>
            <a:r>
              <a:rPr lang="en-GB" dirty="0"/>
              <a:t> </a:t>
            </a:r>
            <a:r>
              <a:rPr lang="en-GB" dirty="0" err="1"/>
              <a:t>i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D4E19C4-9364-E64E-9BB3-0DEB7007BC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6471" y="1739153"/>
            <a:ext cx="5109881" cy="4966447"/>
          </a:xfrm>
        </p:spPr>
        <p:txBody>
          <a:bodyPr>
            <a:normAutofit fontScale="70000" lnSpcReduction="20000"/>
          </a:bodyPr>
          <a:lstStyle/>
          <a:p>
            <a:pPr lvl="0">
              <a:buClr>
                <a:srgbClr val="D34817">
                  <a:lumMod val="75000"/>
                </a:srgbClr>
              </a:buClr>
            </a:pPr>
            <a:r>
              <a:rPr lang="ru-RU" sz="2300" dirty="0"/>
              <a:t>Значительные изменения в обучении произошли при Петре I. </a:t>
            </a:r>
          </a:p>
          <a:p>
            <a:pPr lvl="0">
              <a:buClr>
                <a:srgbClr val="D34817">
                  <a:lumMod val="75000"/>
                </a:srgbClr>
              </a:buClr>
            </a:pPr>
            <a:r>
              <a:rPr lang="ru-RU" sz="2300" dirty="0"/>
              <a:t>Он провёл реформу образования - основное образование стало доступно всем, кроме крестьян. В школах появились новые предметы, во всех учебных заведениях делался упор на математические знания. </a:t>
            </a:r>
          </a:p>
          <a:p>
            <a:pPr>
              <a:buClr>
                <a:srgbClr val="D34817">
                  <a:lumMod val="75000"/>
                </a:srgbClr>
              </a:buClr>
            </a:pPr>
            <a:r>
              <a:rPr lang="ru-RU" sz="2300" dirty="0"/>
              <a:t> В 1701 году открыл школу математических и навигационных наук. В ней учились мальчики всех сословий с 12 лет. После освоения программы дети бедных родителей шли служить, а дети бояр поступали в «верхнюю» школу. Такие юноши учили немецкий язык, географию и навигацию.</a:t>
            </a:r>
          </a:p>
          <a:p>
            <a:pPr>
              <a:buClr>
                <a:srgbClr val="D34817">
                  <a:lumMod val="75000"/>
                </a:srgbClr>
              </a:buClr>
            </a:pPr>
            <a:r>
              <a:rPr lang="ru-RU" sz="2300" dirty="0">
                <a:solidFill>
                  <a:prstClr val="black"/>
                </a:solidFill>
              </a:rPr>
              <a:t> </a:t>
            </a:r>
            <a:r>
              <a:rPr lang="ru-RU" sz="2300" dirty="0"/>
              <a:t>В 1714 году появились цифирные (начальные) школы. Ученики углублённо изучали математику и геометрию. К 1723 году в стране было порядка 42 таких школ.</a:t>
            </a:r>
          </a:p>
          <a:p>
            <a:pPr>
              <a:buClr>
                <a:srgbClr val="D34817">
                  <a:lumMod val="75000"/>
                </a:srgbClr>
              </a:buClr>
            </a:pPr>
            <a:r>
              <a:rPr lang="ru-RU" sz="2300" dirty="0"/>
              <a:t>В 1724 году Пётр I учредил Академию наук, но открылась она год спустя, уже после его смерти. Академия состояла из гимназии и университета. В гимназии дети учились 7 лет, изучали латынь, немецкий и французский языки, историю и географию.</a:t>
            </a:r>
          </a:p>
          <a:p>
            <a:pPr lvl="0">
              <a:buClr>
                <a:srgbClr val="D34817">
                  <a:lumMod val="75000"/>
                </a:srgbClr>
              </a:buClr>
            </a:pPr>
            <a:endParaRPr lang="ru-RU" dirty="0">
              <a:solidFill>
                <a:prstClr val="black"/>
              </a:solidFill>
            </a:endParaRPr>
          </a:p>
          <a:p>
            <a:pPr lvl="0">
              <a:buClr>
                <a:srgbClr val="D34817">
                  <a:lumMod val="75000"/>
                </a:srgbClr>
              </a:buClr>
            </a:pP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658C5A23-0BCC-574A-9E59-5011D8AEDD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272" y="2427135"/>
            <a:ext cx="4754562" cy="2795162"/>
          </a:xfrm>
        </p:spPr>
      </p:pic>
    </p:spTree>
    <p:extLst>
      <p:ext uri="{BB962C8B-B14F-4D97-AF65-F5344CB8AC3E}">
        <p14:creationId xmlns:p14="http://schemas.microsoft.com/office/powerpoint/2010/main" val="394130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000"/>
    </mc:Choice>
    <mc:Fallback xmlns="">
      <p:transition spd="slow" advTm="82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DCD045-D1C0-9C41-8642-875F78727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36531" y="165726"/>
            <a:ext cx="10058400" cy="12909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/>
              <a:t> </a:t>
            </a:r>
            <a:br>
              <a:rPr lang="ru-RU" sz="4000" dirty="0"/>
            </a:br>
            <a:r>
              <a:rPr lang="ru-RU" sz="4400" dirty="0"/>
              <a:t>О</a:t>
            </a:r>
            <a:r>
              <a:rPr lang="ru-RU" sz="4000" dirty="0"/>
              <a:t>бразование</a:t>
            </a:r>
            <a:r>
              <a:rPr lang="ru-RU" sz="4400" dirty="0"/>
              <a:t> При </a:t>
            </a:r>
            <a:r>
              <a:rPr lang="ru-RU" dirty="0"/>
              <a:t>Е</a:t>
            </a:r>
            <a:r>
              <a:rPr lang="ru-RU" sz="4400" dirty="0"/>
              <a:t>катерине</a:t>
            </a:r>
            <a:r>
              <a:rPr lang="en-GB" sz="4400" dirty="0"/>
              <a:t> ii</a:t>
            </a:r>
            <a:r>
              <a:rPr lang="ru-RU" sz="4400" dirty="0"/>
              <a:t>  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ADC5871-7484-6B4C-9EED-468CFA4AD1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1672" y="1721224"/>
            <a:ext cx="5233056" cy="4450975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0000"/>
                </a:solidFill>
                <a:latin typeface="Cambria" pitchFamily="18" charset="0"/>
              </a:rPr>
              <a:t>До Екатерины II фактически учиться могли только юноши.  В 1764 году право получить образование дали и девушкам. Императрица открыла Смольный институт — Воспитательное общество благородных девиц:</a:t>
            </a:r>
          </a:p>
          <a:p>
            <a:pPr>
              <a:buFont typeface="Arial"/>
              <a:buChar char="•"/>
            </a:pPr>
            <a:r>
              <a:rPr lang="ru-RU" sz="1500" dirty="0">
                <a:solidFill>
                  <a:srgbClr val="000000"/>
                </a:solidFill>
                <a:latin typeface="Cambria" pitchFamily="18" charset="0"/>
              </a:rPr>
              <a:t>В 6–9 лет девочек обучали математике, иностранным языкам, творчеству. </a:t>
            </a:r>
          </a:p>
          <a:p>
            <a:pPr>
              <a:buFont typeface="Arial"/>
              <a:buChar char="•"/>
            </a:pPr>
            <a:r>
              <a:rPr lang="ru-RU" sz="1500" dirty="0">
                <a:solidFill>
                  <a:srgbClr val="000000"/>
                </a:solidFill>
                <a:latin typeface="Cambria" pitchFamily="18" charset="0"/>
              </a:rPr>
              <a:t>В 9–12 лет в программу входило изучение истории и географии.</a:t>
            </a:r>
          </a:p>
          <a:p>
            <a:pPr>
              <a:buFont typeface="Arial"/>
              <a:buChar char="•"/>
            </a:pPr>
            <a:r>
              <a:rPr lang="ru-RU" sz="1500" dirty="0">
                <a:solidFill>
                  <a:srgbClr val="000000"/>
                </a:solidFill>
                <a:latin typeface="Cambria" pitchFamily="18" charset="0"/>
              </a:rPr>
              <a:t>В 12 лет девушки читали познавательную литературу, практиковались в ведении хозяйства, постигали азы физики, архитектуры и скульптуры.</a:t>
            </a:r>
          </a:p>
          <a:p>
            <a:pPr>
              <a:buFont typeface="Arial"/>
              <a:buChar char="•"/>
            </a:pPr>
            <a:r>
              <a:rPr lang="ru-RU" sz="1500" dirty="0">
                <a:solidFill>
                  <a:srgbClr val="000000"/>
                </a:solidFill>
                <a:latin typeface="Cambria" pitchFamily="18" charset="0"/>
              </a:rPr>
              <a:t>В 15–18 лет ученицы завершали обучение и повторяли все предметы, углублённо изучали закон божий. 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D0BBB37-C014-B94E-86D9-C758B4B527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2894" y="1721224"/>
            <a:ext cx="4996210" cy="4450976"/>
          </a:xfrm>
        </p:spPr>
        <p:txBody>
          <a:bodyPr>
            <a:normAutofit/>
          </a:bodyPr>
          <a:lstStyle/>
          <a:p>
            <a:r>
              <a:rPr lang="ru-RU" dirty="0"/>
              <a:t>Мужское образование в России также получило новую веху при Екатерине II.   Сухопутный кадетский корпус, основанный в 1732 году, работал по новым правилам. Образование для юношей отличалось от женского:</a:t>
            </a:r>
          </a:p>
          <a:p>
            <a:r>
              <a:rPr lang="ru-RU" sz="1500" dirty="0"/>
              <a:t>Мальчики учились с 5 лет до 21 года — более долгий срок обучения.</a:t>
            </a:r>
          </a:p>
          <a:p>
            <a:r>
              <a:rPr lang="ru-RU" sz="1500" dirty="0"/>
              <a:t>Упор был на точные науки — физику, химию, военное искусство.</a:t>
            </a:r>
          </a:p>
          <a:p>
            <a:r>
              <a:rPr lang="ru-RU" sz="1500" dirty="0"/>
              <a:t>Изучали юриспруденцию и государственную экономию.</a:t>
            </a:r>
          </a:p>
          <a:p>
            <a:r>
              <a:rPr lang="ru-RU" sz="1500" dirty="0"/>
              <a:t>Под влиянием французского просвещения юноши обучались танцам, творчеству и фехтованию.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B5C79ED-E3BC-4C44-AB82-E85EA04DCA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869" y="165726"/>
            <a:ext cx="2590800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5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000"/>
    </mc:Choice>
    <mc:Fallback xmlns="">
      <p:transition spd="slow" advTm="84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5D3C97-E399-444D-B54A-4F7A320DE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3646" y="484632"/>
            <a:ext cx="9514601" cy="11648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Школьная система </a:t>
            </a:r>
            <a:r>
              <a:rPr lang="en-US" dirty="0"/>
              <a:t>XIX </a:t>
            </a:r>
            <a:r>
              <a:rPr lang="ru-RU" dirty="0"/>
              <a:t>века</a:t>
            </a:r>
            <a:endParaRPr lang="ru-RU" sz="4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A4D4E87-B803-0940-BD2C-6F2E41ACF6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9576" y="1425388"/>
            <a:ext cx="4955152" cy="474681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Важный шаг к улучшению образования произошёл в 1802 году. Александр I создал министерство народного просвещения, которое определило дальнейшую историю развития школ в России. </a:t>
            </a:r>
          </a:p>
          <a:p>
            <a:r>
              <a:rPr lang="ru-RU" dirty="0"/>
              <a:t>Появились следующие учебные заведения:</a:t>
            </a:r>
          </a:p>
          <a:p>
            <a:r>
              <a:rPr lang="ru-RU" u="sng" dirty="0"/>
              <a:t>Приходские училища для бедного населения</a:t>
            </a:r>
            <a:r>
              <a:rPr lang="ru-RU" dirty="0"/>
              <a:t>. Обучение длилось 1 год. Ученики с 6 лет изучали чтение, религию и письменность. Проходили подготовку к поступлению в уездные училища. </a:t>
            </a:r>
          </a:p>
          <a:p>
            <a:r>
              <a:rPr lang="ru-RU" u="sng" dirty="0"/>
              <a:t>Уездные училища</a:t>
            </a:r>
            <a:r>
              <a:rPr lang="ru-RU" dirty="0"/>
              <a:t> принимали мальчиков 7-8 лет. Учёба шла 2 года, дети изучали около 15 предметов, в числе которых были черчение, геометрия, арифметика.</a:t>
            </a:r>
          </a:p>
          <a:p>
            <a:r>
              <a:rPr lang="ru-RU" u="sng" dirty="0"/>
              <a:t> </a:t>
            </a:r>
            <a:endParaRPr lang="ru-RU" dirty="0"/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9FC0E11-C781-524F-8C8D-5203C6136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576" y="1649506"/>
            <a:ext cx="4915528" cy="4522694"/>
          </a:xfrm>
        </p:spPr>
        <p:txBody>
          <a:bodyPr>
            <a:normAutofit fontScale="92500" lnSpcReduction="20000"/>
          </a:bodyPr>
          <a:lstStyle/>
          <a:p>
            <a:r>
              <a:rPr lang="ru-RU" u="sng" dirty="0"/>
              <a:t>Гимназии.</a:t>
            </a:r>
            <a:r>
              <a:rPr lang="ru-RU" dirty="0"/>
              <a:t> В них могли учиться только дети дворян для подготовки к службе или поступлению в университет. Обучение было насыщенным: философия, экономика, математика, этика и многое другое. В гимназиях были не только учителя, но и контролёры, следившие за поведением. Всего в стране было пять гимназий.</a:t>
            </a:r>
          </a:p>
          <a:p>
            <a:r>
              <a:rPr lang="ru-RU" u="sng" dirty="0"/>
              <a:t>Университеты</a:t>
            </a:r>
            <a:r>
              <a:rPr lang="ru-RU" dirty="0"/>
              <a:t> считались привилегированными учебными заведениями и функционировали только в Москве и Санкт-Петербурге. </a:t>
            </a:r>
          </a:p>
          <a:p>
            <a:endParaRPr lang="ru-RU" dirty="0"/>
          </a:p>
          <a:p>
            <a:r>
              <a:rPr lang="ru-RU" dirty="0"/>
              <a:t>Ещё одно знаменательное событие в истории системы образования — открытие Императорского Царскосельского лицея в октябре 1811 года. Там обучался Александр Пушкин.</a:t>
            </a:r>
          </a:p>
        </p:txBody>
      </p:sp>
    </p:spTree>
    <p:extLst>
      <p:ext uri="{BB962C8B-B14F-4D97-AF65-F5344CB8AC3E}">
        <p14:creationId xmlns:p14="http://schemas.microsoft.com/office/powerpoint/2010/main" val="74561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000"/>
    </mc:Choice>
    <mc:Fallback xmlns="">
      <p:transition spd="slow" advTm="8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BDB1E5-9A5F-1E4E-AE75-278375700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Ш</a:t>
            </a:r>
            <a:r>
              <a:rPr lang="ru-RU" sz="4400" dirty="0"/>
              <a:t>колы в начале </a:t>
            </a:r>
            <a:r>
              <a:rPr lang="en-GB" dirty="0"/>
              <a:t>xx</a:t>
            </a:r>
            <a:r>
              <a:rPr lang="ru-RU" dirty="0"/>
              <a:t> </a:t>
            </a:r>
            <a:r>
              <a:rPr lang="ru-RU" sz="4400" dirty="0"/>
              <a:t>века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786ABFE-5E5D-DC48-ACB1-60BC480A4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7176" y="2286000"/>
            <a:ext cx="5107552" cy="388620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 кон. 19 – нач. 20 вв. ста­ло оче­видным от­ста­ва­ние со­дер­жа­ния об­ра­зова­ния, ме­то­дов и средств обу­че­ния в массо­вой шко­ле от но­вых по­треб­но­стей об­ще­ст­ва.</a:t>
            </a:r>
          </a:p>
          <a:p>
            <a:r>
              <a:rPr lang="ru-RU" dirty="0"/>
              <a:t> Школь­ная сис­те­ма по-преж­не­му строи­лась в зна­чи­тель­ной ме­ре по со­слов­но­му прин­ци­пу. Уро­вень гра­мот­но­сти жен­щин со­став­лял треть от гра­мот­но­сти муж­чин. </a:t>
            </a:r>
          </a:p>
          <a:p>
            <a:r>
              <a:rPr lang="ru-RU" dirty="0"/>
              <a:t>В ат­мо­сфе­ре свободы об­ще­ст­ва осе­нью 1905 бы­ли ус­та­нов­ле­ны вре­мен­ные пра­ви­ла уни­вер­си­те­тов и выс­ших учеб­ных за­ве­де­ний, вос­ста­нав­ли­вав­шие их ав­то­но­мию (вы­бо­ры рек­то­ра, де­ка­нов) и раз­ре­шав­шие соз­да­ние сту­ден­че­ских ор­га­ни­за­ций. 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2A7ECC72-B327-1A4F-8ECF-364BC60E13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212" y="2402581"/>
            <a:ext cx="4754562" cy="3066692"/>
          </a:xfrm>
        </p:spPr>
      </p:pic>
    </p:spTree>
    <p:extLst>
      <p:ext uri="{BB962C8B-B14F-4D97-AF65-F5344CB8AC3E}">
        <p14:creationId xmlns:p14="http://schemas.microsoft.com/office/powerpoint/2010/main" val="352974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000"/>
    </mc:Choice>
    <mc:Fallback xmlns="">
      <p:transition spd="slow" advTm="48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D1252E-85DA-4B44-AAE9-067AAAB86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494" y="484632"/>
            <a:ext cx="10491754" cy="1609344"/>
          </a:xfrm>
        </p:spPr>
        <p:txBody>
          <a:bodyPr/>
          <a:lstStyle/>
          <a:p>
            <a:r>
              <a:rPr lang="ru-RU" dirty="0"/>
              <a:t>Ш</a:t>
            </a:r>
            <a:r>
              <a:rPr lang="ru-RU" sz="4400" dirty="0"/>
              <a:t>колы после революции 1917</a:t>
            </a:r>
            <a:r>
              <a:rPr lang="ru-RU" sz="4000" dirty="0"/>
              <a:t>года</a:t>
            </a:r>
            <a:endParaRPr lang="ru-RU" sz="4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9630139-FAC6-A74C-A460-C55F1A76AE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8411" y="2194560"/>
            <a:ext cx="5256317" cy="397764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Школьное образование после революции сильно изменилось. Были запрещены телесные наказания, мальчикам и девочкам разрешили учиться вместе, стали выходить учебники на национальных языках. А ещё в школах появились новые предметы.</a:t>
            </a:r>
          </a:p>
          <a:p>
            <a:r>
              <a:rPr lang="ru-RU" dirty="0"/>
              <a:t>1920-е годы прошли под знаком экспериментов. Отменили домашние задания, уроки истории заменили политграмотой и обществоведением. На местах пытались ввести американскую модель: дети могли сами выбирать предметы и сдавать по ним проекты. Такое обучение приближало учеников к практике.</a:t>
            </a:r>
          </a:p>
          <a:p>
            <a:r>
              <a:rPr lang="ru-RU" dirty="0"/>
              <a:t>Однако в 1927 году правительство обозначило обязательные программы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976C8885-3DE4-574D-BB9F-0E97D6360D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686" y="2290388"/>
            <a:ext cx="4754562" cy="3315790"/>
          </a:xfrm>
        </p:spPr>
      </p:pic>
    </p:spTree>
    <p:extLst>
      <p:ext uri="{BB962C8B-B14F-4D97-AF65-F5344CB8AC3E}">
        <p14:creationId xmlns:p14="http://schemas.microsoft.com/office/powerpoint/2010/main" val="380366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0"/>
    </mc:Choice>
    <mc:Fallback xmlns="">
      <p:transition spd="slow" advTm="50000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Дерево</Template>
  <TotalTime>231</TotalTime>
  <Words>658</Words>
  <Application>Microsoft Office PowerPoint</Application>
  <PresentationFormat>Произвольный</PresentationFormat>
  <Paragraphs>78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Дерево</vt:lpstr>
      <vt:lpstr>История образования в России</vt:lpstr>
      <vt:lpstr>Языческая Русь</vt:lpstr>
      <vt:lpstr>Русь православная</vt:lpstr>
      <vt:lpstr>Образование до Петра i</vt:lpstr>
      <vt:lpstr>Образование во времена ПЕТРА i</vt:lpstr>
      <vt:lpstr>  Образование При Екатерине ii   </vt:lpstr>
      <vt:lpstr>Школьная система XIX века</vt:lpstr>
      <vt:lpstr>Школы в начале xx века</vt:lpstr>
      <vt:lpstr>Школы после революции 1917года</vt:lpstr>
      <vt:lpstr>Советское образование</vt:lpstr>
      <vt:lpstr>Современное образование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школ в России</dc:title>
  <dc:creator>Софья Панферова</dc:creator>
  <cp:lastModifiedBy>Игорь</cp:lastModifiedBy>
  <cp:revision>26</cp:revision>
  <dcterms:created xsi:type="dcterms:W3CDTF">2022-10-12T11:22:12Z</dcterms:created>
  <dcterms:modified xsi:type="dcterms:W3CDTF">2023-02-22T16:06:27Z</dcterms:modified>
</cp:coreProperties>
</file>