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</p:sldIdLst>
  <p:sldSz cy="5143500" cx="9144000"/>
  <p:notesSz cx="6858000" cy="9144000"/>
  <p:embeddedFontLst>
    <p:embeddedFont>
      <p:font typeface="Lato"/>
      <p:regular r:id="rId24"/>
      <p:bold r:id="rId25"/>
      <p:italic r:id="rId26"/>
      <p:boldItalic r:id="rId27"/>
    </p:embeddedFont>
    <p:embeddedFont>
      <p:font typeface="Lato Light"/>
      <p:regular r:id="rId28"/>
      <p:bold r:id="rId29"/>
      <p:italic r:id="rId30"/>
      <p:boldItalic r:id="rId31"/>
    </p:embeddedFont>
    <p:embeddedFont>
      <p:font typeface="Lato Black"/>
      <p:bold r:id="rId32"/>
      <p:boldItalic r:id="rId33"/>
    </p:embeddedFont>
    <p:embeddedFont>
      <p:font typeface="Comfortaa"/>
      <p:regular r:id="rId34"/>
      <p:bold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2CE64D49-8648-48F2-AD83-EFB0E772F40D}">
  <a:tblStyle styleId="{2CE64D49-8648-48F2-AD83-EFB0E772F40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font" Target="fonts/Lato-regular.fntdata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Lato-italic.fntdata"/><Relationship Id="rId25" Type="http://schemas.openxmlformats.org/officeDocument/2006/relationships/font" Target="fonts/Lato-bold.fntdata"/><Relationship Id="rId28" Type="http://schemas.openxmlformats.org/officeDocument/2006/relationships/font" Target="fonts/LatoLight-regular.fntdata"/><Relationship Id="rId27" Type="http://schemas.openxmlformats.org/officeDocument/2006/relationships/font" Target="fonts/Lato-bold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LatoLight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LatoLight-boldItalic.fntdata"/><Relationship Id="rId30" Type="http://schemas.openxmlformats.org/officeDocument/2006/relationships/font" Target="fonts/LatoLight-italic.fntdata"/><Relationship Id="rId11" Type="http://schemas.openxmlformats.org/officeDocument/2006/relationships/slide" Target="slides/slide5.xml"/><Relationship Id="rId33" Type="http://schemas.openxmlformats.org/officeDocument/2006/relationships/font" Target="fonts/LatoBlack-boldItalic.fntdata"/><Relationship Id="rId10" Type="http://schemas.openxmlformats.org/officeDocument/2006/relationships/slide" Target="slides/slide4.xml"/><Relationship Id="rId32" Type="http://schemas.openxmlformats.org/officeDocument/2006/relationships/font" Target="fonts/LatoBlack-bold.fntdata"/><Relationship Id="rId13" Type="http://schemas.openxmlformats.org/officeDocument/2006/relationships/slide" Target="slides/slide7.xml"/><Relationship Id="rId35" Type="http://schemas.openxmlformats.org/officeDocument/2006/relationships/font" Target="fonts/Comfortaa-bold.fntdata"/><Relationship Id="rId12" Type="http://schemas.openxmlformats.org/officeDocument/2006/relationships/slide" Target="slides/slide6.xml"/><Relationship Id="rId34" Type="http://schemas.openxmlformats.org/officeDocument/2006/relationships/font" Target="fonts/Comfortaa-regular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1333e59a65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1333e59a65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1174541bc2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21174541bc2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1174541bc2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1174541bc2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1174541bc2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1174541bc2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1174541bc2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21174541bc2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1174541bc2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1174541bc2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1174541bc2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1174541bc2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1174541bc2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1174541bc2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1333e59a65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21333e59a65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Follow-up questions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123b85f88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123b85f88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1174541bc2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1174541bc2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1333e59a65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1333e59a65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1333e59a65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1333e59a65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1333e59a65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1333e59a65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1333e59a65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1333e59a65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10fb25365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10fb25365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Follow-up questions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accent5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5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jpg"/><Relationship Id="rId4" Type="http://schemas.openxmlformats.org/officeDocument/2006/relationships/image" Target="../media/image19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jpg"/><Relationship Id="rId4" Type="http://schemas.openxmlformats.org/officeDocument/2006/relationships/image" Target="../media/image19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jpg"/><Relationship Id="rId4" Type="http://schemas.openxmlformats.org/officeDocument/2006/relationships/image" Target="../media/image1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jpg"/><Relationship Id="rId4" Type="http://schemas.openxmlformats.org/officeDocument/2006/relationships/image" Target="../media/image19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jpg"/><Relationship Id="rId4" Type="http://schemas.openxmlformats.org/officeDocument/2006/relationships/image" Target="../media/image19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Relationship Id="rId5" Type="http://schemas.openxmlformats.org/officeDocument/2006/relationships/image" Target="../media/image7.png"/><Relationship Id="rId6" Type="http://schemas.openxmlformats.org/officeDocument/2006/relationships/image" Target="../media/image9.png"/><Relationship Id="rId7" Type="http://schemas.openxmlformats.org/officeDocument/2006/relationships/image" Target="../media/image13.png"/><Relationship Id="rId8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hyperlink" Target="http://drive.google.com/file/d/1zwTHk_DLOPqb2qnnSm50c-IaJQUswT52/view" TargetMode="External"/><Relationship Id="rId4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hyperlink" Target="https://learningapps.org/watch?v=pyjsgpant22" TargetMode="External"/><Relationship Id="rId5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Relationship Id="rId4" Type="http://schemas.openxmlformats.org/officeDocument/2006/relationships/hyperlink" Target="https://learningapps.org/watch?v=prdk33oyn21" TargetMode="External"/><Relationship Id="rId5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jp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725" y="152400"/>
            <a:ext cx="7495956" cy="4838698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3224300" y="1235975"/>
            <a:ext cx="3483900" cy="20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>
                <a:solidFill>
                  <a:srgbClr val="9900FF"/>
                </a:solidFill>
                <a:latin typeface="Lato Black"/>
                <a:ea typeface="Lato Black"/>
                <a:cs typeface="Lato Black"/>
                <a:sym typeface="Lato Black"/>
              </a:rPr>
              <a:t>Developing Speaking for RSE Past 4</a:t>
            </a:r>
            <a:endParaRPr sz="2500">
              <a:solidFill>
                <a:srgbClr val="9900FF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rgbClr val="9900FF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9900FF"/>
                </a:solidFill>
                <a:latin typeface="Lato"/>
                <a:ea typeface="Lato"/>
                <a:cs typeface="Lato"/>
                <a:sym typeface="Lato"/>
              </a:rPr>
              <a:t>Teacher: Soboleva Anna Alexandrovna</a:t>
            </a:r>
            <a:endParaRPr sz="2400">
              <a:solidFill>
                <a:srgbClr val="9900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/>
          <p:cNvSpPr txBox="1"/>
          <p:nvPr/>
        </p:nvSpPr>
        <p:spPr>
          <a:xfrm>
            <a:off x="0" y="0"/>
            <a:ext cx="4435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FF00FF"/>
                </a:solidFill>
                <a:latin typeface="Lato Black"/>
                <a:ea typeface="Lato Black"/>
                <a:cs typeface="Lato Black"/>
                <a:sym typeface="Lato Black"/>
              </a:rPr>
              <a:t>Step 1. </a:t>
            </a:r>
            <a:endParaRPr sz="2400">
              <a:solidFill>
                <a:srgbClr val="FF00FF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FF00FF"/>
                </a:solidFill>
                <a:latin typeface="Lato Black"/>
                <a:ea typeface="Lato Black"/>
                <a:cs typeface="Lato Black"/>
                <a:sym typeface="Lato Black"/>
              </a:rPr>
              <a:t>S</a:t>
            </a:r>
            <a:r>
              <a:rPr lang="ru" sz="2400">
                <a:solidFill>
                  <a:srgbClr val="FF00FF"/>
                </a:solidFill>
                <a:latin typeface="Lato Black"/>
                <a:ea typeface="Lato Black"/>
                <a:cs typeface="Lato Black"/>
                <a:sym typeface="Lato Black"/>
              </a:rPr>
              <a:t>tart with an introduction</a:t>
            </a:r>
            <a:endParaRPr sz="2400">
              <a:solidFill>
                <a:srgbClr val="FF00FF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pic>
        <p:nvPicPr>
          <p:cNvPr id="134" name="Google Shape;13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925" y="1320075"/>
            <a:ext cx="2288350" cy="152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2"/>
          <p:cNvPicPr preferRelativeResize="0"/>
          <p:nvPr/>
        </p:nvPicPr>
        <p:blipFill rotWithShape="1">
          <a:blip r:embed="rId4">
            <a:alphaModFix/>
          </a:blip>
          <a:srcRect b="-4830" l="-3640" r="3639" t="4830"/>
          <a:stretch/>
        </p:blipFill>
        <p:spPr>
          <a:xfrm>
            <a:off x="230924" y="3516475"/>
            <a:ext cx="1948324" cy="13541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2"/>
          <p:cNvSpPr/>
          <p:nvPr/>
        </p:nvSpPr>
        <p:spPr>
          <a:xfrm>
            <a:off x="3369525" y="1398625"/>
            <a:ext cx="5738851" cy="91106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FF"/>
                </a:solidFill>
                <a:latin typeface="Lato;900"/>
              </a:rPr>
              <a:t>"Sports for every season"</a:t>
            </a:r>
          </a:p>
        </p:txBody>
      </p:sp>
      <p:pic>
        <p:nvPicPr>
          <p:cNvPr id="137" name="Google Shape;137;p22"/>
          <p:cNvPicPr preferRelativeResize="0"/>
          <p:nvPr/>
        </p:nvPicPr>
        <p:blipFill rotWithShape="1">
          <a:blip r:embed="rId5">
            <a:alphaModFix/>
          </a:blip>
          <a:srcRect b="3139" l="-14180" r="14180" t="-3139"/>
          <a:stretch/>
        </p:blipFill>
        <p:spPr>
          <a:xfrm>
            <a:off x="2671675" y="2493225"/>
            <a:ext cx="3330500" cy="249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3"/>
          <p:cNvSpPr/>
          <p:nvPr/>
        </p:nvSpPr>
        <p:spPr>
          <a:xfrm>
            <a:off x="3067400" y="4232450"/>
            <a:ext cx="5738851" cy="91106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FF"/>
                </a:solidFill>
                <a:latin typeface="Lato;900"/>
              </a:rPr>
              <a:t>"Sports for every season"</a:t>
            </a:r>
          </a:p>
        </p:txBody>
      </p:sp>
      <p:pic>
        <p:nvPicPr>
          <p:cNvPr id="143" name="Google Shape;14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925" y="299025"/>
            <a:ext cx="3820900" cy="2545651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3"/>
          <p:cNvSpPr txBox="1"/>
          <p:nvPr/>
        </p:nvSpPr>
        <p:spPr>
          <a:xfrm>
            <a:off x="4480650" y="881750"/>
            <a:ext cx="46632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FF00FF"/>
                </a:solidFill>
                <a:latin typeface="Lato Black"/>
                <a:ea typeface="Lato Black"/>
                <a:cs typeface="Lato Black"/>
                <a:sym typeface="Lato Black"/>
              </a:rPr>
              <a:t>Step 2. </a:t>
            </a:r>
            <a:r>
              <a:rPr lang="ru" sz="2400">
                <a:solidFill>
                  <a:srgbClr val="FF00FF"/>
                </a:solidFill>
                <a:latin typeface="Lato Black"/>
                <a:ea typeface="Lato Black"/>
                <a:cs typeface="Lato Black"/>
                <a:sym typeface="Lato Black"/>
              </a:rPr>
              <a:t>Describe and say why this picture is a good choice.</a:t>
            </a:r>
            <a:endParaRPr sz="2400">
              <a:solidFill>
                <a:srgbClr val="FF00FF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4"/>
          <p:cNvSpPr txBox="1"/>
          <p:nvPr>
            <p:ph type="title"/>
          </p:nvPr>
        </p:nvSpPr>
        <p:spPr>
          <a:xfrm>
            <a:off x="0" y="0"/>
            <a:ext cx="9195300" cy="69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FF00FF"/>
                </a:solidFill>
                <a:latin typeface="Lato Black"/>
                <a:ea typeface="Lato Black"/>
                <a:cs typeface="Lato Black"/>
                <a:sym typeface="Lato Black"/>
              </a:rPr>
              <a:t>Step 3. E</a:t>
            </a:r>
            <a:r>
              <a:rPr lang="ru" sz="2400">
                <a:solidFill>
                  <a:srgbClr val="FF00FF"/>
                </a:solidFill>
                <a:latin typeface="Lato Black"/>
                <a:ea typeface="Lato Black"/>
                <a:cs typeface="Lato Black"/>
                <a:sym typeface="Lato Black"/>
              </a:rPr>
              <a:t>xplain the choice of the illustrations for the project by briefly describing them and noting the differences.</a:t>
            </a:r>
            <a:endParaRPr sz="2400">
              <a:solidFill>
                <a:srgbClr val="FF00FF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pic>
        <p:nvPicPr>
          <p:cNvPr id="150" name="Google Shape;15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375" y="1055125"/>
            <a:ext cx="3914900" cy="260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4"/>
          <p:cNvPicPr preferRelativeResize="0"/>
          <p:nvPr/>
        </p:nvPicPr>
        <p:blipFill rotWithShape="1">
          <a:blip r:embed="rId4">
            <a:alphaModFix/>
          </a:blip>
          <a:srcRect b="-4830" l="-3640" r="3639" t="4830"/>
          <a:stretch/>
        </p:blipFill>
        <p:spPr>
          <a:xfrm>
            <a:off x="4923763" y="1097125"/>
            <a:ext cx="3752938" cy="2608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4"/>
          <p:cNvSpPr/>
          <p:nvPr/>
        </p:nvSpPr>
        <p:spPr>
          <a:xfrm>
            <a:off x="4877101" y="4451099"/>
            <a:ext cx="4266905" cy="692399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FF"/>
                </a:solidFill>
                <a:latin typeface="Lato;900"/>
              </a:rPr>
              <a:t>"Sports for every season"</a:t>
            </a:r>
          </a:p>
        </p:txBody>
      </p:sp>
      <p:sp>
        <p:nvSpPr>
          <p:cNvPr id="153" name="Google Shape;153;p24"/>
          <p:cNvSpPr txBox="1"/>
          <p:nvPr/>
        </p:nvSpPr>
        <p:spPr>
          <a:xfrm>
            <a:off x="10500" y="4144500"/>
            <a:ext cx="4446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rgbClr val="FF00FF"/>
                </a:solidFill>
                <a:latin typeface="Lato"/>
                <a:ea typeface="Lato"/>
                <a:cs typeface="Lato"/>
                <a:sym typeface="Lato"/>
              </a:rPr>
              <a:t>What are the differences?</a:t>
            </a:r>
            <a:endParaRPr b="1" sz="2400">
              <a:solidFill>
                <a:srgbClr val="FF00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5"/>
          <p:cNvSpPr txBox="1"/>
          <p:nvPr>
            <p:ph type="title"/>
          </p:nvPr>
        </p:nvSpPr>
        <p:spPr>
          <a:xfrm>
            <a:off x="0" y="0"/>
            <a:ext cx="9195300" cy="69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FF00FF"/>
                </a:solidFill>
                <a:latin typeface="Lato Black"/>
                <a:ea typeface="Lato Black"/>
                <a:cs typeface="Lato Black"/>
                <a:sym typeface="Lato Black"/>
              </a:rPr>
              <a:t>Step 4. M</a:t>
            </a:r>
            <a:r>
              <a:rPr lang="ru" sz="2400">
                <a:solidFill>
                  <a:srgbClr val="FF00FF"/>
                </a:solidFill>
                <a:latin typeface="Lato Black"/>
                <a:ea typeface="Lato Black"/>
                <a:cs typeface="Lato Black"/>
                <a:sym typeface="Lato Black"/>
              </a:rPr>
              <a:t>ention the advantages (1-2) of the two kinds of sports;</a:t>
            </a:r>
            <a:endParaRPr sz="4320">
              <a:solidFill>
                <a:srgbClr val="FF00FF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pic>
        <p:nvPicPr>
          <p:cNvPr id="159" name="Google Shape;15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375" y="1055125"/>
            <a:ext cx="3914900" cy="260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5"/>
          <p:cNvPicPr preferRelativeResize="0"/>
          <p:nvPr/>
        </p:nvPicPr>
        <p:blipFill rotWithShape="1">
          <a:blip r:embed="rId4">
            <a:alphaModFix/>
          </a:blip>
          <a:srcRect b="-4830" l="-3640" r="3639" t="4830"/>
          <a:stretch/>
        </p:blipFill>
        <p:spPr>
          <a:xfrm>
            <a:off x="4923763" y="1097125"/>
            <a:ext cx="3752938" cy="26083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5"/>
          <p:cNvSpPr/>
          <p:nvPr/>
        </p:nvSpPr>
        <p:spPr>
          <a:xfrm>
            <a:off x="4849572" y="4566175"/>
            <a:ext cx="4347822" cy="55824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FF"/>
                </a:solidFill>
                <a:latin typeface="Lato;900"/>
              </a:rPr>
              <a:t>"Sports for every season"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6"/>
          <p:cNvSpPr txBox="1"/>
          <p:nvPr>
            <p:ph type="title"/>
          </p:nvPr>
        </p:nvSpPr>
        <p:spPr>
          <a:xfrm>
            <a:off x="0" y="0"/>
            <a:ext cx="9144000" cy="86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FF00FF"/>
                </a:solidFill>
                <a:latin typeface="Lato Black"/>
                <a:ea typeface="Lato Black"/>
                <a:cs typeface="Lato Black"/>
                <a:sym typeface="Lato Black"/>
              </a:rPr>
              <a:t>Step 5. </a:t>
            </a:r>
            <a:r>
              <a:rPr lang="ru" sz="2400">
                <a:solidFill>
                  <a:srgbClr val="FF00FF"/>
                </a:solidFill>
                <a:latin typeface="Lato Black"/>
                <a:ea typeface="Lato Black"/>
                <a:cs typeface="Lato Black"/>
                <a:sym typeface="Lato Black"/>
              </a:rPr>
              <a:t>mention the disadvantages (1-2) of the two kinds of sports.</a:t>
            </a:r>
            <a:endParaRPr sz="5320">
              <a:solidFill>
                <a:srgbClr val="FF00FF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pic>
        <p:nvPicPr>
          <p:cNvPr id="167" name="Google Shape;16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375" y="1055125"/>
            <a:ext cx="3914900" cy="260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6"/>
          <p:cNvPicPr preferRelativeResize="0"/>
          <p:nvPr/>
        </p:nvPicPr>
        <p:blipFill rotWithShape="1">
          <a:blip r:embed="rId4">
            <a:alphaModFix/>
          </a:blip>
          <a:srcRect b="-4830" l="-3640" r="3639" t="4830"/>
          <a:stretch/>
        </p:blipFill>
        <p:spPr>
          <a:xfrm>
            <a:off x="4923763" y="1097125"/>
            <a:ext cx="3752938" cy="260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7"/>
          <p:cNvSpPr txBox="1"/>
          <p:nvPr>
            <p:ph type="title"/>
          </p:nvPr>
        </p:nvSpPr>
        <p:spPr>
          <a:xfrm>
            <a:off x="0" y="0"/>
            <a:ext cx="9195300" cy="69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FF00FF"/>
                </a:solidFill>
                <a:latin typeface="Lato Black"/>
                <a:ea typeface="Lato Black"/>
                <a:cs typeface="Lato Black"/>
                <a:sym typeface="Lato Black"/>
              </a:rPr>
              <a:t>Step 6. M</a:t>
            </a:r>
            <a:r>
              <a:rPr lang="ru" sz="2400">
                <a:solidFill>
                  <a:srgbClr val="FF00FF"/>
                </a:solidFill>
                <a:latin typeface="Lato Black"/>
                <a:ea typeface="Lato Black"/>
                <a:cs typeface="Lato Black"/>
                <a:sym typeface="Lato Black"/>
              </a:rPr>
              <a:t>ention the disadvantages (1-2) of the two kinds of sports.</a:t>
            </a:r>
            <a:endParaRPr sz="5320">
              <a:solidFill>
                <a:srgbClr val="FF00FF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pic>
        <p:nvPicPr>
          <p:cNvPr id="174" name="Google Shape;17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375" y="1055125"/>
            <a:ext cx="3914900" cy="260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7"/>
          <p:cNvPicPr preferRelativeResize="0"/>
          <p:nvPr/>
        </p:nvPicPr>
        <p:blipFill rotWithShape="1">
          <a:blip r:embed="rId4">
            <a:alphaModFix/>
          </a:blip>
          <a:srcRect b="-4830" l="-3640" r="3639" t="4830"/>
          <a:stretch/>
        </p:blipFill>
        <p:spPr>
          <a:xfrm>
            <a:off x="4923763" y="1097125"/>
            <a:ext cx="3752938" cy="260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8"/>
          <p:cNvSpPr txBox="1"/>
          <p:nvPr>
            <p:ph type="title"/>
          </p:nvPr>
        </p:nvSpPr>
        <p:spPr>
          <a:xfrm>
            <a:off x="0" y="0"/>
            <a:ext cx="9195300" cy="69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FF00FF"/>
                </a:solidFill>
                <a:latin typeface="Lato Black"/>
                <a:ea typeface="Lato Black"/>
                <a:cs typeface="Lato Black"/>
                <a:sym typeface="Lato Black"/>
              </a:rPr>
              <a:t>Step 7. E</a:t>
            </a:r>
            <a:r>
              <a:rPr lang="ru" sz="2400">
                <a:solidFill>
                  <a:srgbClr val="FF00FF"/>
                </a:solidFill>
                <a:latin typeface="Lato Black"/>
                <a:ea typeface="Lato Black"/>
                <a:cs typeface="Lato Black"/>
                <a:sym typeface="Lato Black"/>
              </a:rPr>
              <a:t>xpress your opinion on the subject of the project – which kinds of sports you prefer and why.</a:t>
            </a:r>
            <a:endParaRPr sz="6320">
              <a:solidFill>
                <a:srgbClr val="FF00FF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pic>
        <p:nvPicPr>
          <p:cNvPr id="181" name="Google Shape;18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375" y="1454000"/>
            <a:ext cx="3914900" cy="260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8"/>
          <p:cNvPicPr preferRelativeResize="0"/>
          <p:nvPr/>
        </p:nvPicPr>
        <p:blipFill rotWithShape="1">
          <a:blip r:embed="rId4">
            <a:alphaModFix/>
          </a:blip>
          <a:srcRect b="-4830" l="-3640" r="3639" t="4830"/>
          <a:stretch/>
        </p:blipFill>
        <p:spPr>
          <a:xfrm>
            <a:off x="4860788" y="1527500"/>
            <a:ext cx="3752938" cy="260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9"/>
          <p:cNvSpPr txBox="1"/>
          <p:nvPr/>
        </p:nvSpPr>
        <p:spPr>
          <a:xfrm>
            <a:off x="493350" y="2960125"/>
            <a:ext cx="70959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/>
              <a:t>Imagine that you and your friend are doing a school project “Sports in every season”. You have found some illustrations and want to share the news. Leave a voice message to your friend. In 2.5. minutes be ready to:</a:t>
            </a:r>
            <a:endParaRPr b="1"/>
          </a:p>
        </p:txBody>
      </p:sp>
      <p:sp>
        <p:nvSpPr>
          <p:cNvPr id="188" name="Google Shape;188;p29"/>
          <p:cNvSpPr txBox="1"/>
          <p:nvPr/>
        </p:nvSpPr>
        <p:spPr>
          <a:xfrm>
            <a:off x="-68250" y="3669275"/>
            <a:ext cx="92058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-"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explain the choice of the illustrations for the project by briefly describing them and noting the differences;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-"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mention the advantages (1-2) of the two kinds of sports;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-"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mention the disadvantages (1-2) of the two kinds of sports;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-"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express your opinion on the subject of the project – which kinds of sports you prefer and why.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9" name="Google Shape;189;p29"/>
          <p:cNvSpPr txBox="1"/>
          <p:nvPr/>
        </p:nvSpPr>
        <p:spPr>
          <a:xfrm>
            <a:off x="42000" y="4828600"/>
            <a:ext cx="898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/>
              <a:t>You will speak for not more than 3 minutes (12-15 sentences). You have to talk continuously.</a:t>
            </a:r>
            <a:endParaRPr b="1"/>
          </a:p>
        </p:txBody>
      </p:sp>
      <p:sp>
        <p:nvSpPr>
          <p:cNvPr id="190" name="Google Shape;190;p29"/>
          <p:cNvSpPr/>
          <p:nvPr/>
        </p:nvSpPr>
        <p:spPr>
          <a:xfrm>
            <a:off x="279925" y="78925"/>
            <a:ext cx="6919926" cy="730739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9900FF"/>
                </a:solidFill>
                <a:latin typeface="Lato;900"/>
              </a:rPr>
              <a:t>Creative hometask</a:t>
            </a:r>
          </a:p>
        </p:txBody>
      </p:sp>
      <p:sp>
        <p:nvSpPr>
          <p:cNvPr id="191" name="Google Shape;191;p29"/>
          <p:cNvSpPr txBox="1"/>
          <p:nvPr/>
        </p:nvSpPr>
        <p:spPr>
          <a:xfrm>
            <a:off x="1679500" y="809663"/>
            <a:ext cx="39195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Choose two photographs for the project </a:t>
            </a:r>
            <a:r>
              <a:rPr lang="ru" sz="2400" u="sng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“Sport in every season”.</a:t>
            </a:r>
            <a:endParaRPr sz="2400" u="sng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Create a voice message and present them to your friend.</a:t>
            </a:r>
            <a:endParaRPr sz="2400"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192" name="Google Shape;19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62800" y="893825"/>
            <a:ext cx="3333497" cy="188415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9"/>
          <p:cNvSpPr/>
          <p:nvPr/>
        </p:nvSpPr>
        <p:spPr>
          <a:xfrm>
            <a:off x="95026" y="2709900"/>
            <a:ext cx="2134730" cy="340076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FF"/>
                </a:solidFill>
                <a:latin typeface="Lato;900"/>
              </a:rPr>
              <a:t>Follow the instructions: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/>
        </p:nvSpPr>
        <p:spPr>
          <a:xfrm>
            <a:off x="31800" y="0"/>
            <a:ext cx="9080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FF00FF"/>
                </a:solidFill>
                <a:latin typeface="Lato Black"/>
                <a:ea typeface="Lato Black"/>
                <a:cs typeface="Lato Black"/>
                <a:sym typeface="Lato Black"/>
              </a:rPr>
              <a:t>What kinds of equipment do you need to play basketball? Why do you need them?</a:t>
            </a:r>
            <a:endParaRPr sz="2400">
              <a:solidFill>
                <a:srgbClr val="FF00FF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pic>
        <p:nvPicPr>
          <p:cNvPr id="61" name="Google Shape;61;p14"/>
          <p:cNvPicPr preferRelativeResize="0"/>
          <p:nvPr/>
        </p:nvPicPr>
        <p:blipFill rotWithShape="1">
          <a:blip r:embed="rId3">
            <a:alphaModFix/>
          </a:blip>
          <a:srcRect b="13442" l="0" r="0" t="0"/>
          <a:stretch/>
        </p:blipFill>
        <p:spPr>
          <a:xfrm>
            <a:off x="0" y="798475"/>
            <a:ext cx="1131775" cy="61325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/>
          <p:nvPr/>
        </p:nvSpPr>
        <p:spPr>
          <a:xfrm>
            <a:off x="5589300" y="798475"/>
            <a:ext cx="3554700" cy="43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latin typeface="Times New Roman"/>
                <a:ea typeface="Times New Roman"/>
                <a:cs typeface="Times New Roman"/>
                <a:sym typeface="Times New Roman"/>
              </a:rPr>
              <a:t>Net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latin typeface="Times New Roman"/>
                <a:ea typeface="Times New Roman"/>
                <a:cs typeface="Times New Roman"/>
                <a:sym typeface="Times New Roman"/>
              </a:rPr>
              <a:t>Choose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latin typeface="Times New Roman"/>
                <a:ea typeface="Times New Roman"/>
                <a:cs typeface="Times New Roman"/>
                <a:sym typeface="Times New Roman"/>
              </a:rPr>
              <a:t>Whistle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latin typeface="Times New Roman"/>
                <a:ea typeface="Times New Roman"/>
                <a:cs typeface="Times New Roman"/>
                <a:sym typeface="Times New Roman"/>
              </a:rPr>
              <a:t>Shorts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latin typeface="Times New Roman"/>
                <a:ea typeface="Times New Roman"/>
                <a:cs typeface="Times New Roman"/>
                <a:sym typeface="Times New Roman"/>
              </a:rPr>
              <a:t>Shoes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latin typeface="Times New Roman"/>
                <a:ea typeface="Times New Roman"/>
                <a:cs typeface="Times New Roman"/>
                <a:sym typeface="Times New Roman"/>
              </a:rPr>
              <a:t>Bag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latin typeface="Times New Roman"/>
                <a:ea typeface="Times New Roman"/>
                <a:cs typeface="Times New Roman"/>
                <a:sym typeface="Times New Roman"/>
              </a:rPr>
              <a:t>Ball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latin typeface="Times New Roman"/>
                <a:ea typeface="Times New Roman"/>
                <a:cs typeface="Times New Roman"/>
                <a:sym typeface="Times New Roman"/>
              </a:rPr>
              <a:t>Helmet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 rotWithShape="1">
          <a:blip r:embed="rId4">
            <a:alphaModFix/>
          </a:blip>
          <a:srcRect b="14089" l="0" r="0" t="0"/>
          <a:stretch/>
        </p:blipFill>
        <p:spPr>
          <a:xfrm>
            <a:off x="26575" y="1811275"/>
            <a:ext cx="1078651" cy="58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 rotWithShape="1">
          <a:blip r:embed="rId5">
            <a:alphaModFix/>
          </a:blip>
          <a:srcRect b="11205" l="0" r="0" t="0"/>
          <a:stretch/>
        </p:blipFill>
        <p:spPr>
          <a:xfrm>
            <a:off x="1291475" y="798475"/>
            <a:ext cx="1327951" cy="73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 rotWithShape="1">
          <a:blip r:embed="rId6">
            <a:alphaModFix/>
          </a:blip>
          <a:srcRect b="14089" l="0" r="0" t="0"/>
          <a:stretch/>
        </p:blipFill>
        <p:spPr>
          <a:xfrm>
            <a:off x="1291475" y="1860000"/>
            <a:ext cx="1078599" cy="58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 rotWithShape="1">
          <a:blip r:embed="rId7">
            <a:alphaModFix/>
          </a:blip>
          <a:srcRect b="10610" l="0" r="0" t="0"/>
          <a:stretch/>
        </p:blipFill>
        <p:spPr>
          <a:xfrm>
            <a:off x="2890375" y="923400"/>
            <a:ext cx="979625" cy="54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 rotWithShape="1">
          <a:blip r:embed="rId8">
            <a:alphaModFix/>
          </a:blip>
          <a:srcRect b="11587" l="26159" r="25789" t="12625"/>
          <a:stretch/>
        </p:blipFill>
        <p:spPr>
          <a:xfrm>
            <a:off x="2803375" y="1781963"/>
            <a:ext cx="841896" cy="8313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4"/>
          <p:cNvSpPr txBox="1"/>
          <p:nvPr/>
        </p:nvSpPr>
        <p:spPr>
          <a:xfrm>
            <a:off x="749950" y="3608225"/>
            <a:ext cx="3452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9" name="Google Shape;69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0323" y="3182575"/>
            <a:ext cx="2939581" cy="1864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/>
          <p:nvPr/>
        </p:nvSpPr>
        <p:spPr>
          <a:xfrm>
            <a:off x="0" y="42000"/>
            <a:ext cx="70014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" sz="2400">
                <a:solidFill>
                  <a:srgbClr val="FF00FF"/>
                </a:solidFill>
                <a:latin typeface="Lato"/>
                <a:ea typeface="Lato"/>
                <a:cs typeface="Lato"/>
                <a:sym typeface="Lato"/>
              </a:rPr>
              <a:t>You hear a boy telling a friend about climbing a mountain with his father. What does he remember most clearly about reaching the top?</a:t>
            </a:r>
            <a:endParaRPr b="1" i="1" sz="2400">
              <a:solidFill>
                <a:srgbClr val="FF00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400">
              <a:latin typeface="Lato"/>
              <a:ea typeface="Lato"/>
              <a:cs typeface="Lato"/>
              <a:sym typeface="La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Lato"/>
              <a:buAutoNum type="arabicPeriod"/>
            </a:pPr>
            <a:r>
              <a:rPr lang="ru" sz="2400">
                <a:latin typeface="Lato"/>
                <a:ea typeface="Lato"/>
                <a:cs typeface="Lato"/>
                <a:sym typeface="Lato"/>
              </a:rPr>
              <a:t> being glad that he’d followed his father’s advice </a:t>
            </a:r>
            <a:endParaRPr sz="2400">
              <a:latin typeface="Lato"/>
              <a:ea typeface="Lato"/>
              <a:cs typeface="Lato"/>
              <a:sym typeface="La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Lato"/>
              <a:buAutoNum type="arabicPeriod"/>
            </a:pPr>
            <a:r>
              <a:rPr lang="ru" sz="2400">
                <a:latin typeface="Lato"/>
                <a:ea typeface="Lato"/>
                <a:cs typeface="Lato"/>
                <a:sym typeface="Lato"/>
              </a:rPr>
              <a:t> feeling quite a bit of physical discomfort </a:t>
            </a:r>
            <a:endParaRPr sz="2400">
              <a:latin typeface="Lato"/>
              <a:ea typeface="Lato"/>
              <a:cs typeface="Lato"/>
              <a:sym typeface="La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Lato"/>
              <a:buAutoNum type="arabicPeriod"/>
            </a:pPr>
            <a:r>
              <a:rPr lang="ru" sz="2400">
                <a:latin typeface="Lato"/>
                <a:ea typeface="Lato"/>
                <a:cs typeface="Lato"/>
                <a:sym typeface="Lato"/>
              </a:rPr>
              <a:t> enjoying the beauty of the scenery around him</a:t>
            </a:r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5" name="Google Shape;75;p15"/>
          <p:cNvSpPr txBox="1"/>
          <p:nvPr/>
        </p:nvSpPr>
        <p:spPr>
          <a:xfrm>
            <a:off x="21000" y="3694925"/>
            <a:ext cx="42198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rgbClr val="FF00FF"/>
                </a:solidFill>
                <a:latin typeface="Lato"/>
                <a:ea typeface="Lato"/>
                <a:cs typeface="Lato"/>
                <a:sym typeface="Lato"/>
              </a:rPr>
              <a:t>Have you ever climbed a mountain? What was it like? </a:t>
            </a:r>
            <a:endParaRPr b="1" sz="2400">
              <a:solidFill>
                <a:srgbClr val="FF00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6" name="Google Shape;76;p15" title="CA12F9~1.MP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53800" y="15240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/>
          <p:nvPr/>
        </p:nvSpPr>
        <p:spPr>
          <a:xfrm>
            <a:off x="31500" y="21000"/>
            <a:ext cx="53850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rgbClr val="FF00FF"/>
                </a:solidFill>
                <a:latin typeface="Lato"/>
                <a:ea typeface="Lato"/>
                <a:cs typeface="Lato"/>
                <a:sym typeface="Lato"/>
              </a:rPr>
              <a:t>Grammar questions - past simple</a:t>
            </a:r>
            <a:endParaRPr b="1" sz="2400">
              <a:solidFill>
                <a:srgbClr val="FF00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6"/>
          <p:cNvSpPr txBox="1"/>
          <p:nvPr/>
        </p:nvSpPr>
        <p:spPr>
          <a:xfrm>
            <a:off x="451375" y="797775"/>
            <a:ext cx="7379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3" name="Google Shape;83;p16"/>
          <p:cNvSpPr txBox="1"/>
          <p:nvPr/>
        </p:nvSpPr>
        <p:spPr>
          <a:xfrm>
            <a:off x="-50" y="934225"/>
            <a:ext cx="49230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Lato"/>
              <a:buChar char="●"/>
            </a:pPr>
            <a:r>
              <a:rPr lang="ru" sz="2400">
                <a:latin typeface="Lato"/>
                <a:ea typeface="Lato"/>
                <a:cs typeface="Lato"/>
                <a:sym typeface="Lato"/>
              </a:rPr>
              <a:t>When did you last enter a competition?</a:t>
            </a:r>
            <a:endParaRPr sz="2400">
              <a:latin typeface="Lato"/>
              <a:ea typeface="Lato"/>
              <a:cs typeface="Lato"/>
              <a:sym typeface="La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Lato"/>
              <a:buChar char="●"/>
            </a:pPr>
            <a:r>
              <a:rPr lang="ru" sz="2400">
                <a:latin typeface="Lato"/>
                <a:ea typeface="Lato"/>
                <a:cs typeface="Lato"/>
                <a:sym typeface="Lato"/>
              </a:rPr>
              <a:t>How did you feel?</a:t>
            </a:r>
            <a:endParaRPr sz="2400">
              <a:latin typeface="Lato"/>
              <a:ea typeface="Lato"/>
              <a:cs typeface="Lato"/>
              <a:sym typeface="La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Lato"/>
              <a:buChar char="●"/>
            </a:pPr>
            <a:r>
              <a:rPr lang="ru" sz="2400">
                <a:latin typeface="Lato"/>
                <a:ea typeface="Lato"/>
                <a:cs typeface="Lato"/>
                <a:sym typeface="Lato"/>
              </a:rPr>
              <a:t>When did you last watch a competitive event?</a:t>
            </a:r>
            <a:endParaRPr sz="2400">
              <a:latin typeface="Lato"/>
              <a:ea typeface="Lato"/>
              <a:cs typeface="Lato"/>
              <a:sym typeface="La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Lato"/>
              <a:buChar char="●"/>
            </a:pPr>
            <a:r>
              <a:rPr lang="ru" sz="2400">
                <a:latin typeface="Lato"/>
                <a:ea typeface="Lato"/>
                <a:cs typeface="Lato"/>
                <a:sym typeface="Lato"/>
              </a:rPr>
              <a:t>How did you feel as a spectator?</a:t>
            </a:r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4" name="Google Shape;8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2008" y="21000"/>
            <a:ext cx="4001987" cy="240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9" name="Google Shape;89;p17"/>
          <p:cNvGraphicFramePr/>
          <p:nvPr/>
        </p:nvGraphicFramePr>
        <p:xfrm>
          <a:off x="2776300" y="233544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{2CE64D49-8648-48F2-AD83-EFB0E772F40D}</a:tableStyleId>
              </a:tblPr>
              <a:tblGrid>
                <a:gridCol w="3183850"/>
                <a:gridCol w="3183850"/>
              </a:tblGrid>
              <a:tr h="4011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winter kinds of sport</a:t>
                      </a:r>
                      <a:endParaRPr b="1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summer kinds of sport</a:t>
                      </a:r>
                      <a:endParaRPr b="1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</a:tr>
              <a:tr h="4011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4011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4011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4011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4011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4011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90" name="Google Shape;90;p17"/>
          <p:cNvSpPr txBox="1"/>
          <p:nvPr/>
        </p:nvSpPr>
        <p:spPr>
          <a:xfrm>
            <a:off x="-30725" y="0"/>
            <a:ext cx="58653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rgbClr val="FF00FF"/>
                </a:solidFill>
                <a:latin typeface="Lato"/>
                <a:ea typeface="Lato"/>
                <a:cs typeface="Lato"/>
                <a:sym typeface="Lato"/>
              </a:rPr>
              <a:t>S</a:t>
            </a:r>
            <a:r>
              <a:rPr b="1" lang="ru" sz="2400">
                <a:solidFill>
                  <a:srgbClr val="FF00FF"/>
                </a:solidFill>
                <a:latin typeface="Lato"/>
                <a:ea typeface="Lato"/>
                <a:cs typeface="Lato"/>
                <a:sym typeface="Lato"/>
              </a:rPr>
              <a:t>ort out the words into the topic groups:</a:t>
            </a:r>
            <a:endParaRPr b="1" sz="2400">
              <a:solidFill>
                <a:srgbClr val="FF00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91" name="Google Shape;91;p17"/>
          <p:cNvSpPr txBox="1"/>
          <p:nvPr/>
        </p:nvSpPr>
        <p:spPr>
          <a:xfrm>
            <a:off x="0" y="598800"/>
            <a:ext cx="7707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latin typeface="Lato"/>
                <a:ea typeface="Lato"/>
                <a:cs typeface="Lato"/>
                <a:sym typeface="Lato"/>
              </a:rPr>
              <a:t>figure skating, motor races, volleyball, skiing, skating, curling, snowboarding, biathlon, cycling, rugby, diving, baseball, </a:t>
            </a:r>
            <a:endParaRPr sz="24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latin typeface="Lato"/>
                <a:ea typeface="Lato"/>
                <a:cs typeface="Lato"/>
                <a:sym typeface="Lato"/>
              </a:rPr>
              <a:t>ice hockey, windsurfing, yachting, wrestling, ski jumping.</a:t>
            </a:r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2" name="Google Shape;9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3393" y="0"/>
            <a:ext cx="1910600" cy="1274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370150"/>
            <a:ext cx="2776299" cy="1773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/>
          <p:nvPr/>
        </p:nvSpPr>
        <p:spPr>
          <a:xfrm>
            <a:off x="0" y="0"/>
            <a:ext cx="30000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50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chemeClr val="dk1"/>
                </a:solidFill>
                <a:highlight>
                  <a:srgbClr val="FFFFFF"/>
                </a:highlight>
              </a:rPr>
              <a:t>МЭШ </a:t>
            </a:r>
            <a:r>
              <a:rPr b="1" lang="ru" sz="1100">
                <a:solidFill>
                  <a:schemeClr val="dk1"/>
                </a:solidFill>
                <a:highlight>
                  <a:srgbClr val="FFFFFF"/>
                </a:highlight>
              </a:rPr>
              <a:t>ID:</a:t>
            </a:r>
            <a:endParaRPr b="1" sz="11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666666"/>
                </a:solidFill>
                <a:highlight>
                  <a:srgbClr val="FFFFFF"/>
                </a:highlight>
              </a:rPr>
              <a:t>340836</a:t>
            </a:r>
            <a:endParaRPr sz="1100">
              <a:solidFill>
                <a:srgbClr val="666666"/>
              </a:solidFill>
              <a:highlight>
                <a:srgbClr val="FFFFFF"/>
              </a:highlight>
            </a:endParaRPr>
          </a:p>
        </p:txBody>
      </p:sp>
      <p:pic>
        <p:nvPicPr>
          <p:cNvPr id="99" name="Google Shape;99;p18"/>
          <p:cNvPicPr preferRelativeResize="0"/>
          <p:nvPr/>
        </p:nvPicPr>
        <p:blipFill rotWithShape="1">
          <a:blip r:embed="rId3">
            <a:alphaModFix/>
          </a:blip>
          <a:srcRect b="10582" l="0" r="0" t="9251"/>
          <a:stretch/>
        </p:blipFill>
        <p:spPr>
          <a:xfrm>
            <a:off x="152400" y="718075"/>
            <a:ext cx="7028323" cy="3403809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8"/>
          <p:cNvSpPr/>
          <p:nvPr/>
        </p:nvSpPr>
        <p:spPr>
          <a:xfrm>
            <a:off x="891225" y="75600"/>
            <a:ext cx="7576336" cy="54219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FF"/>
                </a:solidFill>
                <a:latin typeface="Lato;900"/>
              </a:rPr>
              <a:t>Verbs with different kinds of sports</a:t>
            </a:r>
          </a:p>
        </p:txBody>
      </p:sp>
      <p:sp>
        <p:nvSpPr>
          <p:cNvPr id="101" name="Google Shape;101;p18"/>
          <p:cNvSpPr txBox="1"/>
          <p:nvPr/>
        </p:nvSpPr>
        <p:spPr>
          <a:xfrm>
            <a:off x="118575" y="4611025"/>
            <a:ext cx="5061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8">
            <a:hlinkClick r:id="rId4"/>
          </p:cNvPr>
          <p:cNvSpPr/>
          <p:nvPr/>
        </p:nvSpPr>
        <p:spPr>
          <a:xfrm>
            <a:off x="-12" y="4743299"/>
            <a:ext cx="2787524" cy="4002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FF"/>
                </a:solidFill>
                <a:latin typeface="Arial"/>
              </a:rPr>
              <a:t>LearningApps</a:t>
            </a:r>
          </a:p>
        </p:txBody>
      </p:sp>
      <p:pic>
        <p:nvPicPr>
          <p:cNvPr id="103" name="Google Shape;10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85523" y="3485026"/>
            <a:ext cx="1658476" cy="1658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/>
          <p:nvPr/>
        </p:nvSpPr>
        <p:spPr>
          <a:xfrm>
            <a:off x="256575" y="198275"/>
            <a:ext cx="1347855" cy="587386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lt2"/>
                </a:solidFill>
                <a:latin typeface="Arial"/>
              </a:rPr>
              <a:t>ID МЭШ:</a:t>
            </a:r>
            <a:b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lt2"/>
                </a:solidFill>
                <a:latin typeface="Arial"/>
              </a:rPr>
            </a:br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lt2"/>
                </a:solidFill>
                <a:latin typeface="Arial"/>
              </a:rPr>
              <a:t>297043</a:t>
            </a:r>
          </a:p>
        </p:txBody>
      </p:sp>
      <p:pic>
        <p:nvPicPr>
          <p:cNvPr id="109" name="Google Shape;109;p19"/>
          <p:cNvPicPr preferRelativeResize="0"/>
          <p:nvPr/>
        </p:nvPicPr>
        <p:blipFill rotWithShape="1">
          <a:blip r:embed="rId3">
            <a:alphaModFix/>
          </a:blip>
          <a:srcRect b="9603" l="0" r="-492" t="6812"/>
          <a:stretch/>
        </p:blipFill>
        <p:spPr>
          <a:xfrm>
            <a:off x="0" y="1539750"/>
            <a:ext cx="7702373" cy="3603749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9">
            <a:hlinkClick r:id="rId4"/>
          </p:cNvPr>
          <p:cNvSpPr/>
          <p:nvPr/>
        </p:nvSpPr>
        <p:spPr>
          <a:xfrm>
            <a:off x="4685275" y="12"/>
            <a:ext cx="2258956" cy="41592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FF"/>
                </a:solidFill>
                <a:latin typeface="Arial"/>
              </a:rPr>
              <a:t>LearningApps</a:t>
            </a:r>
          </a:p>
        </p:txBody>
      </p:sp>
      <p:pic>
        <p:nvPicPr>
          <p:cNvPr id="111" name="Google Shape;11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91093" y="0"/>
            <a:ext cx="2034177" cy="153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6" name="Google Shape;116;p20"/>
          <p:cNvGraphicFramePr/>
          <p:nvPr/>
        </p:nvGraphicFramePr>
        <p:xfrm>
          <a:off x="7675" y="569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{2CE64D49-8648-48F2-AD83-EFB0E772F40D}</a:tableStyleId>
              </a:tblPr>
              <a:tblGrid>
                <a:gridCol w="2413000"/>
                <a:gridCol w="2413000"/>
                <a:gridCol w="24130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solidFill>
                            <a:srgbClr val="0000FF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Sports</a:t>
                      </a:r>
                      <a:endParaRPr b="1" sz="1600">
                        <a:solidFill>
                          <a:srgbClr val="0000FF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solidFill>
                            <a:srgbClr val="0000FF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Sportsman</a:t>
                      </a:r>
                      <a:endParaRPr b="1" sz="1600">
                        <a:solidFill>
                          <a:srgbClr val="0000FF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solidFill>
                            <a:srgbClr val="0000FF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The place the sport is played</a:t>
                      </a:r>
                      <a:endParaRPr b="1" sz="1600">
                        <a:solidFill>
                          <a:srgbClr val="0000FF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volleyball</a:t>
                      </a:r>
                      <a:endParaRPr b="1" sz="16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volleyball player</a:t>
                      </a:r>
                      <a:endParaRPr b="1" sz="16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6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6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jockey</a:t>
                      </a:r>
                      <a:endParaRPr b="1" sz="16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6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American football</a:t>
                      </a:r>
                      <a:endParaRPr b="1" sz="16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6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6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6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boxer</a:t>
                      </a:r>
                      <a:endParaRPr b="1" sz="16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ring</a:t>
                      </a:r>
                      <a:endParaRPr b="1" sz="16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swimming</a:t>
                      </a:r>
                      <a:endParaRPr b="1" sz="16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600">
                        <a:solidFill>
                          <a:srgbClr val="741B47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pool</a:t>
                      </a:r>
                      <a:endParaRPr b="1" sz="16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</a:tr>
              <a:tr h="3262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6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hockey player</a:t>
                      </a:r>
                      <a:endParaRPr b="1" sz="16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6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soccer</a:t>
                      </a:r>
                      <a:endParaRPr b="1" sz="16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soccer player</a:t>
                      </a:r>
                      <a:endParaRPr b="1" sz="16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6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golf</a:t>
                      </a:r>
                      <a:endParaRPr b="1" sz="16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6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course</a:t>
                      </a:r>
                      <a:endParaRPr b="1" sz="16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117" name="Google Shape;117;p20"/>
          <p:cNvSpPr txBox="1"/>
          <p:nvPr/>
        </p:nvSpPr>
        <p:spPr>
          <a:xfrm>
            <a:off x="7675" y="0"/>
            <a:ext cx="90801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>
                <a:solidFill>
                  <a:srgbClr val="FF00FF"/>
                </a:solidFill>
                <a:latin typeface="Lato Black"/>
                <a:ea typeface="Lato Black"/>
                <a:cs typeface="Lato Black"/>
                <a:sym typeface="Lato Black"/>
              </a:rPr>
              <a:t>Complete the following table with the appropriate words.</a:t>
            </a:r>
            <a:endParaRPr sz="2500">
              <a:solidFill>
                <a:srgbClr val="FF00FF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pic>
        <p:nvPicPr>
          <p:cNvPr id="118" name="Google Shape;11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43301" y="3010100"/>
            <a:ext cx="1292850" cy="1838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250" y="727150"/>
            <a:ext cx="3351550" cy="2232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1"/>
          <p:cNvPicPr preferRelativeResize="0"/>
          <p:nvPr/>
        </p:nvPicPr>
        <p:blipFill rotWithShape="1">
          <a:blip r:embed="rId4">
            <a:alphaModFix/>
          </a:blip>
          <a:srcRect b="-4830" l="-3640" r="3639" t="4830"/>
          <a:stretch/>
        </p:blipFill>
        <p:spPr>
          <a:xfrm>
            <a:off x="4636835" y="727150"/>
            <a:ext cx="3212890" cy="223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1"/>
          <p:cNvSpPr txBox="1"/>
          <p:nvPr/>
        </p:nvSpPr>
        <p:spPr>
          <a:xfrm>
            <a:off x="493350" y="2960125"/>
            <a:ext cx="70959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/>
              <a:t>Imagine that you and your friend are doing a school project “Sports in every season”. You have </a:t>
            </a:r>
            <a:r>
              <a:rPr b="1" lang="ru"/>
              <a:t>found</a:t>
            </a:r>
            <a:r>
              <a:rPr b="1" lang="ru"/>
              <a:t> some illustrations and want to share the news. Leave a voice message to your friend. In 2.5. minutes be ready to:</a:t>
            </a:r>
            <a:endParaRPr b="1"/>
          </a:p>
        </p:txBody>
      </p:sp>
      <p:sp>
        <p:nvSpPr>
          <p:cNvPr id="126" name="Google Shape;126;p21"/>
          <p:cNvSpPr txBox="1"/>
          <p:nvPr/>
        </p:nvSpPr>
        <p:spPr>
          <a:xfrm>
            <a:off x="0" y="3715925"/>
            <a:ext cx="92058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-"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explain the choice of the illustrations for the project by briefly describing them and noting the differences;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-"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mention the advantages (1-2) of the two kinds of sports;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-"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mention the disadvantages (1-2) of the two kinds of sports;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-"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express your opinion on the subject of the project – which kinds of sports you prefer and why.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7" name="Google Shape;127;p21"/>
          <p:cNvSpPr txBox="1"/>
          <p:nvPr/>
        </p:nvSpPr>
        <p:spPr>
          <a:xfrm>
            <a:off x="42000" y="4828600"/>
            <a:ext cx="898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/>
              <a:t>You will speak for not more than 3 minutes (12-15 sentences). You have to talk continuously.</a:t>
            </a:r>
            <a:endParaRPr b="1"/>
          </a:p>
        </p:txBody>
      </p:sp>
      <p:sp>
        <p:nvSpPr>
          <p:cNvPr id="128" name="Google Shape;128;p21"/>
          <p:cNvSpPr/>
          <p:nvPr/>
        </p:nvSpPr>
        <p:spPr>
          <a:xfrm>
            <a:off x="206875" y="97355"/>
            <a:ext cx="8730256" cy="5005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FF"/>
                </a:solidFill>
                <a:latin typeface="Lato;900"/>
              </a:rPr>
              <a:t>Study the pictures and read the instruction carefully.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