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4" r:id="rId9"/>
    <p:sldId id="263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93FD3C-2EB9-4DA3-9630-0A3031BF68D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866D66-1583-436E-AF58-4D1F5DC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Обработка древесины. Пиление</a:t>
            </a:r>
            <a:endParaRPr lang="ru-RU" sz="5400" b="1" dirty="0"/>
          </a:p>
        </p:txBody>
      </p:sp>
      <p:pic>
        <p:nvPicPr>
          <p:cNvPr id="4" name="Рисунок 3" descr="113442788061c6a5ec2ba7a12046678ecd693abaeff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857628"/>
            <a:ext cx="1688159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Приспособления для пиления</a:t>
            </a:r>
            <a:endParaRPr lang="ru-RU" b="1" dirty="0"/>
          </a:p>
        </p:txBody>
      </p:sp>
      <p:pic>
        <p:nvPicPr>
          <p:cNvPr id="4" name="Содержимое 3" descr="27838-04-1000-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71810"/>
            <a:ext cx="3613503" cy="2411411"/>
          </a:xfrm>
        </p:spPr>
      </p:pic>
      <p:pic>
        <p:nvPicPr>
          <p:cNvPr id="5" name="Рисунок 4" descr="d11564b57443380fb3ec68fdfc026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642918"/>
            <a:ext cx="2037415" cy="1795642"/>
          </a:xfrm>
          <a:prstGeom prst="rect">
            <a:avLst/>
          </a:prstGeom>
        </p:spPr>
      </p:pic>
      <p:pic>
        <p:nvPicPr>
          <p:cNvPr id="6" name="Рисунок 5" descr="stuslo-chto-takoe-i-kak-primeni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4786346" cy="2353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2643182"/>
            <a:ext cx="2928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Стусло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Брусок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Прижимное устройство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Саша купил лопату на дачу. Но ее черенок оказался очень длинным и неудобным. </a:t>
            </a:r>
            <a:r>
              <a:rPr lang="ru-RU" b="1" dirty="0" smtClean="0"/>
              <a:t>Какой инструмент </a:t>
            </a:r>
            <a:r>
              <a:rPr lang="ru-RU" b="1" dirty="0" smtClean="0"/>
              <a:t>лучше использовать мальчику, чтобы отпилить черенок</a:t>
            </a:r>
            <a:r>
              <a:rPr lang="ru-RU" b="1" dirty="0" smtClean="0"/>
              <a:t>? Обоснуйте ответ.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Толя решил сделать для своей младшей сестры  Ани подарок своими руками </a:t>
            </a:r>
            <a:r>
              <a:rPr lang="ru-RU" b="1" dirty="0" smtClean="0"/>
              <a:t>– </a:t>
            </a:r>
            <a:r>
              <a:rPr lang="ru-RU" b="1" dirty="0" err="1" smtClean="0"/>
              <a:t>пазлы</a:t>
            </a:r>
            <a:r>
              <a:rPr lang="ru-RU" b="1" dirty="0" smtClean="0"/>
              <a:t> из </a:t>
            </a:r>
            <a:r>
              <a:rPr lang="ru-RU" b="1" dirty="0" smtClean="0"/>
              <a:t>фанеры. Какой инструмент может понадобиться Толе чтобы сделать игрушку в домашних </a:t>
            </a:r>
            <a:r>
              <a:rPr lang="ru-RU" b="1" dirty="0" smtClean="0"/>
              <a:t>условиях?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Обоснуйте </a:t>
            </a:r>
            <a:r>
              <a:rPr lang="ru-RU" b="1" dirty="0" smtClean="0"/>
              <a:t>ответ.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Ян и Максим друзья и соседи. Стояла морозная зима, и мама Максима предложила мальчикам позаботиться о птичках - сделать кормушку. Ребята подобрали материал - брусочки 20*15мм, и фанеру толщиной 6 мм. Какой инструмент для разрезания древесины может понадобиться Яну и Максиму?</a:t>
            </a:r>
          </a:p>
          <a:p>
            <a:pPr>
              <a:buNone/>
            </a:pPr>
            <a:r>
              <a:rPr lang="ru-RU" b="1" dirty="0" smtClean="0"/>
              <a:t>    Обоснуйте </a:t>
            </a:r>
            <a:r>
              <a:rPr lang="ru-RU" b="1" dirty="0" smtClean="0"/>
              <a:t>ответ.</a:t>
            </a: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714620"/>
            <a:ext cx="1147762" cy="883239"/>
          </a:xfrm>
          <a:prstGeom prst="rect">
            <a:avLst/>
          </a:prstGeom>
        </p:spPr>
      </p:pic>
      <p:pic>
        <p:nvPicPr>
          <p:cNvPr id="5" name="Рисунок 4" descr="15634751.jpg"/>
          <p:cNvPicPr>
            <a:picLocks noChangeAspect="1"/>
          </p:cNvPicPr>
          <p:nvPr/>
        </p:nvPicPr>
        <p:blipFill>
          <a:blip r:embed="rId3" cstate="print"/>
          <a:srcRect l="35713" r="38096"/>
          <a:stretch>
            <a:fillRect/>
          </a:stretch>
        </p:blipFill>
        <p:spPr>
          <a:xfrm rot="5400000">
            <a:off x="7239008" y="619116"/>
            <a:ext cx="523876" cy="2000240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rcRect l="17715" t="27545" r="37583" b="5089"/>
          <a:stretch>
            <a:fillRect/>
          </a:stretch>
        </p:blipFill>
        <p:spPr>
          <a:xfrm>
            <a:off x="7215206" y="4929198"/>
            <a:ext cx="1285884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Техника </a:t>
            </a:r>
            <a:r>
              <a:rPr lang="ru-RU" dirty="0" smtClean="0"/>
              <a:t>безопасности при пилении ручными пилами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Заготовка должна быть жестко закреплена или надежно удерживаться правой рукой.</a:t>
            </a:r>
          </a:p>
          <a:p>
            <a:r>
              <a:rPr lang="ru-RU" b="1" dirty="0" smtClean="0"/>
              <a:t>Запил, т. е. начало пиления делают плавным движением пилы на себя. Образующееся при этом небольшое </a:t>
            </a:r>
            <a:r>
              <a:rPr lang="ru-RU" b="1" dirty="0" smtClean="0"/>
              <a:t>углубление </a:t>
            </a:r>
            <a:r>
              <a:rPr lang="ru-RU" b="1" dirty="0" smtClean="0"/>
              <a:t>является началом пропила. Нельзя делать запил рывком </a:t>
            </a:r>
            <a:r>
              <a:rPr lang="ru-RU" b="1" dirty="0" smtClean="0"/>
              <a:t>пилы </a:t>
            </a:r>
            <a:r>
              <a:rPr lang="ru-RU" b="1" dirty="0" smtClean="0"/>
              <a:t>вперед: такой прием очень опасен.</a:t>
            </a:r>
          </a:p>
          <a:p>
            <a:r>
              <a:rPr lang="ru-RU" b="1" dirty="0" smtClean="0"/>
              <a:t>Запил выполняем рядом с линией разметки. Учитываем ширину распила.</a:t>
            </a:r>
          </a:p>
          <a:p>
            <a:r>
              <a:rPr lang="ru-RU" b="1" dirty="0" smtClean="0"/>
              <a:t>Корпус работающего должен быть </a:t>
            </a:r>
            <a:r>
              <a:rPr lang="ru-RU" b="1" dirty="0" smtClean="0"/>
              <a:t>неподвижен </a:t>
            </a:r>
            <a:r>
              <a:rPr lang="ru-RU" b="1" dirty="0" smtClean="0"/>
              <a:t>и немного наклонен вперед. Пиление производится движением правой руки с небольшим нажимом на материал зубьями пилы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Нельзя держать левую руку близко к полотну пилы, можно одеть перчатку.</a:t>
            </a:r>
          </a:p>
          <a:p>
            <a:r>
              <a:rPr lang="ru-RU" b="1" dirty="0" smtClean="0"/>
              <a:t>Движения пилы при пилении должны быть равномерными, без рывков и изгибов полотна</a:t>
            </a:r>
          </a:p>
          <a:p>
            <a:r>
              <a:rPr lang="ru-RU" b="1" dirty="0" smtClean="0"/>
              <a:t>Нельзя держать левую руку близко к полотну пилы.</a:t>
            </a:r>
          </a:p>
          <a:p>
            <a:r>
              <a:rPr lang="ru-RU" b="1" dirty="0" smtClean="0"/>
              <a:t>Стружки со столярного верстака </a:t>
            </a:r>
            <a:r>
              <a:rPr lang="ru-RU" b="1" dirty="0" smtClean="0"/>
              <a:t>убирают </a:t>
            </a:r>
            <a:r>
              <a:rPr lang="ru-RU" b="1" dirty="0" smtClean="0"/>
              <a:t>щеткой-сметкой.</a:t>
            </a:r>
          </a:p>
          <a:p>
            <a:r>
              <a:rPr lang="ru-RU" b="1" dirty="0" smtClean="0"/>
              <a:t>Не делать резких движений.</a:t>
            </a:r>
          </a:p>
          <a:p>
            <a:r>
              <a:rPr lang="ru-RU" b="1" dirty="0" smtClean="0"/>
              <a:t>Использовать только исправный инструмент.</a:t>
            </a:r>
          </a:p>
          <a:p>
            <a:r>
              <a:rPr lang="ru-RU" b="1" dirty="0" smtClean="0"/>
              <a:t>Класть пилу на верстак зубьями от себя.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929330"/>
          <a:ext cx="878687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 правила, нарушение которых может привести к травме.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 правила, нарушение которых может привести к порче заготовки, изделия.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Пиление</a:t>
            </a:r>
            <a:r>
              <a:rPr lang="ru-RU" dirty="0" smtClean="0"/>
              <a:t> </a:t>
            </a:r>
            <a:r>
              <a:rPr lang="ru-RU" b="1" dirty="0" smtClean="0"/>
              <a:t>- это </a:t>
            </a:r>
            <a:r>
              <a:rPr lang="ru-RU" b="1" dirty="0"/>
              <a:t>резание древесины пилами для </a:t>
            </a:r>
            <a:r>
              <a:rPr lang="ru-RU" b="1" dirty="0" smtClean="0"/>
              <a:t>разделения </a:t>
            </a:r>
            <a:r>
              <a:rPr lang="ru-RU" b="1" dirty="0"/>
              <a:t>ее на </a:t>
            </a:r>
            <a:r>
              <a:rPr lang="ru-RU" b="1" dirty="0" smtClean="0"/>
              <a:t>части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/>
              <a:t>Пила́</a:t>
            </a:r>
            <a:r>
              <a:rPr lang="ru-RU" dirty="0"/>
              <a:t> — </a:t>
            </a:r>
            <a:r>
              <a:rPr lang="ru-RU" b="1" dirty="0"/>
              <a:t>инструмент со множеством </a:t>
            </a:r>
            <a:r>
              <a:rPr lang="ru-RU" b="1" dirty="0" smtClean="0"/>
              <a:t>резцов</a:t>
            </a:r>
            <a:r>
              <a:rPr lang="ru-RU" b="1" dirty="0" smtClean="0"/>
              <a:t> </a:t>
            </a:r>
            <a:r>
              <a:rPr lang="ru-RU" b="1" dirty="0" smtClean="0"/>
              <a:t>(</a:t>
            </a:r>
            <a:r>
              <a:rPr lang="ru-RU" b="1" dirty="0" smtClean="0"/>
              <a:t>зубьев), </a:t>
            </a:r>
            <a:r>
              <a:rPr lang="ru-RU" b="1" dirty="0"/>
              <a:t>для разрезания (распиловки) различных материалов: древесины, металла, пластика, камня и других.</a:t>
            </a: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786322"/>
            <a:ext cx="3262319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r>
              <a:rPr lang="ru-RU" b="1" dirty="0" smtClean="0"/>
              <a:t>Виды пиления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2428892"/>
          </a:xfrm>
        </p:spPr>
        <p:txBody>
          <a:bodyPr/>
          <a:lstStyle/>
          <a:p>
            <a:r>
              <a:rPr lang="ru-RU" b="1" dirty="0" smtClean="0"/>
              <a:t>Вдоль волокон древесины</a:t>
            </a:r>
          </a:p>
          <a:p>
            <a:r>
              <a:rPr lang="ru-RU" b="1" dirty="0" smtClean="0"/>
              <a:t>Поперёк волокон древесины</a:t>
            </a:r>
          </a:p>
          <a:p>
            <a:r>
              <a:rPr lang="ru-RU" b="1" dirty="0" err="1" smtClean="0"/>
              <a:t>Смешаное</a:t>
            </a:r>
            <a:r>
              <a:rPr lang="ru-RU" b="1" dirty="0" smtClean="0"/>
              <a:t> (под углом к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			волокнам)</a:t>
            </a:r>
            <a:endParaRPr lang="ru-RU" b="1" dirty="0"/>
          </a:p>
        </p:txBody>
      </p:sp>
      <p:pic>
        <p:nvPicPr>
          <p:cNvPr id="7" name="Рисунок 6" descr="43570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214686"/>
            <a:ext cx="257174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пил</a:t>
            </a:r>
            <a:endParaRPr lang="ru-RU" b="1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rcRect t="26003" b="12362"/>
          <a:stretch>
            <a:fillRect/>
          </a:stretch>
        </p:blipFill>
        <p:spPr>
          <a:xfrm>
            <a:off x="714348" y="1857364"/>
            <a:ext cx="7572428" cy="35004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Коля решил сделать скворечник. Подобрал материал - широкие доски. Сделал разметку. Пиление нужно будет производить и вдоль и поперек волокон древесины. Раньше он брал ножовку у друга. Но сейчас друг уехал и Коля решил купить свой инструмент. </a:t>
            </a: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В строительном магазине продаются</a:t>
            </a:r>
            <a:r>
              <a:rPr lang="ru-RU" b="1" i="1" dirty="0" smtClean="0"/>
              <a:t>: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Ножовка для продольного пиления     370 руб.</a:t>
            </a:r>
          </a:p>
          <a:p>
            <a:pPr>
              <a:buNone/>
            </a:pPr>
            <a:r>
              <a:rPr lang="ru-RU" b="1" i="1" dirty="0" smtClean="0"/>
              <a:t>Ножовка для продольного пиления     365 руб.</a:t>
            </a:r>
          </a:p>
          <a:p>
            <a:pPr>
              <a:buNone/>
            </a:pPr>
            <a:r>
              <a:rPr lang="ru-RU" b="1" i="1" dirty="0" smtClean="0"/>
              <a:t>Ножовка для смешанного пиления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(</a:t>
            </a:r>
            <a:r>
              <a:rPr lang="ru-RU" b="1" i="1" dirty="0" smtClean="0"/>
              <a:t>универсальная) </a:t>
            </a:r>
            <a:r>
              <a:rPr lang="ru-RU" b="1" i="1" dirty="0" smtClean="0"/>
              <a:t>                                639 руб.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Какой сделать выбор? Обоснуйте ответ.</a:t>
            </a:r>
          </a:p>
          <a:p>
            <a:endParaRPr lang="ru-RU" b="1" i="1" dirty="0"/>
          </a:p>
        </p:txBody>
      </p:sp>
      <p:pic>
        <p:nvPicPr>
          <p:cNvPr id="4" name="Рисунок 3" descr="14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256"/>
            <a:ext cx="2143120" cy="2143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Дисковые</a:t>
            </a:r>
          </a:p>
          <a:p>
            <a:r>
              <a:rPr lang="ru-RU" b="1" dirty="0" smtClean="0"/>
              <a:t>Электропилы</a:t>
            </a:r>
          </a:p>
          <a:p>
            <a:r>
              <a:rPr lang="ru-RU" b="1" dirty="0" smtClean="0"/>
              <a:t>Бензопилы </a:t>
            </a:r>
          </a:p>
          <a:p>
            <a:r>
              <a:rPr lang="ru-RU" b="1" dirty="0"/>
              <a:t>Л</a:t>
            </a:r>
            <a:r>
              <a:rPr lang="ru-RU" b="1" dirty="0" smtClean="0"/>
              <a:t>обзиковые</a:t>
            </a:r>
            <a:endParaRPr lang="ru-RU" b="1" dirty="0"/>
          </a:p>
        </p:txBody>
      </p:sp>
      <p:pic>
        <p:nvPicPr>
          <p:cNvPr id="4" name="Рисунок 3" descr="1856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428868"/>
            <a:ext cx="3571880" cy="1654971"/>
          </a:xfrm>
          <a:prstGeom prst="rect">
            <a:avLst/>
          </a:prstGeom>
        </p:spPr>
      </p:pic>
      <p:pic>
        <p:nvPicPr>
          <p:cNvPr id="5" name="Рисунок 4" descr="b32b3f55628411e9ab43503eaa06dad2_862c668127cf11ebabc9503eaa06d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8604"/>
            <a:ext cx="2571737" cy="1928802"/>
          </a:xfrm>
          <a:prstGeom prst="rect">
            <a:avLst/>
          </a:prstGeom>
        </p:spPr>
      </p:pic>
      <p:pic>
        <p:nvPicPr>
          <p:cNvPr id="6" name="Рисунок 5" descr="0b3499a4176b5dd56a37dfaaa2ae8c99_.jpg"/>
          <p:cNvPicPr>
            <a:picLocks noChangeAspect="1"/>
          </p:cNvPicPr>
          <p:nvPr/>
        </p:nvPicPr>
        <p:blipFill>
          <a:blip r:embed="rId4"/>
          <a:srcRect t="8333" b="11110"/>
          <a:stretch>
            <a:fillRect/>
          </a:stretch>
        </p:blipFill>
        <p:spPr>
          <a:xfrm>
            <a:off x="785786" y="3214686"/>
            <a:ext cx="1928808" cy="2071702"/>
          </a:xfrm>
          <a:prstGeom prst="rect">
            <a:avLst/>
          </a:prstGeom>
        </p:spPr>
      </p:pic>
      <p:pic>
        <p:nvPicPr>
          <p:cNvPr id="7" name="Рисунок 6" descr="dfe505305bb7fc2a5fc6e02d7c4f329b.jpeg"/>
          <p:cNvPicPr>
            <a:picLocks noChangeAspect="1"/>
          </p:cNvPicPr>
          <p:nvPr/>
        </p:nvPicPr>
        <p:blipFill>
          <a:blip r:embed="rId5"/>
          <a:srcRect t="14396" b="22264"/>
          <a:stretch>
            <a:fillRect/>
          </a:stretch>
        </p:blipFill>
        <p:spPr>
          <a:xfrm>
            <a:off x="2857488" y="4214818"/>
            <a:ext cx="3170937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Ручные пилы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Ножовка</a:t>
            </a:r>
          </a:p>
          <a:p>
            <a:r>
              <a:rPr lang="ru-RU" dirty="0" smtClean="0"/>
              <a:t>Обушковая пила</a:t>
            </a:r>
          </a:p>
          <a:p>
            <a:r>
              <a:rPr lang="ru-RU" dirty="0" err="1" smtClean="0"/>
              <a:t>Выкружная</a:t>
            </a:r>
            <a:r>
              <a:rPr lang="ru-RU" dirty="0" smtClean="0"/>
              <a:t> пила</a:t>
            </a:r>
          </a:p>
          <a:p>
            <a:r>
              <a:rPr lang="ru-RU" dirty="0" smtClean="0"/>
              <a:t>Лучковая пила</a:t>
            </a:r>
          </a:p>
          <a:p>
            <a:r>
              <a:rPr lang="ru-RU" dirty="0" smtClean="0"/>
              <a:t>Лобзик</a:t>
            </a:r>
            <a:endParaRPr lang="ru-RU" dirty="0"/>
          </a:p>
        </p:txBody>
      </p:sp>
      <p:pic>
        <p:nvPicPr>
          <p:cNvPr id="4" name="Рисунок 3" descr="7919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86124"/>
            <a:ext cx="1904990" cy="1904990"/>
          </a:xfrm>
          <a:prstGeom prst="rect">
            <a:avLst/>
          </a:prstGeom>
        </p:spPr>
      </p:pic>
      <p:pic>
        <p:nvPicPr>
          <p:cNvPr id="5" name="Рисунок 4" descr="6021162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18"/>
            <a:ext cx="1928802" cy="1928802"/>
          </a:xfrm>
          <a:prstGeom prst="rect">
            <a:avLst/>
          </a:prstGeom>
        </p:spPr>
      </p:pic>
      <p:pic>
        <p:nvPicPr>
          <p:cNvPr id="6" name="Рисунок 5" descr="23938878_033d0833833fc87426be3347b29cf45153edec3f559f0566b0bfc274fa0ff58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786058"/>
            <a:ext cx="2947351" cy="976310"/>
          </a:xfrm>
          <a:prstGeom prst="rect">
            <a:avLst/>
          </a:prstGeom>
        </p:spPr>
      </p:pic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71942"/>
            <a:ext cx="2857487" cy="1550187"/>
          </a:xfrm>
          <a:prstGeom prst="rect">
            <a:avLst/>
          </a:prstGeom>
        </p:spPr>
      </p:pic>
      <p:pic>
        <p:nvPicPr>
          <p:cNvPr id="8" name="Рисунок 7" descr="luchkovaya-pil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500438"/>
            <a:ext cx="2181229" cy="1613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14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126"/>
                <a:gridCol w="56864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Назначение пил</a:t>
                      </a:r>
                      <a:endParaRPr lang="ru-RU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Ножовка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для распиливания вручную крупногабаритных заготовок из древесины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Обушковая пила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для выполнения неглубоких пропилов, разезания и распиливания мелких отрезков древесины;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Calibri"/>
                          <a:cs typeface="Times New Roman"/>
                        </a:rPr>
                        <a:t>Выкружная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 пила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для выполнения фигурных пропилов на материалах большой толщины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Лучковая пила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позволяет сделать максимально аккуратные  точные распилы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Лобзик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для выполнения точной </a:t>
                      </a: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фигурной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резки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.jpg_q50.jpg"/>
          <p:cNvPicPr>
            <a:picLocks noGrp="1" noChangeAspect="1"/>
          </p:cNvPicPr>
          <p:nvPr>
            <p:ph idx="1"/>
          </p:nvPr>
        </p:nvPicPr>
        <p:blipFill>
          <a:blip r:embed="rId2"/>
          <a:srcRect t="37838" b="32432"/>
          <a:stretch>
            <a:fillRect/>
          </a:stretch>
        </p:blipFill>
        <p:spPr>
          <a:xfrm>
            <a:off x="5857884" y="500042"/>
            <a:ext cx="2643206" cy="785818"/>
          </a:xfrm>
        </p:spPr>
      </p:pic>
      <p:pic>
        <p:nvPicPr>
          <p:cNvPr id="7" name="Рисунок 6" descr="пилыдлякриволинейногопил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996084"/>
            <a:ext cx="3312743" cy="2433312"/>
          </a:xfrm>
          <a:prstGeom prst="rect">
            <a:avLst/>
          </a:prstGeom>
        </p:spPr>
      </p:pic>
      <p:pic>
        <p:nvPicPr>
          <p:cNvPr id="8" name="Рисунок 7" descr="435697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7166"/>
            <a:ext cx="2714644" cy="2714644"/>
          </a:xfrm>
          <a:prstGeom prst="rect">
            <a:avLst/>
          </a:prstGeom>
        </p:spPr>
      </p:pic>
      <p:pic>
        <p:nvPicPr>
          <p:cNvPr id="9" name="Рисунок 8" descr="HTB1JOqfugKTBuNkSne1q6yJoXX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500438"/>
            <a:ext cx="2428606" cy="2425368"/>
          </a:xfrm>
          <a:prstGeom prst="rect">
            <a:avLst/>
          </a:prstGeom>
        </p:spPr>
      </p:pic>
      <p:pic>
        <p:nvPicPr>
          <p:cNvPr id="10" name="Рисунок 9" descr="www.sdelaj.com_bir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285728"/>
            <a:ext cx="2643206" cy="2845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3214686"/>
            <a:ext cx="2000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Ножовка</a:t>
            </a:r>
          </a:p>
          <a:p>
            <a:endParaRPr lang="ru-RU" b="1" dirty="0" smtClean="0"/>
          </a:p>
          <a:p>
            <a:r>
              <a:rPr lang="ru-RU" b="1" dirty="0" smtClean="0"/>
              <a:t>Обушковая пила</a:t>
            </a:r>
          </a:p>
          <a:p>
            <a:endParaRPr lang="ru-RU" b="1" dirty="0" smtClean="0"/>
          </a:p>
          <a:p>
            <a:r>
              <a:rPr lang="ru-RU" b="1" dirty="0" err="1" smtClean="0"/>
              <a:t>Выкружная</a:t>
            </a:r>
            <a:r>
              <a:rPr lang="ru-RU" b="1" dirty="0" smtClean="0"/>
              <a:t> пила</a:t>
            </a:r>
          </a:p>
          <a:p>
            <a:endParaRPr lang="ru-RU" b="1" dirty="0" smtClean="0"/>
          </a:p>
          <a:p>
            <a:r>
              <a:rPr lang="ru-RU" b="1" dirty="0" smtClean="0"/>
              <a:t>Лучковая пила</a:t>
            </a:r>
          </a:p>
          <a:p>
            <a:endParaRPr lang="ru-RU" b="1" dirty="0" smtClean="0"/>
          </a:p>
          <a:p>
            <a:r>
              <a:rPr lang="ru-RU" b="1" dirty="0" smtClean="0"/>
              <a:t>Лобзик</a:t>
            </a:r>
            <a:endParaRPr lang="ru-RU" b="1" dirty="0"/>
          </a:p>
        </p:txBody>
      </p:sp>
      <p:pic>
        <p:nvPicPr>
          <p:cNvPr id="12" name="Рисунок 11" descr="soedinenie-vpolderev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1357298"/>
            <a:ext cx="3464718" cy="23098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223</TotalTime>
  <Words>458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Обработка древесины. Пиление</vt:lpstr>
      <vt:lpstr>Слайд 2</vt:lpstr>
      <vt:lpstr>Виды пиления</vt:lpstr>
      <vt:lpstr>Виды пил</vt:lpstr>
      <vt:lpstr>Решите задачку</vt:lpstr>
      <vt:lpstr>Слайд 6</vt:lpstr>
      <vt:lpstr>Ручные пилы</vt:lpstr>
      <vt:lpstr>Слайд 8</vt:lpstr>
      <vt:lpstr>Слайд 9</vt:lpstr>
      <vt:lpstr>Приспособления для пиления</vt:lpstr>
      <vt:lpstr>Решите задачки</vt:lpstr>
      <vt:lpstr>  Техника безопасности при пилении ручными пилами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древесины. Пиление</dc:title>
  <dc:creator>Влад</dc:creator>
  <cp:lastModifiedBy>Влад</cp:lastModifiedBy>
  <cp:revision>23</cp:revision>
  <dcterms:created xsi:type="dcterms:W3CDTF">2022-01-25T20:30:03Z</dcterms:created>
  <dcterms:modified xsi:type="dcterms:W3CDTF">2022-01-26T13:20:01Z</dcterms:modified>
</cp:coreProperties>
</file>