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1"/>
  </p:notesMasterIdLst>
  <p:sldIdLst>
    <p:sldId id="256" r:id="rId2"/>
    <p:sldId id="452" r:id="rId3"/>
    <p:sldId id="454" r:id="rId4"/>
    <p:sldId id="455" r:id="rId5"/>
    <p:sldId id="457" r:id="rId6"/>
    <p:sldId id="458" r:id="rId7"/>
    <p:sldId id="459" r:id="rId8"/>
    <p:sldId id="434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9" r:id="rId17"/>
    <p:sldId id="468" r:id="rId18"/>
    <p:sldId id="467" r:id="rId19"/>
    <p:sldId id="470" r:id="rId20"/>
  </p:sldIdLst>
  <p:sldSz cx="9144000" cy="6858000" type="screen4x3"/>
  <p:notesSz cx="6858000" cy="9144000"/>
  <p:custShowLst>
    <p:custShow name="Произвольный показ 1" id="0">
      <p:sldLst/>
    </p:custShow>
    <p:custShow name="Произвольный показ 2" id="1">
      <p:sldLst/>
    </p:custShow>
    <p:custShow name="Произвольный показ 3" id="2">
      <p:sldLst/>
    </p:custShow>
    <p:custShow name="Произвольный показ 4" id="3">
      <p:sldLst/>
    </p:custShow>
    <p:custShow name="Произвольный показ 5" id="4">
      <p:sldLst/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FF66"/>
    <a:srgbClr val="000099"/>
    <a:srgbClr val="6FE5FD"/>
    <a:srgbClr val="FFFF00"/>
    <a:srgbClr val="C2F4FE"/>
    <a:srgbClr val="FF66CC"/>
    <a:srgbClr val="FAC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2F95E71-D9A5-4769-AFE7-F68B5A41DFE4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2B600D-7F6F-47F4-AA18-E73A08C9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6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25C713F-2999-4374-8516-65A527E0AA92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C4D15EFC-50A3-4EA1-80F9-B7FEE1F9E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ADF8-9E69-4269-8FE1-43F4EEED1B2B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EBA5-1FA7-41B5-97B0-8B03DF0A9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5B9B-1613-4EF9-8CFD-D77942C4D985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7124-EB44-4A9E-9EDF-E2FA65F8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B361-A35D-46F9-AF52-9AC4DF248BD0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498B-90EC-4844-AF1C-82B6DE30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486C7-90A7-4E40-9EA8-BE71E62811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5BB35-5C1B-4000-BBC0-30A7D9A18482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6455-03CA-48FE-B5FB-0C44ECB0C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8B41-DBAE-4D3E-AFB3-13116BE892E8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3DCA-FF25-47DA-9E92-4A051E82C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1ED3-1F62-4D1C-9FF4-13DCCF9633D3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1FEE-8F60-4241-9451-C240520F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DA97-D503-46FE-BBA6-1D1ACD242FC6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F6982-A82D-4278-BDB2-AFCA7827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AD9C-3CD0-4464-B31E-15AE82C0C261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64AC-257D-43F0-B7D9-428C252EA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C28D-519F-4D5A-9F00-7650CF180B45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B0F4B-11E2-4C84-9CE2-94AB40DD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90BA-B872-45B7-A22F-226EAC62FBAF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12E66-7802-4E1D-A13D-8D9D04A26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3603-2549-4980-809F-7B925D9EF1C6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EADA-559D-43BD-8DA1-FF522AEA5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10959EE-6070-4AD7-93B1-53D54E88630F}" type="datetimeFigureOut">
              <a:rPr lang="ru-RU"/>
              <a:pPr>
                <a:defRPr/>
              </a:pPr>
              <a:t>09.05.2023</a:t>
            </a:fld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BBF9C23-F443-4B8C-857B-25E6835D4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17" r:id="rId12"/>
    <p:sldLayoutId id="2147483739" r:id="rId13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57364"/>
            <a:ext cx="878684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Решение задач по теме «Пирамида»</a:t>
            </a:r>
            <a:endParaRPr lang="ru-RU" sz="4800" b="1" dirty="0">
              <a:ln w="1905"/>
              <a:solidFill>
                <a:srgbClr val="33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6500813" y="6000750"/>
            <a:ext cx="2428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6EEDB53-5811-439C-935D-02706C3D64FE}" type="datetime1">
              <a:rPr lang="ru-RU" sz="3000" b="1">
                <a:solidFill>
                  <a:schemeClr val="bg1"/>
                </a:solidFill>
                <a:latin typeface="Georgia" pitchFamily="18" charset="0"/>
              </a:rPr>
              <a:pPr/>
              <a:t>09.05.2023</a:t>
            </a:fld>
            <a:endParaRPr lang="ru-RU" sz="30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47667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n-lt"/>
              </a:rPr>
              <a:t>ОЧУ Газпром школа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522920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n-lt"/>
              </a:rPr>
              <a:t>Мигунова Наталья Павловна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35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Проверяем формулы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21" y="1144075"/>
            <a:ext cx="71628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4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Работаем в парах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955" y="101745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каких пирамидах мы сразу точно знаем, куда попадёт 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высота?</a:t>
            </a:r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428" y="1824193"/>
            <a:ext cx="79928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пирамиды попадает в центр описанной окружности, если…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377" y="2740161"/>
            <a:ext cx="799238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Высота пирамиды попадает в центр </a:t>
            </a:r>
            <a:r>
              <a:rPr lang="ru-RU" sz="2400" b="1" i="1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вписанной окружности</a:t>
            </a:r>
            <a:r>
              <a:rPr lang="ru-RU" sz="2400" b="1" i="1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если…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620762"/>
            <a:ext cx="4619231" cy="26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83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Положение высоты пирамиды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4" y="1772816"/>
            <a:ext cx="8589045" cy="34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94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Работаем с чертежами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9260"/>
            <a:ext cx="8020745" cy="27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0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Работаем с чертежами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17399"/>
            <a:ext cx="3802990" cy="2985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49"/>
          <a:stretch/>
        </p:blipFill>
        <p:spPr>
          <a:xfrm>
            <a:off x="4644008" y="1218143"/>
            <a:ext cx="3623692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627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Решаем задачи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014" y="1139552"/>
                <a:ext cx="8847986" cy="375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основании треугольной пирамиды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DABC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лежит прямоугольный треугольник с прямым углом С. АС=СВ=2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Найдите объём пирамиды, если её боковые рёбра наклонены к плоскости основания под углом 60°.</a:t>
                </a:r>
              </a:p>
              <a:p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основании пирамиды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FABCD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лежит прямоугольник. Высота пирамиды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равна 3. Найдите объём пирамиды, если высоты всех её боковых граней равны.</a:t>
                </a:r>
              </a:p>
              <a:p>
                <a:r>
                  <a:rPr lang="ru-RU" dirty="0"/>
                  <a:t> 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4" y="1139552"/>
                <a:ext cx="8847986" cy="3753079"/>
              </a:xfrm>
              <a:prstGeom prst="rect">
                <a:avLst/>
              </a:prstGeom>
              <a:blipFill>
                <a:blip r:embed="rId2"/>
                <a:stretch>
                  <a:fillRect l="-758" t="-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990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Решаем задачи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014" y="1139552"/>
                <a:ext cx="8847986" cy="255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основании треугольной пирамиды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DABC</a:t>
                </a:r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лежит прямоугольный треугольник с прямым углом С. АС=СВ=2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Найдите объём пирамиды, если её боковые рёбра наклонены к плоскости основания под углом 60°.</a:t>
                </a:r>
              </a:p>
              <a:p>
                <a:r>
                  <a:rPr lang="ru-RU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4" y="1139552"/>
                <a:ext cx="8847986" cy="2552750"/>
              </a:xfrm>
              <a:prstGeom prst="rect">
                <a:avLst/>
              </a:prstGeom>
              <a:blipFill>
                <a:blip r:embed="rId2"/>
                <a:stretch>
                  <a:fillRect l="-758" t="-1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/>
          <p:nvPr/>
        </p:nvPicPr>
        <p:blipFill rotWithShape="1">
          <a:blip r:embed="rId3"/>
          <a:srcRect l="10749" t="35876" r="8794" b="7344"/>
          <a:stretch/>
        </p:blipFill>
        <p:spPr bwMode="auto">
          <a:xfrm>
            <a:off x="2447901" y="2449711"/>
            <a:ext cx="3852291" cy="3067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1634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Решаем задачи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35" y="1139552"/>
            <a:ext cx="8847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пирамиды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FABCD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прямоугольник. Высота пирамиды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равна 3. Найдите объём пирамиды, если высоты всех её боковых граней равны.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5132" t="31269" r="13157" b="6785"/>
          <a:stretch/>
        </p:blipFill>
        <p:spPr bwMode="auto">
          <a:xfrm>
            <a:off x="3059832" y="2276872"/>
            <a:ext cx="2603922" cy="2641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5134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Дополнительно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70385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Начертить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пирамиду, у которой в основании лежит прямоугольник и боковые рёбра составляют одинаковые углы с плоскостью основания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Начертить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пирамиду, у которой в основании лежит квадрат и боковые рёбра равны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Начертить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пирамиду, у которой боковые рёбра равны и в её основании лежит прямоугольный треугольник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Начертить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пирамиду, у которой боковые грани составляют равные углы с плоскостью основания и в её основании лежит прямоугольный треугольник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Может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быть треугольная пирамида, у которой все грани прямоугольные треугольники?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793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Итог урока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41" y="7685584"/>
            <a:ext cx="1884864" cy="1658811"/>
          </a:xfrm>
          <a:prstGeom prst="rect">
            <a:avLst/>
          </a:prstGeom>
        </p:spPr>
      </p:pic>
      <p:sp>
        <p:nvSpPr>
          <p:cNvPr id="8" name="AutoShape 2" descr="Картинки с вопросительным знаком - 72 фото - картинки и рисунки: скачать  бесплатно"/>
          <p:cNvSpPr>
            <a:spLocks noChangeAspect="1" noChangeArrowheads="1"/>
          </p:cNvSpPr>
          <p:nvPr/>
        </p:nvSpPr>
        <p:spPr bwMode="auto">
          <a:xfrm>
            <a:off x="107504" y="-144463"/>
            <a:ext cx="35287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36" name="Picture 8" descr="Создать мем &quot;безликий человечек и знак вопроса, 3д человечек с  вопросительным знаком, человечек расстроен&quot; - Картинки - Meme-arsen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33" y="3505829"/>
            <a:ext cx="2071117" cy="207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вопросительный знак , вопрос, стоковая фотограф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Знак вопроса красный 3d вопросительный пункт запрос знак, изолированных  картины на стену • картины фигурку, крупье, отрезать | myloview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3" y="13132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265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7816"/>
            <a:ext cx="8847986" cy="2507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1992 году специалисты Гарвардской школы общественного здоровья создали универсальную пирамиду питания, которая обошла весь мир.</a:t>
            </a:r>
            <a:endParaRPr lang="ru-RU" sz="24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Пирамида разделена на части плоскостями, параллельными основанию и проведёнными через точки, делящие боковые рёбра на равные части.</a:t>
            </a:r>
            <a:endParaRPr lang="ru-RU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79" y="3501008"/>
            <a:ext cx="4476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2143" y="291928"/>
            <a:ext cx="60486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>
                <a:solidFill>
                  <a:srgbClr val="0070C0"/>
                </a:solidFill>
                <a:latin typeface="+mn-lt"/>
              </a:rPr>
              <a:t>Работаем в парах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считать, что в день среднестатистический человек должен съедать 1,5кг еды. </a:t>
            </a:r>
            <a:endParaRPr lang="ru-RU" sz="2400" b="1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пирамиду здорового питания, определите, какую часть объёма пирамиды занимает верхняя маленькая пирамидка, в которой расположены самые «вредные» для здоровья человека продукты питания: жиры, масла и сладости.</a:t>
            </a:r>
          </a:p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476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2143" y="291928"/>
            <a:ext cx="60486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>
                <a:solidFill>
                  <a:srgbClr val="0070C0"/>
                </a:solidFill>
                <a:latin typeface="+mn-lt"/>
              </a:rPr>
              <a:t>Работаем в парах</a:t>
            </a:r>
          </a:p>
        </p:txBody>
      </p:sp>
    </p:spTree>
    <p:extLst>
      <p:ext uri="{BB962C8B-B14F-4D97-AF65-F5344CB8AC3E}">
        <p14:creationId xmlns:p14="http://schemas.microsoft.com/office/powerpoint/2010/main" val="5085686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считать, что в день среднестатистический человек должен съедать 1,5кг еды. </a:t>
            </a:r>
            <a:endParaRPr lang="ru-RU" sz="2400" b="1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пирамиду здорового питания, определите, какую часть объёма пирамиды занимает верхняя маленькая пирамидка, в которой расположены самые «вредные» для здоровья человека продукты питания: жиры, масла и сладости.</a:t>
            </a:r>
          </a:p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4767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Рисунок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5" y="3861048"/>
            <a:ext cx="4082793" cy="18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2143" y="291928"/>
            <a:ext cx="60486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>
                <a:solidFill>
                  <a:srgbClr val="0070C0"/>
                </a:solidFill>
                <a:latin typeface="+mn-lt"/>
              </a:rPr>
              <a:t>Работаем в парах</a:t>
            </a:r>
          </a:p>
        </p:txBody>
      </p:sp>
    </p:spTree>
    <p:extLst>
      <p:ext uri="{BB962C8B-B14F-4D97-AF65-F5344CB8AC3E}">
        <p14:creationId xmlns:p14="http://schemas.microsoft.com/office/powerpoint/2010/main" val="29606894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Пирамида </a:t>
            </a:r>
            <a:r>
              <a:rPr lang="ru-RU" sz="3900" b="1" dirty="0" err="1" smtClean="0">
                <a:solidFill>
                  <a:srgbClr val="0070C0"/>
                </a:solidFill>
                <a:latin typeface="+mn-lt"/>
              </a:rPr>
              <a:t>Блума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601217"/>
            <a:ext cx="5514975" cy="3819525"/>
          </a:xfrm>
          <a:prstGeom prst="rect">
            <a:avLst/>
          </a:prstGeom>
        </p:spPr>
      </p:pic>
      <p:pic>
        <p:nvPicPr>
          <p:cNvPr id="65540" name="Picture 4" descr="Использование приёма Кубик Блума на уроках литерату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5" y="574220"/>
            <a:ext cx="2038993" cy="25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715" y="3140709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Бенджамин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Блум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510041"/>
            <a:ext cx="3466295" cy="34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3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Проверка ДЗ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82" y="969594"/>
            <a:ext cx="84010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48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162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Проверка ДЗ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98002"/>
            <a:ext cx="835292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Боковые ребра треугольной пирамиды взаимно перпендикулярны, каждое из них равно 6. Найдите объем пирамиды.</a:t>
            </a:r>
          </a:p>
        </p:txBody>
      </p:sp>
      <p:pic>
        <p:nvPicPr>
          <p:cNvPr id="68610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116833" cy="33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768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68313" y="857250"/>
            <a:ext cx="842327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+mn-lt"/>
              </a:rPr>
              <a:t>основание – правильный многоугольник, вершина проецируется в центр основания;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 боковые ребра – равны;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0099"/>
                </a:solidFill>
                <a:latin typeface="+mn-lt"/>
              </a:rPr>
              <a:t> боковые грани – равные равнобедренные треугольники. 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857625" y="2571750"/>
            <a:ext cx="22288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</a:rPr>
              <a:t>H</a:t>
            </a:r>
            <a:r>
              <a:rPr lang="ru-RU" sz="2400" b="1" dirty="0">
                <a:solidFill>
                  <a:srgbClr val="FF3300"/>
                </a:solidFill>
                <a:latin typeface="+mn-lt"/>
              </a:rPr>
              <a:t> – высота, </a:t>
            </a:r>
            <a:endParaRPr lang="ru-RU" sz="24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6215063" y="2571750"/>
            <a:ext cx="27146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h 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– </a:t>
            </a:r>
            <a:r>
              <a:rPr lang="ru-RU" sz="2400" b="1" dirty="0">
                <a:solidFill>
                  <a:srgbClr val="009900"/>
                </a:solidFill>
                <a:latin typeface="+mn-lt"/>
              </a:rPr>
              <a:t>апофема</a:t>
            </a:r>
            <a:endParaRPr lang="ru-RU" sz="2400" b="1" dirty="0">
              <a:latin typeface="+mn-lt"/>
            </a:endParaRPr>
          </a:p>
        </p:txBody>
      </p:sp>
      <p:pic>
        <p:nvPicPr>
          <p:cNvPr id="38960" name="Picture 48" descr="Пра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86" r="44395" b="35202"/>
          <a:stretch>
            <a:fillRect/>
          </a:stretch>
        </p:blipFill>
        <p:spPr bwMode="auto">
          <a:xfrm>
            <a:off x="257776" y="2560118"/>
            <a:ext cx="4014787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1857375" y="3786188"/>
            <a:ext cx="7921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latin typeface="+mn-lt"/>
              </a:rPr>
              <a:t>H</a:t>
            </a:r>
            <a:endParaRPr lang="ru-RU" sz="24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1043608" y="4354787"/>
            <a:ext cx="5048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h</a:t>
            </a:r>
            <a:endParaRPr lang="ru-RU" sz="24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42913" y="214313"/>
            <a:ext cx="63563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0" b="1" dirty="0">
                <a:solidFill>
                  <a:schemeClr val="tx2"/>
                </a:solidFill>
                <a:latin typeface="+mn-lt"/>
              </a:rPr>
              <a:t>Правильная пирамида</a:t>
            </a: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4139952" y="3520485"/>
            <a:ext cx="4429125" cy="788987"/>
            <a:chOff x="4572000" y="5715016"/>
            <a:chExt cx="4429156" cy="787618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572000" y="5844621"/>
              <a:ext cx="4429156" cy="584775"/>
            </a:xfrm>
            <a:prstGeom prst="rect">
              <a:avLst/>
            </a:prstGeom>
            <a:ln w="57150">
              <a:solidFill>
                <a:schemeClr val="tx2"/>
              </a:solidFill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000099"/>
                  </a:solidFill>
                </a:rPr>
                <a:t>V= </a:t>
              </a:r>
              <a:r>
                <a:rPr lang="ru-RU" sz="3200" b="1" dirty="0">
                  <a:solidFill>
                    <a:srgbClr val="000099"/>
                  </a:solidFill>
                </a:rPr>
                <a:t>   </a:t>
              </a:r>
              <a:r>
                <a:rPr lang="en-US" sz="3200" b="1" dirty="0">
                  <a:solidFill>
                    <a:srgbClr val="000099"/>
                  </a:solidFill>
                </a:rPr>
                <a:t>S</a:t>
              </a:r>
              <a:r>
                <a:rPr lang="ru-RU" sz="3200" b="1" baseline="-25000" dirty="0" err="1">
                  <a:solidFill>
                    <a:srgbClr val="000099"/>
                  </a:solidFill>
                </a:rPr>
                <a:t>осн</a:t>
              </a:r>
              <a:r>
                <a:rPr lang="ru-RU" sz="3200" b="1" dirty="0">
                  <a:solidFill>
                    <a:srgbClr val="000099"/>
                  </a:solidFill>
                </a:rPr>
                <a:t> </a:t>
              </a:r>
              <a:r>
                <a:rPr lang="ru-RU" sz="3200" b="1" dirty="0">
                  <a:solidFill>
                    <a:srgbClr val="000099"/>
                  </a:solidFill>
                  <a:sym typeface="Symbol"/>
                </a:rPr>
                <a:t> Н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63511" name="Группа 29"/>
            <p:cNvGrpSpPr>
              <a:grpSpLocks/>
            </p:cNvGrpSpPr>
            <p:nvPr/>
          </p:nvGrpSpPr>
          <p:grpSpPr bwMode="auto">
            <a:xfrm>
              <a:off x="6139831" y="5715016"/>
              <a:ext cx="360996" cy="787618"/>
              <a:chOff x="5337731" y="3071751"/>
              <a:chExt cx="462109" cy="788759"/>
            </a:xfrm>
          </p:grpSpPr>
          <p:sp>
            <p:nvSpPr>
              <p:cNvPr id="63512" name="Прямоугольник 30"/>
              <p:cNvSpPr>
                <a:spLocks noChangeArrowheads="1"/>
              </p:cNvSpPr>
              <p:nvPr/>
            </p:nvSpPr>
            <p:spPr bwMode="auto">
              <a:xfrm>
                <a:off x="5342602" y="3071751"/>
                <a:ext cx="412861" cy="431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200" b="1">
                    <a:solidFill>
                      <a:srgbClr val="000099"/>
                    </a:solidFill>
                    <a:latin typeface="Georgia" pitchFamily="18" charset="0"/>
                    <a:cs typeface="Arial" charset="0"/>
                  </a:rPr>
                  <a:t>1</a:t>
                </a:r>
                <a:endParaRPr lang="ru-RU" b="1" i="1">
                  <a:solidFill>
                    <a:srgbClr val="000099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3513" name="Прямоугольник 31"/>
              <p:cNvSpPr>
                <a:spLocks noChangeArrowheads="1"/>
              </p:cNvSpPr>
              <p:nvPr/>
            </p:nvSpPr>
            <p:spPr bwMode="auto">
              <a:xfrm>
                <a:off x="5337731" y="3428999"/>
                <a:ext cx="462109" cy="431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200" b="1">
                    <a:solidFill>
                      <a:srgbClr val="000099"/>
                    </a:solidFill>
                    <a:latin typeface="Georgia" pitchFamily="18" charset="0"/>
                    <a:cs typeface="Arial" charset="0"/>
                  </a:rPr>
                  <a:t>3</a:t>
                </a:r>
                <a:endParaRPr lang="ru-RU" b="1" i="1">
                  <a:solidFill>
                    <a:srgbClr val="000099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cxnSp>
            <p:nvCxnSpPr>
              <p:cNvPr id="63514" name="Прямая соединительная линия 19"/>
              <p:cNvCxnSpPr>
                <a:cxnSpLocks noChangeShapeType="1"/>
              </p:cNvCxnSpPr>
              <p:nvPr/>
            </p:nvCxnSpPr>
            <p:spPr bwMode="auto">
              <a:xfrm>
                <a:off x="5356829" y="3500998"/>
                <a:ext cx="286533" cy="1589"/>
              </a:xfrm>
              <a:prstGeom prst="line">
                <a:avLst/>
              </a:prstGeom>
              <a:noFill/>
              <a:ln w="381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/>
      <p:bldP spid="38932" grpId="0"/>
      <p:bldP spid="38963" grpId="0"/>
      <p:bldP spid="38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14" y="908720"/>
            <a:ext cx="884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3523"/>
            <a:ext cx="66967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+mn-lt"/>
              </a:rPr>
              <a:t>ДЗ на следующий урок</a:t>
            </a:r>
            <a:endParaRPr lang="ru-RU" sz="39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2" y="908720"/>
            <a:ext cx="3821410" cy="5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56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408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5</vt:i4>
      </vt:variant>
    </vt:vector>
  </HeadingPairs>
  <TitlesOfParts>
    <vt:vector size="33" baseType="lpstr">
      <vt:lpstr>Arial</vt:lpstr>
      <vt:lpstr>Calibri</vt:lpstr>
      <vt:lpstr>Cambria Math</vt:lpstr>
      <vt:lpstr>Georgia</vt:lpstr>
      <vt:lpstr>Symbol</vt:lpstr>
      <vt:lpstr>Times New Roman</vt:lpstr>
      <vt:lpstr>Verdana</vt:lpstr>
      <vt:lpstr>Wingdings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subject>Геометрия 11 класс</dc:subject>
  <dc:creator>Малая Елена Васильевна</dc:creator>
  <cp:lastModifiedBy>79169902226</cp:lastModifiedBy>
  <cp:revision>183</cp:revision>
  <dcterms:created xsi:type="dcterms:W3CDTF">2009-01-02T11:11:29Z</dcterms:created>
  <dcterms:modified xsi:type="dcterms:W3CDTF">2023-05-09T07:39:31Z</dcterms:modified>
</cp:coreProperties>
</file>