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9144000"/>
  <p:notesSz cx="6858000" cy="9144000"/>
  <p:embeddedFontLst>
    <p:embeddedFont>
      <p:font typeface="Nunito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37" roundtripDataSignature="AMtx7mgE+qCk1wqPi3WQgZCf0zHMcfBv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D32C67-40BD-4D1C-89CD-ADE98CD031A6}">
  <a:tblStyle styleId="{C3D32C67-40BD-4D1C-89CD-ADE98CD031A6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42E9E426-5C2F-4961-8BE7-EC28A85D729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Nunito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Nunito-italic.fntdata"/><Relationship Id="rId12" Type="http://schemas.openxmlformats.org/officeDocument/2006/relationships/slide" Target="slides/slide6.xml"/><Relationship Id="rId34" Type="http://schemas.openxmlformats.org/officeDocument/2006/relationships/font" Target="fonts/Nunito-bold.fntdata"/><Relationship Id="rId15" Type="http://schemas.openxmlformats.org/officeDocument/2006/relationships/slide" Target="slides/slide9.xml"/><Relationship Id="rId37" Type="http://customschemas.google.com/relationships/presentationmetadata" Target="metadata"/><Relationship Id="rId14" Type="http://schemas.openxmlformats.org/officeDocument/2006/relationships/slide" Target="slides/slide8.xml"/><Relationship Id="rId36" Type="http://schemas.openxmlformats.org/officeDocument/2006/relationships/font" Target="fonts/Nuni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2b554a88f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2b554a88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09bf3e0c14_1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09bf3e0c14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09bf3e0c14_1_1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09bf3e0c14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09bf3e0c14_1_1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09bf3e0c14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09bf3e0c14_1_1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09bf3e0c14_1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09bf3e0c14_1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09bf3e0c14_1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09bf3e0c14_1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09bf3e0c14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09bf3e0c14_1_2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09bf3e0c14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09bf3e0c14_1_2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09bf3e0c14_1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09bf3e0c14_1_2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09bf3e0c14_1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09bf3e0c14_1_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09bf3e0c14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2ba5731d40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22ba5731d4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09bf3e0c14_1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09bf3e0c14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2b554a88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22b554a881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2b554a8811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22b554a8811_0_1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09bf3e0c14_1_5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g209bf3e0c14_1_5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g209bf3e0c14_1_5"/>
          <p:cNvSpPr/>
          <p:nvPr/>
        </p:nvSpPr>
        <p:spPr>
          <a:xfrm rot="10800000">
            <a:off x="5058905" y="-100"/>
            <a:ext cx="4085100" cy="27369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g209bf3e0c14_1_5"/>
          <p:cNvSpPr/>
          <p:nvPr/>
        </p:nvSpPr>
        <p:spPr>
          <a:xfrm>
            <a:off x="20327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g209bf3e0c14_1_5"/>
          <p:cNvGrpSpPr/>
          <p:nvPr/>
        </p:nvGrpSpPr>
        <p:grpSpPr>
          <a:xfrm>
            <a:off x="255200" y="790"/>
            <a:ext cx="2250363" cy="1392365"/>
            <a:chOff x="255200" y="592"/>
            <a:chExt cx="2250363" cy="1044300"/>
          </a:xfrm>
        </p:grpSpPr>
        <p:sp>
          <p:nvSpPr>
            <p:cNvPr id="15" name="Google Shape;15;g209bf3e0c14_1_5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g209bf3e0c14_1_5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g209bf3e0c14_1_5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g209bf3e0c14_1_5"/>
          <p:cNvGrpSpPr/>
          <p:nvPr/>
        </p:nvGrpSpPr>
        <p:grpSpPr>
          <a:xfrm>
            <a:off x="905395" y="790"/>
            <a:ext cx="2250363" cy="1392365"/>
            <a:chOff x="905395" y="592"/>
            <a:chExt cx="2250363" cy="1044300"/>
          </a:xfrm>
        </p:grpSpPr>
        <p:sp>
          <p:nvSpPr>
            <p:cNvPr id="19" name="Google Shape;19;g209bf3e0c14_1_5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g209bf3e0c14_1_5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g209bf3e0c14_1_5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g209bf3e0c14_1_5"/>
          <p:cNvGrpSpPr/>
          <p:nvPr/>
        </p:nvGrpSpPr>
        <p:grpSpPr>
          <a:xfrm>
            <a:off x="7057468" y="6784"/>
            <a:ext cx="1851282" cy="1002839"/>
            <a:chOff x="6917201" y="0"/>
            <a:chExt cx="2227777" cy="863400"/>
          </a:xfrm>
        </p:grpSpPr>
        <p:sp>
          <p:nvSpPr>
            <p:cNvPr id="23" name="Google Shape;23;g209bf3e0c14_1_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g209bf3e0c14_1_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g209bf3e0c14_1_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g209bf3e0c14_1_5"/>
          <p:cNvGrpSpPr/>
          <p:nvPr/>
        </p:nvGrpSpPr>
        <p:grpSpPr>
          <a:xfrm>
            <a:off x="6553032" y="5623802"/>
            <a:ext cx="2389068" cy="1234317"/>
            <a:chOff x="6917201" y="0"/>
            <a:chExt cx="2227777" cy="863400"/>
          </a:xfrm>
        </p:grpSpPr>
        <p:sp>
          <p:nvSpPr>
            <p:cNvPr id="27" name="Google Shape;27;g209bf3e0c14_1_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g209bf3e0c14_1_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g209bf3e0c14_1_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g209bf3e0c14_1_5"/>
          <p:cNvGrpSpPr/>
          <p:nvPr/>
        </p:nvGrpSpPr>
        <p:grpSpPr>
          <a:xfrm>
            <a:off x="199149" y="5407536"/>
            <a:ext cx="2795414" cy="1444382"/>
            <a:chOff x="6917201" y="0"/>
            <a:chExt cx="2227777" cy="863400"/>
          </a:xfrm>
        </p:grpSpPr>
        <p:sp>
          <p:nvSpPr>
            <p:cNvPr id="31" name="Google Shape;31;g209bf3e0c14_1_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g209bf3e0c14_1_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g209bf3e0c14_1_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g209bf3e0c14_1_5"/>
          <p:cNvSpPr txBox="1"/>
          <p:nvPr>
            <p:ph type="ctrTitle"/>
          </p:nvPr>
        </p:nvSpPr>
        <p:spPr>
          <a:xfrm>
            <a:off x="1858703" y="2430444"/>
            <a:ext cx="5361300" cy="193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g209bf3e0c14_1_5"/>
          <p:cNvSpPr txBox="1"/>
          <p:nvPr>
            <p:ph idx="1" type="subTitle"/>
          </p:nvPr>
        </p:nvSpPr>
        <p:spPr>
          <a:xfrm>
            <a:off x="1858700" y="4550878"/>
            <a:ext cx="5361300" cy="69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g209bf3e0c14_1_5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09bf3e0c14_1_105"/>
          <p:cNvSpPr/>
          <p:nvPr/>
        </p:nvSpPr>
        <p:spPr>
          <a:xfrm flipH="1">
            <a:off x="5569200" y="3778767"/>
            <a:ext cx="3574800" cy="30792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g209bf3e0c14_1_105"/>
          <p:cNvGrpSpPr/>
          <p:nvPr/>
        </p:nvGrpSpPr>
        <p:grpSpPr>
          <a:xfrm>
            <a:off x="5959222" y="5492768"/>
            <a:ext cx="2520952" cy="1365553"/>
            <a:chOff x="6917201" y="0"/>
            <a:chExt cx="2227777" cy="863400"/>
          </a:xfrm>
        </p:grpSpPr>
        <p:sp>
          <p:nvSpPr>
            <p:cNvPr id="112" name="Google Shape;112;g209bf3e0c14_1_10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g209bf3e0c14_1_10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g209bf3e0c14_1_10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g209bf3e0c14_1_105"/>
          <p:cNvGrpSpPr/>
          <p:nvPr/>
        </p:nvGrpSpPr>
        <p:grpSpPr>
          <a:xfrm>
            <a:off x="199149" y="3"/>
            <a:ext cx="2795414" cy="1444382"/>
            <a:chOff x="6917201" y="0"/>
            <a:chExt cx="2227777" cy="863400"/>
          </a:xfrm>
        </p:grpSpPr>
        <p:sp>
          <p:nvSpPr>
            <p:cNvPr id="116" name="Google Shape;116;g209bf3e0c14_1_10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g209bf3e0c14_1_10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g209bf3e0c14_1_10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g209bf3e0c14_1_105"/>
          <p:cNvSpPr txBox="1"/>
          <p:nvPr>
            <p:ph hasCustomPrompt="1" type="title"/>
          </p:nvPr>
        </p:nvSpPr>
        <p:spPr>
          <a:xfrm>
            <a:off x="1385850" y="1845133"/>
            <a:ext cx="6372300" cy="183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g209bf3e0c14_1_105"/>
          <p:cNvSpPr txBox="1"/>
          <p:nvPr>
            <p:ph idx="1" type="body"/>
          </p:nvPr>
        </p:nvSpPr>
        <p:spPr>
          <a:xfrm>
            <a:off x="1385850" y="3818467"/>
            <a:ext cx="6372300" cy="8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g209bf3e0c14_1_105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9bf3e0c14_1_118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SECTION_HEADER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09bf3e0c14_1_120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78766F"/>
              </a:buClr>
              <a:buSzPts val="3600"/>
              <a:buFont typeface="Verdana"/>
              <a:buNone/>
              <a:defRPr b="0" sz="3600" cap="none">
                <a:solidFill>
                  <a:srgbClr val="78766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6" name="Google Shape;126;g209bf3e0c14_1_120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18850" spcFirstLastPara="1" rIns="91425" wrap="square" tIns="0">
            <a:noAutofit/>
          </a:bodyPr>
          <a:lstStyle>
            <a:lvl1pPr indent="-228600" lvl="0" marL="457200" marR="36576" rtl="0" algn="l">
              <a:spcBef>
                <a:spcPts val="0"/>
              </a:spcBef>
              <a:spcAft>
                <a:spcPts val="0"/>
              </a:spcAft>
              <a:buSzPts val="1440"/>
              <a:buNone/>
              <a:defRPr b="0" sz="1800">
                <a:solidFill>
                  <a:srgbClr val="B75C00"/>
                </a:solidFill>
              </a:defRPr>
            </a:lvl1pPr>
            <a:lvl2pPr indent="-228600" lvl="1" marL="914400" rtl="0" algn="l">
              <a:spcBef>
                <a:spcPts val="25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25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25"/>
              </a:spcBef>
              <a:spcAft>
                <a:spcPts val="0"/>
              </a:spcAft>
              <a:buSzPts val="1568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5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rtl="0" algn="l">
              <a:spcBef>
                <a:spcPts val="25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7" name="Google Shape;127;g209bf3e0c14_1_120"/>
          <p:cNvSpPr txBox="1"/>
          <p:nvPr>
            <p:ph idx="10" type="dt"/>
          </p:nvPr>
        </p:nvSpPr>
        <p:spPr>
          <a:xfrm>
            <a:off x="3776662" y="6111875"/>
            <a:ext cx="2286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209bf3e0c14_1_120"/>
          <p:cNvSpPr txBox="1"/>
          <p:nvPr>
            <p:ph idx="11" type="ftr"/>
          </p:nvPr>
        </p:nvSpPr>
        <p:spPr>
          <a:xfrm>
            <a:off x="6062662" y="6111875"/>
            <a:ext cx="2286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209bf3e0c14_1_120"/>
          <p:cNvSpPr txBox="1"/>
          <p:nvPr>
            <p:ph idx="12" type="sldNum"/>
          </p:nvPr>
        </p:nvSpPr>
        <p:spPr>
          <a:xfrm>
            <a:off x="8348662" y="6111875"/>
            <a:ext cx="457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7A399"/>
              </a:buClr>
              <a:buSzPts val="1000"/>
              <a:buFont typeface="Verdana"/>
              <a:buNone/>
              <a:defRPr b="0" i="0" sz="1000" u="none">
                <a:solidFill>
                  <a:srgbClr val="A7A399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209bf3e0c14_1_33"/>
          <p:cNvSpPr/>
          <p:nvPr/>
        </p:nvSpPr>
        <p:spPr>
          <a:xfrm flipH="1">
            <a:off x="4757100" y="3079200"/>
            <a:ext cx="4386900" cy="37788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g209bf3e0c14_1_33"/>
          <p:cNvGrpSpPr/>
          <p:nvPr/>
        </p:nvGrpSpPr>
        <p:grpSpPr>
          <a:xfrm>
            <a:off x="5594191" y="5281486"/>
            <a:ext cx="2910145" cy="1576482"/>
            <a:chOff x="6917201" y="0"/>
            <a:chExt cx="2227777" cy="863400"/>
          </a:xfrm>
        </p:grpSpPr>
        <p:sp>
          <p:nvSpPr>
            <p:cNvPr id="40" name="Google Shape;40;g209bf3e0c14_1_3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g209bf3e0c14_1_3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g209bf3e0c14_1_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g209bf3e0c14_1_33"/>
          <p:cNvGrpSpPr/>
          <p:nvPr/>
        </p:nvGrpSpPr>
        <p:grpSpPr>
          <a:xfrm>
            <a:off x="199149" y="3"/>
            <a:ext cx="2795414" cy="1444382"/>
            <a:chOff x="6917201" y="0"/>
            <a:chExt cx="2227777" cy="863400"/>
          </a:xfrm>
        </p:grpSpPr>
        <p:sp>
          <p:nvSpPr>
            <p:cNvPr id="44" name="Google Shape;44;g209bf3e0c14_1_3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g209bf3e0c14_1_3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g209bf3e0c14_1_3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g209bf3e0c14_1_33"/>
          <p:cNvSpPr txBox="1"/>
          <p:nvPr>
            <p:ph type="title"/>
          </p:nvPr>
        </p:nvSpPr>
        <p:spPr>
          <a:xfrm>
            <a:off x="1888684" y="2328133"/>
            <a:ext cx="5377500" cy="219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g209bf3e0c14_1_33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09bf3e0c14_1_45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g209bf3e0c14_1_45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209bf3e0c14_1_45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g209bf3e0c14_1_45"/>
          <p:cNvSpPr txBox="1"/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g209bf3e0c14_1_45"/>
          <p:cNvSpPr txBox="1"/>
          <p:nvPr>
            <p:ph idx="1" type="body"/>
          </p:nvPr>
        </p:nvSpPr>
        <p:spPr>
          <a:xfrm>
            <a:off x="819150" y="2654300"/>
            <a:ext cx="7505700" cy="32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g209bf3e0c14_1_45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09bf3e0c14_1_52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g209bf3e0c14_1_52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g209bf3e0c14_1_52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209bf3e0c14_1_52"/>
          <p:cNvSpPr txBox="1"/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g209bf3e0c14_1_52"/>
          <p:cNvSpPr txBox="1"/>
          <p:nvPr>
            <p:ph idx="1" type="body"/>
          </p:nvPr>
        </p:nvSpPr>
        <p:spPr>
          <a:xfrm>
            <a:off x="819150" y="2654300"/>
            <a:ext cx="3686100" cy="32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g209bf3e0c14_1_52"/>
          <p:cNvSpPr txBox="1"/>
          <p:nvPr>
            <p:ph idx="2" type="body"/>
          </p:nvPr>
        </p:nvSpPr>
        <p:spPr>
          <a:xfrm>
            <a:off x="4638675" y="2654300"/>
            <a:ext cx="3686100" cy="32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g209bf3e0c14_1_52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09bf3e0c14_1_60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209bf3e0c14_1_60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209bf3e0c14_1_60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209bf3e0c14_1_60"/>
          <p:cNvSpPr txBox="1"/>
          <p:nvPr>
            <p:ph type="title"/>
          </p:nvPr>
        </p:nvSpPr>
        <p:spPr>
          <a:xfrm>
            <a:off x="819150" y="1127467"/>
            <a:ext cx="7505700" cy="12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g209bf3e0c14_1_60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09bf3e0c14_1_66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209bf3e0c14_1_66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g209bf3e0c14_1_66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209bf3e0c14_1_66"/>
          <p:cNvSpPr txBox="1"/>
          <p:nvPr>
            <p:ph type="title"/>
          </p:nvPr>
        </p:nvSpPr>
        <p:spPr>
          <a:xfrm>
            <a:off x="819150" y="1127467"/>
            <a:ext cx="3709200" cy="18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g209bf3e0c14_1_66"/>
          <p:cNvSpPr txBox="1"/>
          <p:nvPr>
            <p:ph idx="1" type="body"/>
          </p:nvPr>
        </p:nvSpPr>
        <p:spPr>
          <a:xfrm>
            <a:off x="830700" y="3092067"/>
            <a:ext cx="3709200" cy="28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g209bf3e0c14_1_66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09bf3e0c14_1_73"/>
          <p:cNvSpPr/>
          <p:nvPr/>
        </p:nvSpPr>
        <p:spPr>
          <a:xfrm>
            <a:off x="0" y="3764192"/>
            <a:ext cx="7369200" cy="30891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209bf3e0c14_1_73"/>
          <p:cNvSpPr/>
          <p:nvPr/>
        </p:nvSpPr>
        <p:spPr>
          <a:xfrm flipH="1">
            <a:off x="3583210" y="2072150"/>
            <a:ext cx="5560500" cy="47859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g209bf3e0c14_1_73"/>
          <p:cNvGrpSpPr/>
          <p:nvPr/>
        </p:nvGrpSpPr>
        <p:grpSpPr>
          <a:xfrm>
            <a:off x="255991" y="-11"/>
            <a:ext cx="2251347" cy="1391229"/>
            <a:chOff x="3961956" y="4383950"/>
            <a:chExt cx="1160548" cy="548700"/>
          </a:xfrm>
        </p:grpSpPr>
        <p:sp>
          <p:nvSpPr>
            <p:cNvPr id="81" name="Google Shape;81;g209bf3e0c14_1_73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g209bf3e0c14_1_73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g209bf3e0c14_1_73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g209bf3e0c14_1_73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g209bf3e0c14_1_73"/>
          <p:cNvGrpSpPr/>
          <p:nvPr/>
        </p:nvGrpSpPr>
        <p:grpSpPr>
          <a:xfrm>
            <a:off x="34934" y="6029501"/>
            <a:ext cx="1593306" cy="822734"/>
            <a:chOff x="6917201" y="0"/>
            <a:chExt cx="2227777" cy="863400"/>
          </a:xfrm>
        </p:grpSpPr>
        <p:sp>
          <p:nvSpPr>
            <p:cNvPr id="86" name="Google Shape;86;g209bf3e0c14_1_7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g209bf3e0c14_1_7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g209bf3e0c14_1_7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g209bf3e0c14_1_73"/>
          <p:cNvGrpSpPr/>
          <p:nvPr/>
        </p:nvGrpSpPr>
        <p:grpSpPr>
          <a:xfrm>
            <a:off x="5886353" y="1657"/>
            <a:ext cx="3257455" cy="1681990"/>
            <a:chOff x="6917201" y="0"/>
            <a:chExt cx="2227777" cy="863400"/>
          </a:xfrm>
        </p:grpSpPr>
        <p:sp>
          <p:nvSpPr>
            <p:cNvPr id="90" name="Google Shape;90;g209bf3e0c14_1_7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g209bf3e0c14_1_7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g209bf3e0c14_1_7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g209bf3e0c14_1_73"/>
          <p:cNvSpPr txBox="1"/>
          <p:nvPr>
            <p:ph type="title"/>
          </p:nvPr>
        </p:nvSpPr>
        <p:spPr>
          <a:xfrm>
            <a:off x="1393929" y="1734861"/>
            <a:ext cx="6366900" cy="338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g209bf3e0c14_1_73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09bf3e0c14_1_91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209bf3e0c14_1_91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209bf3e0c14_1_91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209bf3e0c14_1_91"/>
          <p:cNvSpPr txBox="1"/>
          <p:nvPr>
            <p:ph type="title"/>
          </p:nvPr>
        </p:nvSpPr>
        <p:spPr>
          <a:xfrm>
            <a:off x="819150" y="1127467"/>
            <a:ext cx="6424200" cy="9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g209bf3e0c14_1_91"/>
          <p:cNvSpPr txBox="1"/>
          <p:nvPr>
            <p:ph idx="1" type="subTitle"/>
          </p:nvPr>
        </p:nvSpPr>
        <p:spPr>
          <a:xfrm>
            <a:off x="819150" y="2067600"/>
            <a:ext cx="5859900" cy="5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g209bf3e0c14_1_91"/>
          <p:cNvSpPr txBox="1"/>
          <p:nvPr>
            <p:ph idx="2" type="body"/>
          </p:nvPr>
        </p:nvSpPr>
        <p:spPr>
          <a:xfrm>
            <a:off x="819150" y="3289400"/>
            <a:ext cx="5859900" cy="27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g209bf3e0c14_1_91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09bf3e0c14_1_99"/>
          <p:cNvSpPr/>
          <p:nvPr/>
        </p:nvSpPr>
        <p:spPr>
          <a:xfrm>
            <a:off x="31" y="3766000"/>
            <a:ext cx="7370400" cy="30921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209bf3e0c14_1_99"/>
          <p:cNvSpPr/>
          <p:nvPr/>
        </p:nvSpPr>
        <p:spPr>
          <a:xfrm flipH="1">
            <a:off x="3582600" y="2067600"/>
            <a:ext cx="5561400" cy="47904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209bf3e0c14_1_99"/>
          <p:cNvSpPr/>
          <p:nvPr/>
        </p:nvSpPr>
        <p:spPr>
          <a:xfrm>
            <a:off x="203225" y="275000"/>
            <a:ext cx="8737500" cy="63081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09bf3e0c14_1_99"/>
          <p:cNvSpPr txBox="1"/>
          <p:nvPr>
            <p:ph idx="1" type="body"/>
          </p:nvPr>
        </p:nvSpPr>
        <p:spPr>
          <a:xfrm>
            <a:off x="328025" y="5551333"/>
            <a:ext cx="7415100" cy="80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g209bf3e0c14_1_99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09bf3e0c14_1_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g209bf3e0c14_1_1"/>
          <p:cNvSpPr txBox="1"/>
          <p:nvPr>
            <p:ph idx="1" type="body"/>
          </p:nvPr>
        </p:nvSpPr>
        <p:spPr>
          <a:xfrm>
            <a:off x="311700" y="1536633"/>
            <a:ext cx="8520600" cy="45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g209bf3e0c14_1_1"/>
          <p:cNvSpPr txBox="1"/>
          <p:nvPr>
            <p:ph idx="12" type="sldNum"/>
          </p:nvPr>
        </p:nvSpPr>
        <p:spPr>
          <a:xfrm>
            <a:off x="8390734" y="6058224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youtube.com/watch?v=1G2f64Yw_-8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hyperlink" Target="http://drive.google.com/file/d/1f8JlIZP5EWuzdq2DD-FMhmq-YPqsXa-3/view" TargetMode="External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"/>
          <p:cNvSpPr txBox="1"/>
          <p:nvPr/>
        </p:nvSpPr>
        <p:spPr>
          <a:xfrm>
            <a:off x="351450" y="377125"/>
            <a:ext cx="457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hlinkClick r:id="rId3"/>
              </a:rPr>
              <a:t>Видеоролик</a:t>
            </a:r>
            <a:r>
              <a:rPr b="0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135" name="Google Shape;13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898825"/>
            <a:ext cx="8672896" cy="58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b554a88f2_0_0"/>
          <p:cNvSpPr txBox="1"/>
          <p:nvPr>
            <p:ph type="title"/>
          </p:nvPr>
        </p:nvSpPr>
        <p:spPr>
          <a:xfrm>
            <a:off x="480000" y="1942829"/>
            <a:ext cx="8184000" cy="10107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8D3E"/>
                </a:solidFill>
              </a:rPr>
              <a:t>Пословицы и поговорки о здоровых привычках</a:t>
            </a:r>
            <a:endParaRPr b="1">
              <a:solidFill>
                <a:srgbClr val="FF8D3E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Google Shape;209;p11"/>
          <p:cNvGraphicFramePr/>
          <p:nvPr/>
        </p:nvGraphicFramePr>
        <p:xfrm>
          <a:off x="303250" y="3700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{C3D32C67-40BD-4D1C-89CD-ADE98CD031A6}</a:tableStyleId>
              </a:tblPr>
              <a:tblGrid>
                <a:gridCol w="4260525"/>
                <a:gridCol w="4262750"/>
              </a:tblGrid>
              <a:tr h="701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1. An apple a day keeps the doctor away.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Лук от семи недуг.</a:t>
                      </a:r>
                      <a:endParaRPr b="1">
                        <a:solidFill>
                          <a:schemeClr val="dk2"/>
                        </a:solidFill>
                      </a:endParaRPr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795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2. Health is not valued till sickness comes.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Здоровье не ценится, пока болезнь не придет.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1205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3. He, who has health, has hope, and he who has hope has everything.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Было бы здоровье, а остальное приложится. </a:t>
                      </a:r>
                      <a:endParaRPr b="1" i="0" sz="1100" u="none" cap="none" strike="noStrike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 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CE7"/>
                    </a:solidFill>
                  </a:tcPr>
                </a:tc>
              </a:tr>
              <a:tr h="699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4. Dry feet, warm head bring safe to bed. 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Держи голову в холоде, а ноги в тепле.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38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5. Good health is above wealth.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Здоровье дороже денег. 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CE7"/>
                    </a:solidFill>
                  </a:tcPr>
                </a:tc>
              </a:tr>
              <a:tr h="7953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6. After dinner sit a while, after supper walk a mile.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После обеда посиди, после ужина милю пройди.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38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7. Laughter is the best medicine.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Смех — лучшее лекарство.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CE7"/>
                    </a:solidFill>
                  </a:tcPr>
                </a:tc>
              </a:tr>
              <a:tr h="385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8. A sound mind in a sound body.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В здоровом теле здоровый дух.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387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100"/>
                        <a:buFont typeface="Verdana"/>
                        <a:buNone/>
                      </a:pPr>
                      <a:r>
                        <a:rPr b="1" i="0" lang="en-US" sz="11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9. The first wealth is health.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i="0" lang="en-US" sz="12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Здоровье — главное богатство.</a:t>
                      </a:r>
                      <a:endParaRPr b="1"/>
                    </a:p>
                  </a:txBody>
                  <a:tcPr marT="0" marB="0" marR="68600" marL="686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C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"/>
          <p:cNvSpPr txBox="1"/>
          <p:nvPr>
            <p:ph type="title"/>
          </p:nvPr>
        </p:nvSpPr>
        <p:spPr>
          <a:xfrm>
            <a:off x="480225" y="193912"/>
            <a:ext cx="8183700" cy="6762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66F"/>
              </a:buClr>
              <a:buSzPct val="100000"/>
              <a:buFont typeface="Verdana"/>
              <a:buNone/>
            </a:pPr>
            <a:r>
              <a:rPr lang="en-US" sz="3200">
                <a:solidFill>
                  <a:srgbClr val="79766F"/>
                </a:solidFill>
                <a:latin typeface="Verdana"/>
                <a:ea typeface="Verdana"/>
                <a:cs typeface="Verdana"/>
                <a:sym typeface="Verdana"/>
              </a:rPr>
              <a:t>      </a:t>
            </a:r>
            <a:r>
              <a:rPr b="1" lang="en-US" sz="3200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rPr>
              <a:t>П</a:t>
            </a:r>
            <a:r>
              <a:rPr b="1" i="0" lang="en-US" sz="3200" u="none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rPr>
              <a:t>равила здоровья </a:t>
            </a:r>
            <a:r>
              <a:rPr b="1" lang="en-US" sz="3200">
                <a:solidFill>
                  <a:srgbClr val="FF8C3C"/>
                </a:solidFill>
                <a:latin typeface="Verdana"/>
                <a:ea typeface="Verdana"/>
                <a:cs typeface="Verdana"/>
                <a:sym typeface="Verdana"/>
              </a:rPr>
              <a:t>health rules</a:t>
            </a:r>
            <a:endParaRPr b="1">
              <a:solidFill>
                <a:srgbClr val="FF8C3C"/>
              </a:solidFill>
            </a:endParaRPr>
          </a:p>
        </p:txBody>
      </p:sp>
      <p:sp>
        <p:nvSpPr>
          <p:cNvPr id="215" name="Google Shape;215;p12"/>
          <p:cNvSpPr txBox="1"/>
          <p:nvPr>
            <p:ph idx="1" type="body"/>
          </p:nvPr>
        </p:nvSpPr>
        <p:spPr>
          <a:xfrm>
            <a:off x="480225" y="1052300"/>
            <a:ext cx="8183700" cy="54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marR="36576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sp>
        <p:nvSpPr>
          <p:cNvPr id="216" name="Google Shape;216;p12"/>
          <p:cNvSpPr/>
          <p:nvPr/>
        </p:nvSpPr>
        <p:spPr>
          <a:xfrm>
            <a:off x="386175" y="870100"/>
            <a:ext cx="5435100" cy="29742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9D8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50">
                <a:highlight>
                  <a:srgbClr val="F9D8CC"/>
                </a:highlight>
              </a:rPr>
              <a:t>Заниматься физической культурой 3-5 раз в неделю на свежем воздухе.</a:t>
            </a:r>
            <a:endParaRPr b="1" i="1" sz="1350">
              <a:highlight>
                <a:srgbClr val="F9D8CC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350">
                <a:highlight>
                  <a:srgbClr val="F9D8CC"/>
                </a:highlight>
              </a:rPr>
              <a:t>Не переедать и не голодать. Лучше питаться часто и понемногу.</a:t>
            </a:r>
            <a:endParaRPr b="1" i="1" sz="1350">
              <a:highlight>
                <a:srgbClr val="F9D8CC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350">
                <a:highlight>
                  <a:srgbClr val="F9D8CC"/>
                </a:highlight>
              </a:rPr>
              <a:t>Стараться соблюдать режим дня.</a:t>
            </a:r>
            <a:endParaRPr b="1" i="1" sz="1350">
              <a:highlight>
                <a:srgbClr val="F9D8CC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350">
                <a:highlight>
                  <a:srgbClr val="F9D8CC"/>
                </a:highlight>
              </a:rPr>
              <a:t>Ежегодно закаливаться.</a:t>
            </a:r>
            <a:endParaRPr b="1" i="1" sz="1350">
              <a:highlight>
                <a:srgbClr val="F9D8CC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9D8CC"/>
              </a:highlight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4701600" y="3429000"/>
            <a:ext cx="4105500" cy="27201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50">
                <a:highlight>
                  <a:srgbClr val="93C47D"/>
                </a:highlight>
              </a:rPr>
              <a:t>Sleep 8 hours a day!</a:t>
            </a:r>
            <a:endParaRPr b="1" i="1" sz="1550">
              <a:highlight>
                <a:srgbClr val="93C47D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550">
                <a:highlight>
                  <a:srgbClr val="93C47D"/>
                </a:highlight>
              </a:rPr>
              <a:t>Exercise more!</a:t>
            </a:r>
            <a:endParaRPr b="1" i="1" sz="1550">
              <a:highlight>
                <a:srgbClr val="93C47D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550">
                <a:highlight>
                  <a:srgbClr val="93C47D"/>
                </a:highlight>
              </a:rPr>
              <a:t>Eat more fruits and vegetables!</a:t>
            </a:r>
            <a:endParaRPr b="1" i="1" sz="1550">
              <a:highlight>
                <a:srgbClr val="93C47D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550">
                <a:highlight>
                  <a:srgbClr val="93C47D"/>
                </a:highlight>
              </a:rPr>
              <a:t>Don’t smoke!</a:t>
            </a:r>
            <a:endParaRPr b="1" i="1" sz="1550">
              <a:highlight>
                <a:srgbClr val="93C47D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550">
                <a:highlight>
                  <a:srgbClr val="93C47D"/>
                </a:highlight>
              </a:rPr>
              <a:t>Don’t drink alcohol!</a:t>
            </a:r>
            <a:endParaRPr b="1" i="1" sz="1550">
              <a:highlight>
                <a:srgbClr val="93C47D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US" sz="1550">
                <a:highlight>
                  <a:srgbClr val="93C47D"/>
                </a:highlight>
              </a:rPr>
              <a:t>Don’t eat fast food!</a:t>
            </a:r>
            <a:endParaRPr b="1" i="1" sz="1550">
              <a:highlight>
                <a:srgbClr val="93C47D"/>
              </a:highlight>
            </a:endParaRPr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i="1" sz="1900">
              <a:highlight>
                <a:srgbClr val="93C47D"/>
              </a:highlight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7"/>
          <p:cNvSpPr txBox="1"/>
          <p:nvPr>
            <p:ph idx="4294967295" type="title"/>
          </p:nvPr>
        </p:nvSpPr>
        <p:spPr>
          <a:xfrm>
            <a:off x="503237" y="4986337"/>
            <a:ext cx="8183562" cy="1050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8D3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3" name="Google Shape;223;p7"/>
          <p:cNvSpPr txBox="1"/>
          <p:nvPr>
            <p:ph idx="4294967295" type="body"/>
          </p:nvPr>
        </p:nvSpPr>
        <p:spPr>
          <a:xfrm>
            <a:off x="503237" y="530225"/>
            <a:ext cx="8183562" cy="4187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91425">
            <a:noAutofit/>
          </a:bodyPr>
          <a:lstStyle/>
          <a:p>
            <a:pPr indent="-122871" lvl="0" marL="26511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2871" lvl="0" marL="265112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2871" lvl="0" marL="265112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t/>
            </a:r>
            <a:endParaRPr b="1" i="0" sz="2800" u="none" cap="none" strike="noStrik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122873" lvl="0" marL="265113" marR="0" rtl="0" algn="l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24" name="Google Shape;22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1143000"/>
            <a:ext cx="6400800" cy="4624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 txBox="1"/>
          <p:nvPr>
            <p:ph type="title"/>
          </p:nvPr>
        </p:nvSpPr>
        <p:spPr>
          <a:xfrm>
            <a:off x="468312" y="4929187"/>
            <a:ext cx="8183562" cy="67627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66F"/>
              </a:buClr>
              <a:buSzPts val="3600"/>
              <a:buFont typeface="Verdana"/>
              <a:buNone/>
            </a:pPr>
            <a:r>
              <a:t/>
            </a:r>
            <a:endParaRPr/>
          </a:p>
        </p:txBody>
      </p:sp>
      <p:sp>
        <p:nvSpPr>
          <p:cNvPr id="230" name="Google Shape;230;p13"/>
          <p:cNvSpPr txBox="1"/>
          <p:nvPr>
            <p:ph idx="1" type="body"/>
          </p:nvPr>
        </p:nvSpPr>
        <p:spPr>
          <a:xfrm>
            <a:off x="468312" y="5624512"/>
            <a:ext cx="8183562" cy="420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marR="36576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0" sz="1800">
              <a:solidFill>
                <a:srgbClr val="B75C00"/>
              </a:solidFill>
            </a:endParaRPr>
          </a:p>
        </p:txBody>
      </p:sp>
      <p:sp>
        <p:nvSpPr>
          <p:cNvPr id="231" name="Google Shape;231;p13"/>
          <p:cNvSpPr txBox="1"/>
          <p:nvPr/>
        </p:nvSpPr>
        <p:spPr>
          <a:xfrm>
            <a:off x="0" y="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latin typeface="Times New Roman"/>
                <a:ea typeface="Times New Roman"/>
                <a:cs typeface="Times New Roman"/>
                <a:sym typeface="Times New Roman"/>
              </a:rPr>
              <a:t>Сucumber</a:t>
            </a:r>
            <a:endParaRPr b="1" sz="2400"/>
          </a:p>
        </p:txBody>
      </p:sp>
      <p:pic>
        <p:nvPicPr>
          <p:cNvPr id="232" name="Google Shape;23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500" y="591525"/>
            <a:ext cx="8320550" cy="56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09bf3e0c14_1_154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09bf3e0c14_1_154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09bf3e0c14_1_154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Banana</a:t>
            </a:r>
            <a:endParaRPr b="1" sz="2300"/>
          </a:p>
        </p:txBody>
      </p:sp>
      <p:pic>
        <p:nvPicPr>
          <p:cNvPr id="240" name="Google Shape;240;g209bf3e0c14_1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0300"/>
            <a:ext cx="8234774" cy="586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09bf3e0c14_1_162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09bf3e0c14_1_162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g209bf3e0c14_1_162"/>
          <p:cNvSpPr txBox="1"/>
          <p:nvPr/>
        </p:nvSpPr>
        <p:spPr>
          <a:xfrm>
            <a:off x="0" y="0"/>
            <a:ext cx="3000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b="1" sz="2500"/>
          </a:p>
        </p:txBody>
      </p:sp>
      <p:pic>
        <p:nvPicPr>
          <p:cNvPr id="248" name="Google Shape;248;g209bf3e0c14_1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75" y="831150"/>
            <a:ext cx="6519750" cy="527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09bf3e0c14_1_170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09bf3e0c14_1_170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209bf3e0c14_1_170"/>
          <p:cNvSpPr txBox="1"/>
          <p:nvPr/>
        </p:nvSpPr>
        <p:spPr>
          <a:xfrm>
            <a:off x="0" y="0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00">
                <a:latin typeface="Times New Roman"/>
                <a:ea typeface="Times New Roman"/>
                <a:cs typeface="Times New Roman"/>
                <a:sym typeface="Times New Roman"/>
              </a:rPr>
              <a:t>Egg</a:t>
            </a:r>
            <a:endParaRPr b="1" sz="2300"/>
          </a:p>
        </p:txBody>
      </p:sp>
      <p:pic>
        <p:nvPicPr>
          <p:cNvPr id="256" name="Google Shape;256;g209bf3e0c14_1_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60300"/>
            <a:ext cx="7686600" cy="525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09bf3e0c14_1_178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09bf3e0c14_1_178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09bf3e0c14_1_178"/>
          <p:cNvSpPr txBox="1"/>
          <p:nvPr/>
        </p:nvSpPr>
        <p:spPr>
          <a:xfrm>
            <a:off x="0" y="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Times New Roman"/>
                <a:ea typeface="Times New Roman"/>
                <a:cs typeface="Times New Roman"/>
                <a:sym typeface="Times New Roman"/>
              </a:rPr>
              <a:t>Sugar</a:t>
            </a:r>
            <a:endParaRPr b="1" sz="2100"/>
          </a:p>
        </p:txBody>
      </p:sp>
      <p:pic>
        <p:nvPicPr>
          <p:cNvPr id="264" name="Google Shape;264;g209bf3e0c14_1_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624" y="900651"/>
            <a:ext cx="7802725" cy="520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09bf3e0c14_1_186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09bf3e0c14_1_186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09bf3e0c14_1_186"/>
          <p:cNvSpPr txBox="1"/>
          <p:nvPr/>
        </p:nvSpPr>
        <p:spPr>
          <a:xfrm>
            <a:off x="0" y="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Times New Roman"/>
                <a:ea typeface="Times New Roman"/>
                <a:cs typeface="Times New Roman"/>
                <a:sym typeface="Times New Roman"/>
              </a:rPr>
              <a:t>Tomato</a:t>
            </a:r>
            <a:endParaRPr b="1" sz="2100"/>
          </a:p>
        </p:txBody>
      </p:sp>
      <p:pic>
        <p:nvPicPr>
          <p:cNvPr id="272" name="Google Shape;272;g209bf3e0c14_1_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900" y="955975"/>
            <a:ext cx="7633663" cy="508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rganic-fruit-vegetables" id="140" name="Google Shape;14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537" y="766762"/>
            <a:ext cx="1628775" cy="16621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_child" id="141" name="Google Shape;14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687" y="4780050"/>
            <a:ext cx="1873250" cy="1525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4" id="142" name="Google Shape;142;p3"/>
          <p:cNvPicPr preferRelativeResize="0"/>
          <p:nvPr/>
        </p:nvPicPr>
        <p:blipFill rotWithShape="1">
          <a:blip r:embed="rId5">
            <a:alphaModFix/>
          </a:blip>
          <a:srcRect b="0" l="5943" r="14728" t="20285"/>
          <a:stretch/>
        </p:blipFill>
        <p:spPr>
          <a:xfrm>
            <a:off x="998525" y="2763937"/>
            <a:ext cx="1865313" cy="2016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ated_question_mark" id="143" name="Google Shape;14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66600" y="1853150"/>
            <a:ext cx="2799800" cy="2799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3"/>
          <p:cNvCxnSpPr/>
          <p:nvPr/>
        </p:nvCxnSpPr>
        <p:spPr>
          <a:xfrm>
            <a:off x="2592337" y="1598612"/>
            <a:ext cx="2376600" cy="1932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45" name="Google Shape;145;p3"/>
          <p:cNvCxnSpPr/>
          <p:nvPr/>
        </p:nvCxnSpPr>
        <p:spPr>
          <a:xfrm flipH="1" rot="10800000">
            <a:off x="2620962" y="3530600"/>
            <a:ext cx="2382837" cy="114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146" name="Google Shape;146;p3"/>
          <p:cNvCxnSpPr/>
          <p:nvPr/>
        </p:nvCxnSpPr>
        <p:spPr>
          <a:xfrm flipH="1" rot="10800000">
            <a:off x="2557462" y="3530600"/>
            <a:ext cx="2446337" cy="2246312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09bf3e0c14_1_194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g209bf3e0c14_1_194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09bf3e0c14_1_194"/>
          <p:cNvSpPr txBox="1"/>
          <p:nvPr/>
        </p:nvSpPr>
        <p:spPr>
          <a:xfrm>
            <a:off x="0" y="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Times New Roman"/>
                <a:ea typeface="Times New Roman"/>
                <a:cs typeface="Times New Roman"/>
                <a:sym typeface="Times New Roman"/>
              </a:rPr>
              <a:t>Milk</a:t>
            </a:r>
            <a:endParaRPr b="1" sz="2100"/>
          </a:p>
        </p:txBody>
      </p:sp>
      <p:pic>
        <p:nvPicPr>
          <p:cNvPr id="280" name="Google Shape;280;g209bf3e0c14_1_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475" y="1023275"/>
            <a:ext cx="7942675" cy="55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09bf3e0c14_1_207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g209bf3e0c14_1_207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09bf3e0c14_1_207"/>
          <p:cNvSpPr txBox="1"/>
          <p:nvPr/>
        </p:nvSpPr>
        <p:spPr>
          <a:xfrm>
            <a:off x="0" y="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latin typeface="Times New Roman"/>
                <a:ea typeface="Times New Roman"/>
                <a:cs typeface="Times New Roman"/>
                <a:sym typeface="Times New Roman"/>
              </a:rPr>
              <a:t>Bread</a:t>
            </a:r>
            <a:endParaRPr b="1" sz="2000"/>
          </a:p>
        </p:txBody>
      </p:sp>
      <p:pic>
        <p:nvPicPr>
          <p:cNvPr id="288" name="Google Shape;288;g209bf3e0c14_1_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5550" y="882350"/>
            <a:ext cx="7224376" cy="48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09bf3e0c14_1_215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209bf3e0c14_1_215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209bf3e0c14_1_215"/>
          <p:cNvSpPr txBox="1"/>
          <p:nvPr/>
        </p:nvSpPr>
        <p:spPr>
          <a:xfrm>
            <a:off x="0" y="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latin typeface="Times New Roman"/>
                <a:ea typeface="Times New Roman"/>
                <a:cs typeface="Times New Roman"/>
                <a:sym typeface="Times New Roman"/>
              </a:rPr>
              <a:t>Soup</a:t>
            </a:r>
            <a:endParaRPr b="1" sz="1800"/>
          </a:p>
        </p:txBody>
      </p:sp>
      <p:pic>
        <p:nvPicPr>
          <p:cNvPr id="296" name="Google Shape;296;g209bf3e0c14_1_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600" y="991700"/>
            <a:ext cx="7151026" cy="473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09bf3e0c14_1_223"/>
          <p:cNvSpPr txBox="1"/>
          <p:nvPr>
            <p:ph type="title"/>
          </p:nvPr>
        </p:nvSpPr>
        <p:spPr>
          <a:xfrm>
            <a:off x="468344" y="4928616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209bf3e0c14_1_223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g209bf3e0c14_1_223"/>
          <p:cNvSpPr txBox="1"/>
          <p:nvPr/>
        </p:nvSpPr>
        <p:spPr>
          <a:xfrm>
            <a:off x="0" y="0"/>
            <a:ext cx="300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>
                <a:latin typeface="Times New Roman"/>
                <a:ea typeface="Times New Roman"/>
                <a:cs typeface="Times New Roman"/>
                <a:sym typeface="Times New Roman"/>
              </a:rPr>
              <a:t>Ice-cream</a:t>
            </a:r>
            <a:endParaRPr b="1" sz="1900"/>
          </a:p>
        </p:txBody>
      </p:sp>
      <p:pic>
        <p:nvPicPr>
          <p:cNvPr id="304" name="Google Shape;304;g209bf3e0c14_1_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575" y="830675"/>
            <a:ext cx="7927576" cy="526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09bf3e0c14_1_199"/>
          <p:cNvSpPr txBox="1"/>
          <p:nvPr>
            <p:ph type="title"/>
          </p:nvPr>
        </p:nvSpPr>
        <p:spPr>
          <a:xfrm>
            <a:off x="643294" y="251641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4A85BF"/>
                </a:solidFill>
              </a:rPr>
              <a:t>Лист самооценки</a:t>
            </a:r>
            <a:endParaRPr b="1">
              <a:solidFill>
                <a:srgbClr val="4A85BF"/>
              </a:solidFill>
            </a:endParaRPr>
          </a:p>
        </p:txBody>
      </p:sp>
      <p:sp>
        <p:nvSpPr>
          <p:cNvPr id="310" name="Google Shape;310;g209bf3e0c14_1_199"/>
          <p:cNvSpPr txBox="1"/>
          <p:nvPr>
            <p:ph idx="1" type="body"/>
          </p:nvPr>
        </p:nvSpPr>
        <p:spPr>
          <a:xfrm>
            <a:off x="468344" y="5624484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/>
              <a:t>Тема урока побудила меня задуматься………….</a:t>
            </a:r>
            <a:endParaRPr b="1" sz="2300"/>
          </a:p>
        </p:txBody>
      </p:sp>
      <p:graphicFrame>
        <p:nvGraphicFramePr>
          <p:cNvPr id="311" name="Google Shape;311;g209bf3e0c14_1_199"/>
          <p:cNvGraphicFramePr/>
          <p:nvPr/>
        </p:nvGraphicFramePr>
        <p:xfrm>
          <a:off x="952500" y="1306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{42E9E426-5C2F-4961-8BE7-EC28A85D729C}</a:tableStyleId>
              </a:tblPr>
              <a:tblGrid>
                <a:gridCol w="3722200"/>
                <a:gridCol w="3722200"/>
              </a:tblGrid>
              <a:tr h="676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/>
                        <a:t>Аудирование</a:t>
                      </a:r>
                      <a:endParaRPr b="1" sz="2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/>
                        <a:t>1 2 3 4 5</a:t>
                      </a:r>
                      <a:endParaRPr b="1" sz="2200"/>
                    </a:p>
                  </a:txBody>
                  <a:tcPr marT="91425" marB="91425" marR="91425" marL="91425"/>
                </a:tc>
              </a:tr>
              <a:tr h="65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Меню</a:t>
                      </a:r>
                      <a:r>
                        <a:rPr b="1" lang="en-US" sz="2000"/>
                        <a:t> здорового завтрака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/>
                        <a:t>1 2 3 4 5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5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100"/>
                        <a:t>Цепочка слов</a:t>
                      </a:r>
                      <a:endParaRPr b="1" sz="21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/>
                        <a:t>1 2 3 4 5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5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600"/>
                        <a:t>Русские и английские пословицы</a:t>
                      </a:r>
                      <a:endParaRPr b="1" sz="1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/>
                        <a:t>1 2 3 4 5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65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/>
                        <a:t>Загадки о продуктах питания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/>
                        <a:t>1 2 3 4 5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650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900"/>
                        <a:t>Итоговая оценка</a:t>
                      </a:r>
                      <a:endParaRPr b="1" sz="19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200"/>
                        <a:t>1 2 3 4 5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2ba5731d40_0_0"/>
          <p:cNvSpPr txBox="1"/>
          <p:nvPr>
            <p:ph type="title"/>
          </p:nvPr>
        </p:nvSpPr>
        <p:spPr>
          <a:xfrm>
            <a:off x="569194" y="591941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rgbClr val="FF8D3E"/>
                </a:solidFill>
              </a:rPr>
              <a:t>Домашнее задание</a:t>
            </a:r>
            <a:endParaRPr b="1" i="1">
              <a:solidFill>
                <a:srgbClr val="FF8D3E"/>
              </a:solidFill>
            </a:endParaRPr>
          </a:p>
        </p:txBody>
      </p:sp>
      <p:sp>
        <p:nvSpPr>
          <p:cNvPr id="317" name="Google Shape;317;g22ba5731d40_0_0"/>
          <p:cNvSpPr txBox="1"/>
          <p:nvPr>
            <p:ph idx="1" type="body"/>
          </p:nvPr>
        </p:nvSpPr>
        <p:spPr>
          <a:xfrm>
            <a:off x="569194" y="1758459"/>
            <a:ext cx="8184000" cy="420600"/>
          </a:xfrm>
          <a:prstGeom prst="rect">
            <a:avLst/>
          </a:prstGeom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2"/>
                </a:solidFill>
              </a:rPr>
              <a:t>повторить слова по теме ЗОЖ, составить меню на обед на английском и русском языке </a:t>
            </a:r>
            <a:endParaRPr b="1" sz="2200">
              <a:solidFill>
                <a:schemeClr val="dk2"/>
              </a:solidFill>
            </a:endParaRPr>
          </a:p>
        </p:txBody>
      </p:sp>
      <p:pic>
        <p:nvPicPr>
          <p:cNvPr id="318" name="Google Shape;318;g22ba5731d4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475" y="2668750"/>
            <a:ext cx="5225650" cy="347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09bf3e0c14_1_142"/>
          <p:cNvSpPr txBox="1"/>
          <p:nvPr>
            <p:ph type="title"/>
          </p:nvPr>
        </p:nvSpPr>
        <p:spPr>
          <a:xfrm>
            <a:off x="398319" y="4065541"/>
            <a:ext cx="8184000" cy="676800"/>
          </a:xfrm>
          <a:prstGeom prst="rect">
            <a:avLst/>
          </a:prstGeom>
        </p:spPr>
        <p:txBody>
          <a:bodyPr anchorCtr="0" anchor="b" bIns="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12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312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SzPts val="990"/>
              <a:buNone/>
            </a:pPr>
            <a:r>
              <a:rPr b="1" lang="en-US" sz="472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 healthy! </a:t>
            </a:r>
            <a:endParaRPr b="1" sz="472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SzPts val="990"/>
              <a:buNone/>
            </a:pPr>
            <a:r>
              <a:rPr b="1" lang="en-US" sz="472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 active!</a:t>
            </a:r>
            <a:r>
              <a:rPr lang="en-US" sz="472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472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SzPts val="990"/>
              <a:buNone/>
            </a:pPr>
            <a:r>
              <a:rPr lang="en-US" sz="472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Don’t worry! </a:t>
            </a:r>
            <a:endParaRPr sz="472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750"/>
              </a:spcBef>
              <a:spcAft>
                <a:spcPts val="0"/>
              </a:spcAft>
              <a:buSzPts val="990"/>
              <a:buNone/>
            </a:pPr>
            <a:r>
              <a:rPr lang="en-US" sz="4720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 positive!</a:t>
            </a:r>
            <a:endParaRPr sz="4720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75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24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g22b554a8811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381000"/>
            <a:ext cx="9143998" cy="6096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"/>
          <p:cNvSpPr txBox="1"/>
          <p:nvPr/>
        </p:nvSpPr>
        <p:spPr>
          <a:xfrm>
            <a:off x="468312" y="188912"/>
            <a:ext cx="8207375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Что такое здоровье?</a:t>
            </a:r>
            <a:endParaRPr/>
          </a:p>
        </p:txBody>
      </p:sp>
      <p:sp>
        <p:nvSpPr>
          <p:cNvPr id="157" name="Google Shape;157;p4"/>
          <p:cNvSpPr txBox="1"/>
          <p:nvPr/>
        </p:nvSpPr>
        <p:spPr>
          <a:xfrm>
            <a:off x="457200" y="1125537"/>
            <a:ext cx="8229600" cy="5000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1" i="0" lang="en-US" sz="24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Здоровье</a:t>
            </a:r>
            <a:r>
              <a:rPr b="0" i="0" lang="en-US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-  </a:t>
            </a:r>
            <a:r>
              <a:rPr b="0" i="0" lang="en-US" sz="24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это состояние морального, психического и физического благополучия, которое дает человеку возможность стойко, не теряя самообладания, переносить любые жизненные невзгоды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Перикл,Vв.до н.э.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12" y="3068637"/>
            <a:ext cx="5718175" cy="352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22b554a8811_0_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2b554a8811_0_129" title="U3_L5_6_Ex12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50" y="331225"/>
            <a:ext cx="953025" cy="9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/>
          <p:nvPr/>
        </p:nvSpPr>
        <p:spPr>
          <a:xfrm>
            <a:off x="1143000" y="762000"/>
            <a:ext cx="6629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</a:pPr>
            <a:r>
              <a:rPr b="0" i="0" lang="en-US" sz="1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Аудирование. Listen to the speaker and find out how many servings of these things you should eat. Fill in the table. (4 мин.)</a:t>
            </a:r>
            <a:endParaRPr/>
          </a:p>
        </p:txBody>
      </p:sp>
      <p:pic>
        <p:nvPicPr>
          <p:cNvPr id="170" name="Google Shape;170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6925" y="1833750"/>
            <a:ext cx="8398476" cy="3213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100" y="0"/>
            <a:ext cx="1864774" cy="186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2200" y="4991874"/>
            <a:ext cx="2521793" cy="18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Google Shape;177;p6"/>
          <p:cNvGraphicFramePr/>
          <p:nvPr/>
        </p:nvGraphicFramePr>
        <p:xfrm>
          <a:off x="677937" y="3274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{C3D32C67-40BD-4D1C-89CD-ADE98CD031A6}</a:tableStyleId>
              </a:tblPr>
              <a:tblGrid>
                <a:gridCol w="4020300"/>
                <a:gridCol w="4020300"/>
              </a:tblGrid>
              <a:tr h="9947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Milk, yoghurt, cheese</a:t>
                      </a:r>
                      <a:endParaRPr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</a:t>
                      </a:r>
                      <a:r>
                        <a:rPr b="1" i="0" lang="en-US" sz="18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 </a:t>
                      </a:r>
                      <a:r>
                        <a:rPr b="1" i="0" lang="en-US" sz="18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</a:t>
                      </a:r>
                      <a:r>
                        <a:rPr b="1" i="0" lang="en-US" sz="1800" u="none" cap="none" strike="noStrike">
                          <a:solidFill>
                            <a:schemeClr val="dk2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ervings a day</a:t>
                      </a:r>
                      <a:endParaRPr b="1" sz="1800">
                        <a:solidFill>
                          <a:schemeClr val="dk2"/>
                        </a:solidFill>
                      </a:endParaRPr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9947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      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Fruit</a:t>
                      </a:r>
                      <a:endParaRPr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</a:t>
                      </a: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2-5 servings a day</a:t>
                      </a:r>
                      <a:endParaRPr b="1"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9976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Meat, fish, eggs</a:t>
                      </a:r>
                      <a:endParaRPr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</a:t>
                      </a: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2-3 servings a day</a:t>
                      </a:r>
                      <a:endParaRPr b="1"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CE7"/>
                    </a:solidFill>
                  </a:tcPr>
                </a:tc>
              </a:tr>
              <a:tr h="9947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Bread, cereal, pasta, rice</a:t>
                      </a:r>
                      <a:endParaRPr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</a:t>
                      </a: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6-11servings a day</a:t>
                      </a:r>
                      <a:endParaRPr b="1"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  <a:tr h="9947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Fat and sugar</a:t>
                      </a:r>
                      <a:endParaRPr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     </a:t>
                      </a: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very little</a:t>
                      </a:r>
                      <a:endParaRPr b="1"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CECE7"/>
                    </a:solidFill>
                  </a:tcPr>
                </a:tc>
              </a:tr>
              <a:tr h="9947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  </a:t>
                      </a:r>
                      <a:r>
                        <a:rPr b="1" i="0" lang="en-US" sz="1800" u="none" cap="none" strike="noStrike">
                          <a:solidFill>
                            <a:srgbClr val="FFFFFF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Vgetables</a:t>
                      </a:r>
                      <a:endParaRPr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Verdana"/>
                        <a:buNone/>
                      </a:pPr>
                      <a:r>
                        <a:rPr b="1" lang="en-US" sz="1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                  </a:t>
                      </a:r>
                      <a:r>
                        <a:rPr b="1" i="0" lang="en-US" sz="1800" u="none" cap="none" strike="noStrike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3-5 servings a day</a:t>
                      </a:r>
                      <a:endParaRPr b="1" sz="1800"/>
                    </a:p>
                  </a:txBody>
                  <a:tcPr marT="0" marB="0" marR="68575" marL="68575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9D8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>
            <p:ph type="ctrTitle"/>
          </p:nvPr>
        </p:nvSpPr>
        <p:spPr>
          <a:xfrm>
            <a:off x="316200" y="362950"/>
            <a:ext cx="8455800" cy="712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8D3E"/>
              </a:buClr>
              <a:buSzPct val="124615"/>
              <a:buFont typeface="Verdana"/>
              <a:buNone/>
            </a:pPr>
            <a:r>
              <a:rPr b="1" lang="en-US" sz="3250">
                <a:solidFill>
                  <a:srgbClr val="FF8D3E"/>
                </a:solidFill>
                <a:latin typeface="Verdana"/>
                <a:ea typeface="Verdana"/>
                <a:cs typeface="Verdana"/>
                <a:sym typeface="Verdana"/>
              </a:rPr>
              <a:t>Выбери блюда здорового завтрака</a:t>
            </a:r>
            <a:endParaRPr sz="2620"/>
          </a:p>
        </p:txBody>
      </p:sp>
      <p:sp>
        <p:nvSpPr>
          <p:cNvPr id="183" name="Google Shape;183;p9"/>
          <p:cNvSpPr txBox="1"/>
          <p:nvPr>
            <p:ph idx="1" type="subTitle"/>
          </p:nvPr>
        </p:nvSpPr>
        <p:spPr>
          <a:xfrm>
            <a:off x="722300" y="1168904"/>
            <a:ext cx="7772400" cy="49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82875" spcFirstLastPara="1" rIns="91425" wrap="square" tIns="0">
            <a:noAutofit/>
          </a:bodyPr>
          <a:lstStyle/>
          <a:p>
            <a:pPr indent="0" lvl="0" marL="36576" rtl="0" algn="r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sz="2000">
              <a:solidFill>
                <a:srgbClr val="78766F"/>
              </a:solidFill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722300" y="1308900"/>
            <a:ext cx="2031600" cy="13062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9"/>
          <p:cNvSpPr/>
          <p:nvPr/>
        </p:nvSpPr>
        <p:spPr>
          <a:xfrm>
            <a:off x="524000" y="3503150"/>
            <a:ext cx="2229900" cy="1398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/>
              <a:t>Фрукты</a:t>
            </a:r>
            <a:endParaRPr b="1" sz="2000"/>
          </a:p>
        </p:txBody>
      </p:sp>
      <p:sp>
        <p:nvSpPr>
          <p:cNvPr id="186" name="Google Shape;186;p9"/>
          <p:cNvSpPr/>
          <p:nvPr/>
        </p:nvSpPr>
        <p:spPr>
          <a:xfrm>
            <a:off x="5914025" y="1478750"/>
            <a:ext cx="2031600" cy="1398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CE5C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/>
              <a:t>Капуста тушеная с мясом</a:t>
            </a:r>
            <a:endParaRPr b="1" sz="1800"/>
          </a:p>
        </p:txBody>
      </p:sp>
      <p:sp>
        <p:nvSpPr>
          <p:cNvPr id="187" name="Google Shape;187;p9"/>
          <p:cNvSpPr/>
          <p:nvPr/>
        </p:nvSpPr>
        <p:spPr>
          <a:xfrm>
            <a:off x="3124400" y="1308900"/>
            <a:ext cx="1950300" cy="16383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/>
              <a:t>Салат овощной</a:t>
            </a:r>
            <a:endParaRPr b="1" sz="1900"/>
          </a:p>
        </p:txBody>
      </p:sp>
      <p:sp>
        <p:nvSpPr>
          <p:cNvPr id="188" name="Google Shape;188;p9"/>
          <p:cNvSpPr/>
          <p:nvPr/>
        </p:nvSpPr>
        <p:spPr>
          <a:xfrm>
            <a:off x="6189788" y="3279750"/>
            <a:ext cx="2304900" cy="14781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/>
              <a:t>Блинчики с грибами</a:t>
            </a:r>
            <a:endParaRPr b="1" sz="1900"/>
          </a:p>
        </p:txBody>
      </p:sp>
      <p:sp>
        <p:nvSpPr>
          <p:cNvPr id="189" name="Google Shape;189;p9"/>
          <p:cNvSpPr txBox="1"/>
          <p:nvPr/>
        </p:nvSpPr>
        <p:spPr>
          <a:xfrm>
            <a:off x="1016000" y="1705425"/>
            <a:ext cx="1422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Calibri"/>
                <a:ea typeface="Calibri"/>
                <a:cs typeface="Calibri"/>
                <a:sym typeface="Calibri"/>
              </a:rPr>
              <a:t>Сэндвич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9"/>
          <p:cNvSpPr/>
          <p:nvPr/>
        </p:nvSpPr>
        <p:spPr>
          <a:xfrm>
            <a:off x="2928775" y="3598775"/>
            <a:ext cx="2825100" cy="14781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Суп картофельный с мясом</a:t>
            </a:r>
            <a:endParaRPr b="1" sz="1700"/>
          </a:p>
        </p:txBody>
      </p:sp>
      <p:sp>
        <p:nvSpPr>
          <p:cNvPr id="191" name="Google Shape;191;p9"/>
          <p:cNvSpPr/>
          <p:nvPr/>
        </p:nvSpPr>
        <p:spPr>
          <a:xfrm>
            <a:off x="1426750" y="5414500"/>
            <a:ext cx="2031600" cy="9330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F9CB9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00"/>
              <a:t>Каша молочная рисовая</a:t>
            </a:r>
            <a:endParaRPr b="1" sz="1500"/>
          </a:p>
        </p:txBody>
      </p:sp>
      <p:sp>
        <p:nvSpPr>
          <p:cNvPr id="192" name="Google Shape;192;p9"/>
          <p:cNvSpPr/>
          <p:nvPr/>
        </p:nvSpPr>
        <p:spPr>
          <a:xfrm>
            <a:off x="4308375" y="5134425"/>
            <a:ext cx="1827900" cy="11199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A4C2F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Яйцо вареное</a:t>
            </a:r>
            <a:endParaRPr b="1" sz="1600"/>
          </a:p>
        </p:txBody>
      </p:sp>
      <p:sp>
        <p:nvSpPr>
          <p:cNvPr id="193" name="Google Shape;193;p9"/>
          <p:cNvSpPr/>
          <p:nvPr/>
        </p:nvSpPr>
        <p:spPr>
          <a:xfrm>
            <a:off x="6735125" y="5268675"/>
            <a:ext cx="1523700" cy="8514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rgbClr val="D9D2E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Молоко </a:t>
            </a:r>
            <a:endParaRPr b="1"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"/>
          <p:cNvSpPr txBox="1"/>
          <p:nvPr>
            <p:ph type="title"/>
          </p:nvPr>
        </p:nvSpPr>
        <p:spPr>
          <a:xfrm>
            <a:off x="596612" y="427162"/>
            <a:ext cx="8183700" cy="676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rgbClr val="4882B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66F"/>
              </a:buClr>
              <a:buSzPts val="3600"/>
              <a:buFont typeface="Verdana"/>
              <a:buNone/>
            </a:pPr>
            <a:r>
              <a:rPr b="1" i="0" lang="en-US" sz="3600" u="none">
                <a:solidFill>
                  <a:srgbClr val="4882BE"/>
                </a:solidFill>
                <a:highlight>
                  <a:schemeClr val="dk1"/>
                </a:highlight>
                <a:latin typeface="Verdana"/>
                <a:ea typeface="Verdana"/>
                <a:cs typeface="Verdana"/>
                <a:sym typeface="Verdana"/>
              </a:rPr>
              <a:t>Цепочка слов</a:t>
            </a:r>
            <a:endParaRPr b="1">
              <a:solidFill>
                <a:srgbClr val="4882BE"/>
              </a:solidFill>
              <a:highlight>
                <a:schemeClr val="dk1"/>
              </a:highlight>
            </a:endParaRPr>
          </a:p>
        </p:txBody>
      </p:sp>
      <p:sp>
        <p:nvSpPr>
          <p:cNvPr id="199" name="Google Shape;199;p10"/>
          <p:cNvSpPr txBox="1"/>
          <p:nvPr>
            <p:ph idx="1" type="body"/>
          </p:nvPr>
        </p:nvSpPr>
        <p:spPr>
          <a:xfrm>
            <a:off x="480150" y="1192250"/>
            <a:ext cx="8183700" cy="55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18850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 recover                                       выздоравливать     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cereal                                                 крупа, каша                               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dairy product                               молочные продукты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to keep to a diet                       придерживаться диеты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soft drinks                             безалкогольные напитки 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pulse                                                  пульс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health                                                здоровье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regular exercises                  регулярные упражнения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ecology                                            экология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take temperature              измерять температуру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sneeze                                           выздоравливать</a:t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7916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b="1" sz="240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/>
</file>