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57" r:id="rId4"/>
    <p:sldId id="263" r:id="rId5"/>
    <p:sldId id="264" r:id="rId6"/>
    <p:sldId id="265" r:id="rId7"/>
    <p:sldId id="266" r:id="rId8"/>
    <p:sldId id="268" r:id="rId9"/>
    <p:sldId id="270" r:id="rId10"/>
    <p:sldId id="269" r:id="rId11"/>
    <p:sldId id="26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6D026-1A7F-4940-92C6-F2C61321213A}" type="datetimeFigureOut">
              <a:rPr lang="ru-RU" smtClean="0"/>
              <a:t>10.04.2023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E91E61-D538-4EF8-8873-8266204C90AE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543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6D026-1A7F-4940-92C6-F2C61321213A}" type="datetimeFigureOut">
              <a:rPr lang="ru-RU" smtClean="0"/>
              <a:t>10.04.2023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1E61-D538-4EF8-8873-8266204C9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986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6D026-1A7F-4940-92C6-F2C61321213A}" type="datetimeFigureOut">
              <a:rPr lang="ru-RU" smtClean="0"/>
              <a:t>10.04.2023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1E61-D538-4EF8-8873-8266204C9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57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6D026-1A7F-4940-92C6-F2C61321213A}" type="datetimeFigureOut">
              <a:rPr lang="ru-RU" smtClean="0"/>
              <a:t>10.04.2023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1E61-D538-4EF8-8873-8266204C9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19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6D026-1A7F-4940-92C6-F2C61321213A}" type="datetimeFigureOut">
              <a:rPr lang="ru-RU" smtClean="0"/>
              <a:t>10.04.2023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1E61-D538-4EF8-8873-8266204C90AE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8371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6D026-1A7F-4940-92C6-F2C61321213A}" type="datetimeFigureOut">
              <a:rPr lang="ru-RU" smtClean="0"/>
              <a:t>10.04.2023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1E61-D538-4EF8-8873-8266204C9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917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6D026-1A7F-4940-92C6-F2C61321213A}" type="datetimeFigureOut">
              <a:rPr lang="ru-RU" smtClean="0"/>
              <a:t>10.04.2023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1E61-D538-4EF8-8873-8266204C9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363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6D026-1A7F-4940-92C6-F2C61321213A}" type="datetimeFigureOut">
              <a:rPr lang="ru-RU" smtClean="0"/>
              <a:t>10.04.2023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1E61-D538-4EF8-8873-8266204C9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14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6D026-1A7F-4940-92C6-F2C61321213A}" type="datetimeFigureOut">
              <a:rPr lang="ru-RU" smtClean="0"/>
              <a:t>10.04.2023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1E61-D538-4EF8-8873-8266204C9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22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6D026-1A7F-4940-92C6-F2C61321213A}" type="datetimeFigureOut">
              <a:rPr lang="ru-RU" smtClean="0"/>
              <a:t>10.04.2023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1E61-D538-4EF8-8873-8266204C9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173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6D026-1A7F-4940-92C6-F2C61321213A}" type="datetimeFigureOut">
              <a:rPr lang="ru-RU" smtClean="0"/>
              <a:t>10.04.2023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1E61-D538-4EF8-8873-8266204C9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94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F6C6D026-1A7F-4940-92C6-F2C61321213A}" type="datetimeFigureOut">
              <a:rPr lang="ru-RU" smtClean="0"/>
              <a:t>10.04.2023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27E91E61-D538-4EF8-8873-8266204C9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023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7236" y="331507"/>
            <a:ext cx="2447650" cy="330432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9980" y="1233055"/>
            <a:ext cx="9966960" cy="3241963"/>
          </a:xfrm>
        </p:spPr>
        <p:txBody>
          <a:bodyPr>
            <a:normAutofit fontScale="90000"/>
          </a:bodyPr>
          <a:lstStyle/>
          <a:p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/>
              <a:t/>
            </a:r>
            <a:br>
              <a:rPr lang="ru-RU" sz="6100" dirty="0"/>
            </a:b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/>
              <a:t/>
            </a:r>
            <a:br>
              <a:rPr lang="ru-RU" sz="6100" dirty="0"/>
            </a:b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/>
              <a:t/>
            </a:r>
            <a:br>
              <a:rPr lang="ru-RU" sz="6100" dirty="0"/>
            </a:b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/>
              <a:t/>
            </a:r>
            <a:br>
              <a:rPr lang="ru-RU" sz="6100" dirty="0"/>
            </a:b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 smtClean="0"/>
              <a:t>Давай вместе </a:t>
            </a:r>
            <a:br>
              <a:rPr lang="ru-RU" sz="6100" dirty="0" smtClean="0"/>
            </a:br>
            <a:r>
              <a:rPr lang="ru-RU" sz="8900" dirty="0" smtClean="0"/>
              <a:t>не</a:t>
            </a:r>
            <a:r>
              <a:rPr lang="ru-RU" dirty="0" smtClean="0"/>
              <a:t> </a:t>
            </a: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 smtClean="0"/>
              <a:t>бояться!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72836" y="4281054"/>
            <a:ext cx="10155382" cy="2064327"/>
          </a:xfrm>
        </p:spPr>
        <p:txBody>
          <a:bodyPr>
            <a:normAutofit fontScale="25000" lnSpcReduction="20000"/>
          </a:bodyPr>
          <a:lstStyle/>
          <a:p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необходимо знать взрослому о детских страхах.</a:t>
            </a:r>
            <a:endParaRPr lang="ru-RU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педагог-психолог МДОАУ </a:t>
            </a:r>
            <a:r>
              <a:rPr lang="ru-RU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</a:t>
            </a:r>
            <a:r>
              <a:rPr lang="ru-RU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17» Андреева </a:t>
            </a:r>
            <a:r>
              <a:rPr lang="ru-RU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Л.А</a:t>
            </a:r>
            <a:r>
              <a:rPr lang="ru-RU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644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85218" cy="845127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справиться с детскими страхами?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8036" y="1454727"/>
            <a:ext cx="11222182" cy="4890655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допускайте выяснения отношений в присутствии ребенка.</a:t>
            </a:r>
            <a:endParaRPr lang="ru-RU" sz="3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 необходимо доверять родителям и верить в то, что его любят.</a:t>
            </a:r>
          </a:p>
          <a:p>
            <a:pPr marL="45720" indent="0">
              <a:lnSpc>
                <a:spcPct val="100000"/>
              </a:lnSpc>
              <a:buNone/>
            </a:pP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Поддерживайте предсказуемость жизни ребенка, </a:t>
            </a:r>
          </a:p>
          <a:p>
            <a:pPr marL="45720" indent="0" algn="ctr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ее постоянство.</a:t>
            </a:r>
          </a:p>
          <a:p>
            <a:pPr marL="45720" indent="0" algn="just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ритуал перед сном, ритуал прощания в детском саду и т.д.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36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729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0" y="3690329"/>
            <a:ext cx="3412880" cy="286243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2957" y="484642"/>
            <a:ext cx="9875520" cy="1002323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Уважаемые взрослые…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316" y="1486965"/>
            <a:ext cx="10571019" cy="4322618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Дайте ребенку возможность много двигаться, занимайтесь спортом, гуляйте - двигательная активность способствует развитию уверенности в себе, помогает побороть страхи.</a:t>
            </a:r>
          </a:p>
          <a:p>
            <a:pPr marL="45720" indent="0">
              <a:buNone/>
            </a:pPr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" indent="0">
              <a:buNone/>
            </a:pP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Если не справляетесь, </a:t>
            </a:r>
            <a:endParaRPr lang="ru-RU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" indent="0">
              <a:buNone/>
            </a:pP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обязательно 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обратитесь за помощью </a:t>
            </a:r>
            <a:endParaRPr lang="ru-RU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" indent="0">
              <a:buNone/>
            </a:pP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к 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детскому психологу.</a:t>
            </a:r>
          </a:p>
          <a:p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ru-RU" sz="4000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959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4909" y="651165"/>
            <a:ext cx="11360727" cy="116378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/>
              <a:t/>
            </a:r>
            <a:br>
              <a:rPr lang="ru-RU" sz="6100" dirty="0"/>
            </a:b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/>
              <a:t/>
            </a:r>
            <a:br>
              <a:rPr lang="ru-RU" sz="6100" dirty="0"/>
            </a:b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/>
              <a:t/>
            </a:r>
            <a:br>
              <a:rPr lang="ru-RU" sz="6100" dirty="0"/>
            </a:b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3900" dirty="0" smtClean="0"/>
              <a:t>Все мы, взрослые и дети, чего-то боимся.</a:t>
            </a:r>
            <a:r>
              <a:rPr lang="ru-RU" sz="3900" dirty="0"/>
              <a:t/>
            </a:r>
            <a:br>
              <a:rPr lang="ru-RU" sz="3900" dirty="0"/>
            </a:br>
            <a:endParaRPr lang="ru-RU" sz="39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9819" y="3865418"/>
            <a:ext cx="10432472" cy="2479964"/>
          </a:xfrm>
        </p:spPr>
        <p:txBody>
          <a:bodyPr>
            <a:normAutofit fontScale="25000" lnSpcReduction="20000"/>
          </a:bodyPr>
          <a:lstStyle/>
          <a:p>
            <a:endParaRPr lang="ru-RU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Страхи являются естественной реакцией на </a:t>
            </a:r>
          </a:p>
          <a:p>
            <a:r>
              <a:rPr lang="ru-RU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непонятное и неизвестное.</a:t>
            </a:r>
          </a:p>
          <a:p>
            <a:endParaRPr lang="ru-RU" sz="1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 необходимо научиться справляться с чувством страха.</a:t>
            </a:r>
            <a:r>
              <a:rPr lang="ru-RU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37309" y="1932709"/>
            <a:ext cx="11360727" cy="1544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7200" b="1" kern="1200" cap="all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6100" dirty="0" smtClean="0"/>
              <a:t/>
            </a:r>
            <a:br>
              <a:rPr lang="ru-RU" sz="6100" dirty="0" smtClean="0"/>
            </a:br>
            <a:r>
              <a:rPr lang="ru-RU" sz="12800" dirty="0"/>
              <a:t>Страх – это эмоция, возникающая в результате </a:t>
            </a:r>
            <a:r>
              <a:rPr lang="ru-RU" sz="12800" dirty="0" smtClean="0"/>
              <a:t>опасности</a:t>
            </a:r>
            <a:r>
              <a:rPr lang="ru-RU" sz="12800" dirty="0"/>
              <a:t>, </a:t>
            </a:r>
            <a:endParaRPr lang="ru-RU" sz="12800" dirty="0" smtClean="0"/>
          </a:p>
          <a:p>
            <a:pPr>
              <a:lnSpc>
                <a:spcPct val="100000"/>
              </a:lnSpc>
            </a:pPr>
            <a:r>
              <a:rPr lang="ru-RU" sz="12800" dirty="0" smtClean="0"/>
              <a:t>в </a:t>
            </a:r>
            <a:r>
              <a:rPr lang="ru-RU" sz="12800" dirty="0"/>
              <a:t>ситуации неопределенности и угрозы жизни.</a:t>
            </a:r>
            <a:endParaRPr lang="ru-RU" sz="1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3900" dirty="0" smtClean="0"/>
              <a:t>.</a:t>
            </a:r>
            <a:br>
              <a:rPr lang="ru-RU" sz="3900" dirty="0" smtClean="0"/>
            </a:br>
            <a:endParaRPr lang="ru-RU" sz="3900" dirty="0"/>
          </a:p>
        </p:txBody>
      </p:sp>
    </p:spTree>
    <p:extLst>
      <p:ext uri="{BB962C8B-B14F-4D97-AF65-F5344CB8AC3E}">
        <p14:creationId xmlns:p14="http://schemas.microsoft.com/office/powerpoint/2010/main" val="1373221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85218" cy="845127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страхи детей по возрастам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5564" y="3837709"/>
            <a:ext cx="2760518" cy="2760518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8036" y="1454727"/>
            <a:ext cx="11222182" cy="4890655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3 лет</a:t>
            </a:r>
          </a:p>
          <a:p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Страхи неожиданных резких звуков</a:t>
            </a:r>
          </a:p>
          <a:p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8 месяцев, страх незнакомых людей и людей, которые необычно себя ведут</a:t>
            </a:r>
          </a:p>
          <a:p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 врачей</a:t>
            </a:r>
          </a:p>
          <a:p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 медицинских манипуляций и боли</a:t>
            </a:r>
          </a:p>
          <a:p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2 лет – страх животных</a:t>
            </a:r>
          </a:p>
          <a:p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Ближе к трем годам – страхи перед засыпанием</a:t>
            </a:r>
          </a:p>
          <a:p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614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85218" cy="845127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страхи детей по возрастам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8036" y="1454727"/>
            <a:ext cx="11222182" cy="4890655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5 лет</a:t>
            </a:r>
          </a:p>
          <a:p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Страхи одиночества, темноты и замкнутого пространства, сказочных персонажей. </a:t>
            </a:r>
          </a:p>
          <a:p>
            <a:pPr marL="45720" indent="0" algn="r">
              <a:buNone/>
            </a:pPr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указывают на нарушение детско-родительских отношений.</a:t>
            </a:r>
          </a:p>
          <a:p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 наказаний.</a:t>
            </a:r>
          </a:p>
          <a:p>
            <a:pPr marL="45720" indent="0" algn="r">
              <a:buNone/>
            </a:pPr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при недостатке эмоционального тепла и принятия со стороны взрослого.</a:t>
            </a:r>
          </a:p>
        </p:txBody>
      </p:sp>
    </p:spTree>
    <p:extLst>
      <p:ext uri="{BB962C8B-B14F-4D97-AF65-F5344CB8AC3E}">
        <p14:creationId xmlns:p14="http://schemas.microsoft.com/office/powerpoint/2010/main" val="2972466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85218" cy="845127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страхи детей по возрастам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8036" y="1454727"/>
            <a:ext cx="11222182" cy="4890655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7 лет</a:t>
            </a:r>
          </a:p>
          <a:p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Страхи перед представителями потусторонних миров.</a:t>
            </a:r>
          </a:p>
          <a:p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Страхи, которые связаны с самым главным ведущим страхом – смерти своей и близких.</a:t>
            </a:r>
          </a:p>
          <a:p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Ближе к 7 годам – социальные страхи. </a:t>
            </a:r>
          </a:p>
          <a:p>
            <a:pPr marL="45720" indent="0" algn="r">
              <a:buNone/>
            </a:pPr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правило, они связаны с поступлением в школу.</a:t>
            </a:r>
          </a:p>
          <a:p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928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85218" cy="845127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реагировать на детские страхи?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8036" y="1454727"/>
            <a:ext cx="11222182" cy="4890655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разубеждайте ребенка, </a:t>
            </a:r>
          </a:p>
          <a:p>
            <a:pPr marL="45720" indent="0" algn="ctr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говорите, что бояться нечего.</a:t>
            </a:r>
            <a:endParaRPr lang="ru-RU" sz="30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Теплота и принятие, поддержка и понимание лучше и результативнее, чем убеждение.</a:t>
            </a:r>
          </a:p>
          <a:p>
            <a:pPr marL="45720" indent="0">
              <a:buNone/>
            </a:pP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ругайте и 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высмеивайте</a:t>
            </a:r>
          </a:p>
          <a:p>
            <a:pPr marL="45720" indent="0" algn="ctr">
              <a:buNone/>
            </a:pP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ебенка за проявление страха.</a:t>
            </a:r>
          </a:p>
          <a:p>
            <a:pPr marL="4572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почувствует себя более беспомощным и «плохим», замкнется в себе.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36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864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85218" cy="845127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реагировать на детские страхи</a:t>
            </a:r>
            <a:r>
              <a:rPr lang="ru-RU" sz="35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5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8036" y="1454727"/>
            <a:ext cx="11222182" cy="4890655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ребенок хочет поделиться с вами - </a:t>
            </a:r>
          </a:p>
          <a:p>
            <a:pPr marL="45720" indent="0" algn="ctr">
              <a:buNone/>
            </a:pP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оговорите с ним.</a:t>
            </a:r>
            <a:endParaRPr lang="ru-RU" sz="3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 уменьшается или даже исчезает, если есть с кем его разделить.</a:t>
            </a:r>
          </a:p>
          <a:p>
            <a:pPr marL="45720" indent="0">
              <a:buNone/>
            </a:pP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наказывайте за страх.</a:t>
            </a:r>
          </a:p>
          <a:p>
            <a:pPr marL="45720" indent="0" algn="just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Помните! К страхам приводит большое количество запретов и малое количество тепла и ласки.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36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28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85218" cy="845127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реагировать на детские страхи?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8166" y="3502602"/>
            <a:ext cx="3036743" cy="3036743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8036" y="1454727"/>
            <a:ext cx="11222182" cy="4890655"/>
          </a:xfrm>
        </p:spPr>
        <p:txBody>
          <a:bodyPr>
            <a:normAutofit fontScale="85000" lnSpcReduction="20000"/>
          </a:bodyPr>
          <a:lstStyle/>
          <a:p>
            <a:pPr marL="45720" indent="0" algn="ctr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ребенок хочет поделиться с вами - </a:t>
            </a:r>
          </a:p>
          <a:p>
            <a:pPr marL="45720" indent="0" algn="ctr">
              <a:buNone/>
            </a:pP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оговорите с ним.</a:t>
            </a:r>
            <a:endParaRPr lang="ru-RU" sz="3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 уменьшается или даже исчезает, если есть с кем его разделить.</a:t>
            </a:r>
          </a:p>
          <a:p>
            <a:pPr marL="45720" indent="0">
              <a:buNone/>
            </a:pP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Будьте рядом, когда ребенку страшно.</a:t>
            </a:r>
          </a:p>
          <a:p>
            <a:pPr marL="45720" indent="0" algn="just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Расспрашиваете его о том, чего он боится, </a:t>
            </a:r>
          </a:p>
          <a:p>
            <a:pPr marL="45720" indent="0" algn="just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может случиться,</a:t>
            </a:r>
          </a:p>
          <a:p>
            <a:pPr marL="45720" indent="0" algn="just">
              <a:buNone/>
            </a:pP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ридумывайте способы справиться со страхом </a:t>
            </a:r>
          </a:p>
          <a:p>
            <a:pPr marL="45720" indent="0" algn="just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(включая волшебные).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36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793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85218" cy="845127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справиться с детскими страхами?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8036" y="1454727"/>
            <a:ext cx="11222182" cy="4530437"/>
          </a:xfrm>
        </p:spPr>
        <p:txBody>
          <a:bodyPr>
            <a:normAutofit fontScale="77500" lnSpcReduction="2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Помните!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Лучше свести до минимума причины, по которым ребенок пугается, чем пытаться ослабить страх. 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ru-RU" sz="36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 в предупреждении и преодолении страха – это самим родителям рассказать ребенку, как они сами в детстве пережили точно такой же страх (или другой) и сумели его преодолеть.</a:t>
            </a:r>
          </a:p>
          <a:p>
            <a:pPr marL="45720" indent="0" algn="just">
              <a:buNone/>
            </a:pP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 необходимо научиться контролировать свои эмоции и речь. 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36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673679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227</TotalTime>
  <Words>466</Words>
  <Application>Microsoft Office PowerPoint</Application>
  <PresentationFormat>Произвольный</PresentationFormat>
  <Paragraphs>79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Базис</vt:lpstr>
      <vt:lpstr>          Давай вместе  не  бояться! </vt:lpstr>
      <vt:lpstr>        Все мы, взрослые и дети, чего-то боимся. </vt:lpstr>
      <vt:lpstr>Типичные страхи детей по возрастам</vt:lpstr>
      <vt:lpstr>Типичные страхи детей по возрастам</vt:lpstr>
      <vt:lpstr>Типичные страхи детей по возрастам</vt:lpstr>
      <vt:lpstr>Как реагировать на детские страхи?</vt:lpstr>
      <vt:lpstr>Как реагировать на детские страхи?</vt:lpstr>
      <vt:lpstr>Как реагировать на детские страхи?</vt:lpstr>
      <vt:lpstr>Как справиться с детскими страхами?</vt:lpstr>
      <vt:lpstr>Как справиться с детскими страхами?</vt:lpstr>
      <vt:lpstr>Уважаемые взрослые…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Цветик-семицветик</dc:title>
  <dc:creator>RePack by Diakov</dc:creator>
  <cp:lastModifiedBy>PANDREEVA@outlook.com</cp:lastModifiedBy>
  <cp:revision>36</cp:revision>
  <dcterms:created xsi:type="dcterms:W3CDTF">2022-09-28T09:45:51Z</dcterms:created>
  <dcterms:modified xsi:type="dcterms:W3CDTF">2023-04-10T17:02:53Z</dcterms:modified>
</cp:coreProperties>
</file>