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58" r:id="rId5"/>
    <p:sldId id="261" r:id="rId6"/>
    <p:sldId id="280" r:id="rId7"/>
    <p:sldId id="260" r:id="rId8"/>
    <p:sldId id="259" r:id="rId9"/>
    <p:sldId id="271" r:id="rId10"/>
    <p:sldId id="270" r:id="rId11"/>
    <p:sldId id="272" r:id="rId12"/>
    <p:sldId id="278" r:id="rId13"/>
    <p:sldId id="279" r:id="rId14"/>
    <p:sldId id="273" r:id="rId15"/>
    <p:sldId id="27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DR\Downloads\v916-nunny-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" y="730399"/>
            <a:ext cx="913851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42" y="476672"/>
            <a:ext cx="7772400" cy="18002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Использование техники «</a:t>
            </a:r>
            <a:r>
              <a:rPr lang="ru-RU" sz="3200" dirty="0" err="1" smtClean="0">
                <a:latin typeface="Comic Sans MS" panose="030F0702030302020204" pitchFamily="66" charset="0"/>
              </a:rPr>
              <a:t>друдл</a:t>
            </a:r>
            <a:r>
              <a:rPr lang="ru-RU" sz="3200" dirty="0" smtClean="0">
                <a:latin typeface="Comic Sans MS" panose="030F0702030302020204" pitchFamily="66" charset="0"/>
              </a:rPr>
              <a:t>» в развитии </a:t>
            </a:r>
            <a:r>
              <a:rPr lang="ru-RU" sz="3200" dirty="0" smtClean="0">
                <a:latin typeface="Comic Sans MS" panose="030F0702030302020204" pitchFamily="66" charset="0"/>
              </a:rPr>
              <a:t>воображения, мышления </a:t>
            </a:r>
            <a:br>
              <a:rPr lang="ru-RU" sz="3200" dirty="0" smtClean="0">
                <a:latin typeface="Comic Sans MS" panose="030F0702030302020204" pitchFamily="66" charset="0"/>
              </a:rPr>
            </a:br>
            <a:r>
              <a:rPr lang="ru-RU" sz="3200" dirty="0" smtClean="0">
                <a:latin typeface="Comic Sans MS" panose="030F0702030302020204" pitchFamily="66" charset="0"/>
              </a:rPr>
              <a:t>и творческих способностей дошкольников</a:t>
            </a:r>
            <a:r>
              <a:rPr lang="ru-RU" b="1" dirty="0" smtClean="0">
                <a:latin typeface="Bad Script" panose="02000000000000000000" pitchFamily="2" charset="0"/>
              </a:rPr>
              <a:t>.</a:t>
            </a:r>
            <a:endParaRPr lang="ru-RU" b="1" dirty="0">
              <a:latin typeface="Bad Script" panose="020000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4342" y="5805264"/>
            <a:ext cx="6221994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Педагоги-психологи МДОАУ 17</a:t>
            </a:r>
            <a:endParaRPr lang="ru-RU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79208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Comic Sans MS" panose="030F0702030302020204" pitchFamily="66" charset="0"/>
              </a:rPr>
              <a:t>ЧТО ЭТО?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414908"/>
            <a:ext cx="5112567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7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089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omic Sans MS" panose="030F0702030302020204" pitchFamily="66" charset="0"/>
              </a:rPr>
              <a:t>Возможно это: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ru-RU" dirty="0">
                <a:latin typeface="Comic Sans MS" panose="030F0702030302020204" pitchFamily="66" charset="0"/>
              </a:rPr>
              <a:t>Человек в костюме с галстуком-бабочкой, защемленным дверью лифта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С</a:t>
            </a:r>
            <a:r>
              <a:rPr lang="ru-RU" dirty="0" smtClean="0">
                <a:latin typeface="Comic Sans MS" panose="030F0702030302020204" pitchFamily="66" charset="0"/>
              </a:rPr>
              <a:t>ветильник </a:t>
            </a:r>
            <a:r>
              <a:rPr lang="ru-RU" dirty="0">
                <a:latin typeface="Comic Sans MS" panose="030F0702030302020204" pitchFamily="66" charset="0"/>
              </a:rPr>
              <a:t>и электрический провод на потолке.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Обозначение водопроводного вентиля на схемах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Или бабочка, взбирающаяся по веревке вверх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К</a:t>
            </a:r>
            <a:r>
              <a:rPr lang="ru-RU" dirty="0" smtClean="0">
                <a:latin typeface="Comic Sans MS" panose="030F0702030302020204" pitchFamily="66" charset="0"/>
              </a:rPr>
              <a:t>рыша </a:t>
            </a:r>
            <a:r>
              <a:rPr lang="ru-RU" dirty="0">
                <a:latin typeface="Comic Sans MS" panose="030F0702030302020204" pitchFamily="66" charset="0"/>
              </a:rPr>
              <a:t>дома сверху с антенной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Геометрическая задача.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Флюгер на крыше дома (или какой-либо рисунок на крыше).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Песочные часы, стоящие на столе</a:t>
            </a:r>
            <a:r>
              <a:rPr lang="ru-RU" dirty="0" smtClean="0">
                <a:latin typeface="Comic Sans MS" panose="030F0702030302020204" pitchFamily="66" charset="0"/>
              </a:rPr>
              <a:t>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Последний кусок шашлыка на палочке. 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Два громкоговорителя на столбе.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Шкаф с ручками.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Два клювика птиц.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Подарочная коробочка.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Ручки двери с двух сторон.</a:t>
            </a:r>
          </a:p>
          <a:p>
            <a:pPr lvl="0" fontAlgn="base"/>
            <a:r>
              <a:rPr lang="ru-RU" dirty="0">
                <a:latin typeface="Comic Sans MS" panose="030F0702030302020204" pitchFamily="66" charset="0"/>
              </a:rPr>
              <a:t>Закрытое окно.</a:t>
            </a:r>
          </a:p>
          <a:p>
            <a:r>
              <a:rPr lang="ru-RU" dirty="0">
                <a:latin typeface="Comic Sans MS" panose="030F0702030302020204" pitchFamily="66" charset="0"/>
              </a:rPr>
              <a:t>Стрекоза над </a:t>
            </a:r>
            <a:r>
              <a:rPr lang="ru-RU" dirty="0" smtClean="0">
                <a:latin typeface="Comic Sans MS" panose="030F0702030302020204" pitchFamily="66" charset="0"/>
              </a:rPr>
              <a:t>дорогой.</a:t>
            </a:r>
          </a:p>
          <a:p>
            <a:r>
              <a:rPr lang="ru-RU" dirty="0">
                <a:latin typeface="Comic Sans MS" panose="030F0702030302020204" pitchFamily="66" charset="0"/>
              </a:rPr>
              <a:t> Застёжка на пальто</a:t>
            </a:r>
            <a:endParaRPr lang="ru-RU" dirty="0" smtClean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81506"/>
            <a:ext cx="3096344" cy="231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75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Рабочая тетрадь к программе </a:t>
            </a:r>
            <a:br>
              <a:rPr lang="ru-RU" sz="3200" b="1" dirty="0" smtClean="0">
                <a:latin typeface="Comic Sans MS" panose="030F0702030302020204" pitchFamily="66" charset="0"/>
              </a:rPr>
            </a:br>
            <a:r>
              <a:rPr lang="ru-RU" sz="3200" b="1" dirty="0" smtClean="0">
                <a:latin typeface="Comic Sans MS" panose="030F0702030302020204" pitchFamily="66" charset="0"/>
              </a:rPr>
              <a:t>«Цветик-</a:t>
            </a:r>
            <a:r>
              <a:rPr lang="ru-RU" sz="3200" b="1" dirty="0" err="1" smtClean="0">
                <a:latin typeface="Comic Sans MS" panose="030F0702030302020204" pitchFamily="66" charset="0"/>
              </a:rPr>
              <a:t>семицветик</a:t>
            </a:r>
            <a:r>
              <a:rPr lang="ru-RU" sz="3200" b="1" dirty="0" smtClean="0">
                <a:latin typeface="Comic Sans MS" panose="030F0702030302020204" pitchFamily="66" charset="0"/>
              </a:rPr>
              <a:t>» 5-6 лет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E:\психолог\цветик-семицветик\куражева 5-6 лет\РТ 5-6 куражева - 002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t="25132" r="18702" b="15423"/>
          <a:stretch/>
        </p:blipFill>
        <p:spPr bwMode="auto">
          <a:xfrm>
            <a:off x="465719" y="1196752"/>
            <a:ext cx="4171686" cy="5358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E:\психолог\цветик-семицветик\куражева 5-6 лет\РТ 5-6 куражева - 003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t="10894" r="7318" b="19661"/>
          <a:stretch/>
        </p:blipFill>
        <p:spPr bwMode="auto">
          <a:xfrm>
            <a:off x="4679839" y="1231032"/>
            <a:ext cx="4176464" cy="540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04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Рабочая тетрадь к программе </a:t>
            </a:r>
            <a:br>
              <a:rPr lang="ru-RU" sz="3200" b="1" dirty="0" smtClean="0">
                <a:latin typeface="Comic Sans MS" panose="030F0702030302020204" pitchFamily="66" charset="0"/>
              </a:rPr>
            </a:br>
            <a:r>
              <a:rPr lang="ru-RU" sz="3200" b="1" dirty="0" smtClean="0">
                <a:latin typeface="Comic Sans MS" panose="030F0702030302020204" pitchFamily="66" charset="0"/>
              </a:rPr>
              <a:t>«Цветик-</a:t>
            </a:r>
            <a:r>
              <a:rPr lang="ru-RU" sz="3200" b="1" dirty="0" err="1" smtClean="0">
                <a:latin typeface="Comic Sans MS" panose="030F0702030302020204" pitchFamily="66" charset="0"/>
              </a:rPr>
              <a:t>семицветик</a:t>
            </a:r>
            <a:r>
              <a:rPr lang="ru-RU" sz="3200" b="1" dirty="0" smtClean="0">
                <a:latin typeface="Comic Sans MS" panose="030F0702030302020204" pitchFamily="66" charset="0"/>
              </a:rPr>
              <a:t>» 6-7 лет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 descr="E:\психолог\цветик-семицветик\куражева 6-7 лет\РТ 6-7\куражева 6-7 рт с 10 до конца - 002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22299" r="20786" b="22124"/>
          <a:stretch/>
        </p:blipFill>
        <p:spPr bwMode="auto">
          <a:xfrm>
            <a:off x="437443" y="1484784"/>
            <a:ext cx="3846525" cy="4813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84784"/>
            <a:ext cx="3981588" cy="52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сихолог\документация психолога\перспективный план ГП\22-23\педагоги 22-23\друдл ок\линии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5997" r="245" b="2911"/>
          <a:stretch/>
        </p:blipFill>
        <p:spPr bwMode="auto">
          <a:xfrm>
            <a:off x="651164" y="990020"/>
            <a:ext cx="4110639" cy="546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психолог\документация психолога\перспективный план ГП\22-23\педагоги 22-23\друдл ок\геом фигуры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23811" r="7264" b="4863"/>
          <a:stretch/>
        </p:blipFill>
        <p:spPr bwMode="auto">
          <a:xfrm>
            <a:off x="4761803" y="2780928"/>
            <a:ext cx="4160305" cy="345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764704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>Плоские геометрические фигуры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764" y="332656"/>
            <a:ext cx="4006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Виды линий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51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психолог\документация психолога\перспективный план ГП\22-23\педагоги 22-23\играем со взрослыми друдл\drudli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r="75252" b="52329"/>
          <a:stretch/>
        </p:blipFill>
        <p:spPr bwMode="auto">
          <a:xfrm>
            <a:off x="1475656" y="404664"/>
            <a:ext cx="6322074" cy="63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00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DR\Downloads\v916-nunny-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0" b="16491"/>
          <a:stretch/>
        </p:blipFill>
        <p:spPr bwMode="auto">
          <a:xfrm>
            <a:off x="185339" y="1704637"/>
            <a:ext cx="8699051" cy="36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42" y="404664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Comic Sans MS" panose="030F0702030302020204" pitchFamily="66" charset="0"/>
              </a:rPr>
              <a:t>Воображение важнее знания.</a:t>
            </a:r>
            <a:br>
              <a:rPr lang="ru-RU" b="1" dirty="0">
                <a:latin typeface="Comic Sans MS" panose="030F0702030302020204" pitchFamily="66" charset="0"/>
              </a:rPr>
            </a:br>
            <a:r>
              <a:rPr lang="ru-RU" b="1" dirty="0">
                <a:latin typeface="Comic Sans MS" panose="030F0702030302020204" pitchFamily="66" charset="0"/>
              </a:rPr>
              <a:t>Альберт Эйнштейн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589240"/>
            <a:ext cx="8208912" cy="1008112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>
                <a:solidFill>
                  <a:schemeClr val="tx1"/>
                </a:solidFill>
                <a:latin typeface="Comic Sans MS" panose="030F0702030302020204" pitchFamily="66" charset="0"/>
              </a:rPr>
              <a:t>Знания ограничены, тогда как воображение </a:t>
            </a:r>
            <a:r>
              <a:rPr lang="ru-RU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охватывает целый </a:t>
            </a:r>
            <a:r>
              <a:rPr lang="ru-RU" sz="11200" dirty="0">
                <a:solidFill>
                  <a:schemeClr val="tx1"/>
                </a:solidFill>
                <a:latin typeface="Comic Sans MS" panose="030F0702030302020204" pitchFamily="66" charset="0"/>
              </a:rPr>
              <a:t>мир, стимулируя прогресс, порождая эволюцию</a:t>
            </a:r>
            <a:r>
              <a:rPr lang="ru-RU" sz="11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61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DR\Downloads\v916-nunny-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6" b="14903"/>
          <a:stretch/>
        </p:blipFill>
        <p:spPr bwMode="auto">
          <a:xfrm>
            <a:off x="1547664" y="4590258"/>
            <a:ext cx="6123785" cy="151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42" y="764705"/>
            <a:ext cx="7772400" cy="936104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Comic Sans MS" panose="030F0702030302020204" pitchFamily="66" charset="0"/>
              </a:rPr>
              <a:t>Цель: повышение </a:t>
            </a:r>
            <a:r>
              <a:rPr lang="ru-RU" sz="3600" b="1" dirty="0">
                <a:latin typeface="Comic Sans MS" panose="030F0702030302020204" pitchFamily="66" charset="0"/>
              </a:rPr>
              <a:t>мотивации у педагогов к использованию </a:t>
            </a:r>
            <a:r>
              <a:rPr lang="ru-RU" sz="3600" b="1" dirty="0" smtClean="0">
                <a:latin typeface="Comic Sans MS" panose="030F0702030302020204" pitchFamily="66" charset="0"/>
              </a:rPr>
              <a:t>технологии</a:t>
            </a:r>
            <a:r>
              <a:rPr lang="ru-RU" sz="3600" b="1" dirty="0"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latin typeface="Comic Sans MS" panose="030F0702030302020204" pitchFamily="66" charset="0"/>
              </a:rPr>
              <a:t>«</a:t>
            </a:r>
            <a:r>
              <a:rPr lang="ru-RU" sz="3600" b="1" dirty="0" err="1" smtClean="0">
                <a:latin typeface="Comic Sans MS" panose="030F0702030302020204" pitchFamily="66" charset="0"/>
              </a:rPr>
              <a:t>друдл</a:t>
            </a:r>
            <a:r>
              <a:rPr lang="ru-RU" sz="3600" b="1" dirty="0" smtClean="0">
                <a:latin typeface="Comic Sans MS" panose="030F0702030302020204" pitchFamily="66" charset="0"/>
              </a:rPr>
              <a:t>»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704855" cy="2592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ЗАДАЧИ: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Познакомиться с идеей создания «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друдлов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»;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Освоить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основные приемы работы с «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друдлами</a:t>
            </a: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»;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Создать 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модели «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друдлов</a:t>
            </a:r>
            <a:r>
              <a:rPr lang="ru-RU" b="1" dirty="0">
                <a:solidFill>
                  <a:schemeClr val="tx1"/>
                </a:solidFill>
                <a:latin typeface="Comic Sans MS" panose="030F0702030302020204" pitchFamily="66" charset="0"/>
              </a:rPr>
              <a:t>».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4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NDR\Downloads\v916-nunny-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3" b="16712"/>
          <a:stretch/>
        </p:blipFill>
        <p:spPr bwMode="auto">
          <a:xfrm>
            <a:off x="2483768" y="4869160"/>
            <a:ext cx="4526786" cy="18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628800"/>
            <a:ext cx="3595426" cy="230425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utre 1"/>
          <p:cNvPicPr/>
          <p:nvPr/>
        </p:nvPicPr>
        <p:blipFill>
          <a:blip r:embed="rId3"/>
          <a:stretch/>
        </p:blipFill>
        <p:spPr>
          <a:xfrm>
            <a:off x="2483768" y="419080"/>
            <a:ext cx="4382770" cy="445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психолог\документация психолога\перспективный план ГП\22-23\педагоги 22-23\друдл для презентации\чб для презентац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" y="867583"/>
            <a:ext cx="9061713" cy="60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Симон Львович Соловейчик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G:\психолог\документация психолога\перспективный план ГП\22-23\педагоги 22-23\друдл ок\375px-Simon-Solovejch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9135"/>
            <a:ext cx="3672408" cy="494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психолог\документация психолога\перспективный план ГП\22-23\педагоги 22-23\друдл ок\cover13d__w337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91140"/>
            <a:ext cx="3266386" cy="493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2" y="260648"/>
            <a:ext cx="8750556" cy="583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амять с посл. доступом 2"/>
          <p:cNvSpPr/>
          <p:nvPr/>
        </p:nvSpPr>
        <p:spPr>
          <a:xfrm>
            <a:off x="2735796" y="2492896"/>
            <a:ext cx="3384376" cy="2304256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ВООБРАЖЕНИЕ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156176" y="4221971"/>
            <a:ext cx="2664296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МЫШЛЕНИЕ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60032" y="548680"/>
            <a:ext cx="3888432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ВНУТРЕННИЙ ПЛАН ДЕЙСТВИЙ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9532" y="4558858"/>
            <a:ext cx="3888432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ПСИХИЧЕСКОЕ ЗДОРОВЬЕ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552" y="548680"/>
            <a:ext cx="3888432" cy="19442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ПРОИЗВОЛЬНОСТЬ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064896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Есть три версии происхождения английского слова </a:t>
            </a:r>
            <a:r>
              <a:rPr lang="ru-RU" sz="3200" b="1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droodle</a:t>
            </a:r>
            <a:r>
              <a:rPr lang="ru-RU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:</a:t>
            </a:r>
            <a:endParaRPr lang="en-US" sz="3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doodle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(</a:t>
            </a:r>
            <a:r>
              <a:rPr lang="ru-RU" sz="3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каракули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) + </a:t>
            </a: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riddle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(</a:t>
            </a:r>
            <a:r>
              <a:rPr lang="ru-RU" sz="3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загадка</a:t>
            </a:r>
            <a:r>
              <a:rPr lang="ru-RU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);</a:t>
            </a:r>
            <a:endParaRPr lang="en-US" sz="3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3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doodle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+ </a:t>
            </a: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drool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sz="3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ru-RU" sz="3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пускать слюни, нести чепуху</a:t>
            </a:r>
            <a:r>
              <a:rPr lang="ru-RU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);</a:t>
            </a:r>
            <a:endParaRPr lang="en-US" sz="3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32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doodle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+ </a:t>
            </a:r>
            <a:r>
              <a:rPr lang="ru-RU" sz="3200" u="sng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drawing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en-US" sz="32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lvl="0" algn="ctr" fontAlgn="base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2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(</a:t>
            </a:r>
            <a:r>
              <a:rPr lang="ru-RU" sz="3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рисунок, рисование</a:t>
            </a:r>
            <a:r>
              <a:rPr lang="ru-RU" sz="3200" dirty="0">
                <a:latin typeface="Comic Sans MS" panose="030F0702030302020204" pitchFamily="66" charset="0"/>
                <a:ea typeface="Times New Roman" panose="02020603050405020304" pitchFamily="18" charset="0"/>
              </a:rPr>
              <a:t>).</a:t>
            </a:r>
            <a:endParaRPr lang="ru-RU" sz="32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5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791453"/>
            <a:ext cx="8338765" cy="555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Вспомним этот </a:t>
            </a:r>
            <a:r>
              <a:rPr lang="ru-RU" dirty="0" err="1" smtClean="0">
                <a:latin typeface="Comic Sans MS" panose="030F0702030302020204" pitchFamily="66" charset="0"/>
              </a:rPr>
              <a:t>друдл</a:t>
            </a:r>
            <a:r>
              <a:rPr lang="ru-RU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074" name="Picture 2" descr="G:\психолог\документация психолога\перспективный план ГП\22-23\педагоги 22-23\слон удав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7248785" cy="507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536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ПРИМЕРЫ ДРУДЛОВ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G:\психолог\документация психолога\перспективный план ГП\22-23\педагоги 22-23\drudlyi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23198" r="1654" b="8051"/>
          <a:stretch/>
        </p:blipFill>
        <p:spPr bwMode="auto">
          <a:xfrm>
            <a:off x="374072" y="1628800"/>
            <a:ext cx="8433476" cy="45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7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200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Bad Script</vt:lpstr>
      <vt:lpstr>Calibri</vt:lpstr>
      <vt:lpstr>Comic Sans MS</vt:lpstr>
      <vt:lpstr>Symbol</vt:lpstr>
      <vt:lpstr>Times New Roman</vt:lpstr>
      <vt:lpstr>Wingdings</vt:lpstr>
      <vt:lpstr>Тема Office</vt:lpstr>
      <vt:lpstr>Использование техники «друдл» в развитии воображения, мышления  и творческих способностей дошкольников.</vt:lpstr>
      <vt:lpstr>Цель: повышение мотивации у педагогов к использованию технологии «друдл»</vt:lpstr>
      <vt:lpstr>Презентация PowerPoint</vt:lpstr>
      <vt:lpstr>Симон Львович Соловейчик</vt:lpstr>
      <vt:lpstr>Презентация PowerPoint</vt:lpstr>
      <vt:lpstr>Презентация PowerPoint</vt:lpstr>
      <vt:lpstr>Вспомним этот друдл?</vt:lpstr>
      <vt:lpstr>Презентация PowerPoint</vt:lpstr>
      <vt:lpstr>ПРИМЕРЫ ДРУДЛОВ</vt:lpstr>
      <vt:lpstr>ЧТО ЭТО?</vt:lpstr>
      <vt:lpstr>Возможно это:</vt:lpstr>
      <vt:lpstr>Рабочая тетрадь к программе  «Цветик-семицветик» 5-6 лет</vt:lpstr>
      <vt:lpstr>Рабочая тетрадь к программе  «Цветик-семицветик» 6-7 лет</vt:lpstr>
      <vt:lpstr>Презентация PowerPoint</vt:lpstr>
      <vt:lpstr>Презентация PowerPoint</vt:lpstr>
      <vt:lpstr>Воображение важнее знания. Альберт Эйнштейн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PANDR</dc:creator>
  <cp:lastModifiedBy>RePack by Diakov</cp:lastModifiedBy>
  <cp:revision>58</cp:revision>
  <dcterms:created xsi:type="dcterms:W3CDTF">2023-02-11T17:26:51Z</dcterms:created>
  <dcterms:modified xsi:type="dcterms:W3CDTF">2023-02-15T05:12:34Z</dcterms:modified>
</cp:coreProperties>
</file>