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BBA91"/>
    <a:srgbClr val="3C783F"/>
    <a:srgbClr val="336600"/>
    <a:srgbClr val="3333FF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51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76568-80E3-46FA-AED6-36161570AE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F1BA2-942C-4C0C-8556-61BA8CADEF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8F5C6-93A4-422D-A1E6-2360EA3807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D9FDB-D667-4D0C-9720-0DFEA2E747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61C22-8349-46C2-9C36-CA7C2B5142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84B7B-C0A3-405E-B688-C540B3356F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2EE92-7E23-4347-A7C7-1B4EE61CC8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5FB0F-1E66-41A8-9461-5AD4708F55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F25A4-21B3-4FC4-A00D-7232E5F536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F3AA1-E571-45CE-A65A-786E8F517E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A294A-2351-4138-AB5E-E75B566822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FD1"/>
            </a:gs>
            <a:gs pos="100000">
              <a:srgbClr val="CBBA9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D2C01D-162B-4063-8907-A6CC506148D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a/ae/Aristotle_Altemps_Inv8575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jdepetris.free.fr/Livres/retour/images/1/boole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4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ru-RU" sz="4000" b="1">
                <a:solidFill>
                  <a:srgbClr val="CC3300"/>
                </a:solidFill>
              </a:rPr>
              <a:t>Основные понятия и операции науки логика.</a:t>
            </a:r>
            <a:endParaRPr lang="ru-RU" sz="400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7924800" cy="606107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/>
              <a:t>6. </a:t>
            </a:r>
            <a:r>
              <a:rPr lang="ru-RU" sz="2800" b="1" u="sng" dirty="0"/>
              <a:t>Строгая дизъюнкция - сложение по модулю</a:t>
            </a:r>
            <a:r>
              <a:rPr lang="ru-RU" sz="2800" dirty="0"/>
              <a:t> - </a:t>
            </a:r>
            <a:r>
              <a:rPr lang="ru-RU" sz="2400" dirty="0"/>
              <a:t>соединение двух высказываний оборотом речи «… или …».</a:t>
            </a:r>
          </a:p>
          <a:p>
            <a:pPr>
              <a:buFontTx/>
              <a:buNone/>
            </a:pPr>
            <a:r>
              <a:rPr lang="ru-RU" sz="2400" dirty="0"/>
              <a:t>Обозначение: </a:t>
            </a:r>
            <a:r>
              <a:rPr lang="en-US" sz="2400" dirty="0"/>
              <a:t>X   </a:t>
            </a:r>
            <a:r>
              <a:rPr lang="en-US" sz="2400" dirty="0" smtClean="0"/>
              <a:t>Y</a:t>
            </a:r>
            <a:r>
              <a:rPr lang="ru-RU" sz="2400" dirty="0" smtClean="0"/>
              <a:t>, </a:t>
            </a:r>
            <a:r>
              <a:rPr lang="en-US" sz="2400" dirty="0" smtClean="0"/>
              <a:t>X   </a:t>
            </a:r>
            <a:r>
              <a:rPr lang="ru-RU" sz="2400" dirty="0" smtClean="0"/>
              <a:t> </a:t>
            </a:r>
            <a:r>
              <a:rPr lang="en-US" sz="2400" dirty="0" smtClean="0"/>
              <a:t>Y</a:t>
            </a:r>
            <a:endParaRPr lang="ru-RU" sz="2400" dirty="0"/>
          </a:p>
          <a:p>
            <a:pPr>
              <a:buFontTx/>
              <a:buNone/>
            </a:pPr>
            <a:r>
              <a:rPr lang="ru-RU" sz="2400" dirty="0"/>
              <a:t>Х=«Кошка ловит мышку».</a:t>
            </a:r>
          </a:p>
          <a:p>
            <a:pPr>
              <a:buFontTx/>
              <a:buNone/>
            </a:pPr>
            <a:r>
              <a:rPr lang="en-US" sz="2400" dirty="0"/>
              <a:t>Y</a:t>
            </a:r>
            <a:r>
              <a:rPr lang="ru-RU" sz="2400" dirty="0"/>
              <a:t>=«Кошка спит».</a:t>
            </a:r>
          </a:p>
          <a:p>
            <a:pPr>
              <a:buFontTx/>
              <a:buNone/>
            </a:pPr>
            <a:r>
              <a:rPr lang="en-US" sz="2400" dirty="0"/>
              <a:t>X   Y=“</a:t>
            </a:r>
            <a:r>
              <a:rPr lang="en-US" sz="2400" dirty="0" err="1"/>
              <a:t>Кошка</a:t>
            </a:r>
            <a:r>
              <a:rPr lang="en-US" sz="2400" dirty="0"/>
              <a:t> </a:t>
            </a:r>
            <a:r>
              <a:rPr lang="en-US" sz="2400" dirty="0" err="1"/>
              <a:t>ловит</a:t>
            </a:r>
            <a:r>
              <a:rPr lang="en-US" sz="2400" dirty="0"/>
              <a:t> </a:t>
            </a:r>
            <a:r>
              <a:rPr lang="en-US" sz="2400" dirty="0" err="1"/>
              <a:t>мышку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кошка</a:t>
            </a:r>
            <a:r>
              <a:rPr lang="en-US" sz="2400" dirty="0"/>
              <a:t> </a:t>
            </a:r>
            <a:r>
              <a:rPr lang="en-US" sz="2400" dirty="0" err="1"/>
              <a:t>спит</a:t>
            </a:r>
            <a:r>
              <a:rPr lang="en-US" sz="2400" dirty="0"/>
              <a:t>”.</a:t>
            </a:r>
          </a:p>
          <a:p>
            <a:pPr>
              <a:buFontTx/>
              <a:buNone/>
            </a:pPr>
            <a:endParaRPr lang="ru-RU" sz="2400" dirty="0"/>
          </a:p>
          <a:p>
            <a:pPr>
              <a:buFontTx/>
              <a:buNone/>
            </a:pPr>
            <a:endParaRPr lang="ru-RU" sz="2800" dirty="0"/>
          </a:p>
          <a:p>
            <a:pPr>
              <a:buFontTx/>
              <a:buNone/>
            </a:pPr>
            <a:endParaRPr lang="ru-RU" sz="2800" dirty="0"/>
          </a:p>
          <a:p>
            <a:pPr>
              <a:buFontTx/>
              <a:buNone/>
            </a:pPr>
            <a:endParaRPr lang="ru-RU" sz="2800" dirty="0"/>
          </a:p>
          <a:p>
            <a:pPr>
              <a:buFontTx/>
              <a:buNone/>
            </a:pPr>
            <a:endParaRPr lang="ru-RU" sz="2800" dirty="0"/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2627313" y="1989138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+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814388" y="3284538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+</a:t>
            </a:r>
          </a:p>
        </p:txBody>
      </p:sp>
      <p:grpSp>
        <p:nvGrpSpPr>
          <p:cNvPr id="19464" name="Group 8"/>
          <p:cNvGrpSpPr>
            <a:grpSpLocks/>
          </p:cNvGrpSpPr>
          <p:nvPr/>
        </p:nvGrpSpPr>
        <p:grpSpPr bwMode="auto">
          <a:xfrm>
            <a:off x="179388" y="3789363"/>
            <a:ext cx="3311525" cy="2808287"/>
            <a:chOff x="158" y="2387"/>
            <a:chExt cx="2041" cy="1814"/>
          </a:xfrm>
        </p:grpSpPr>
        <p:sp>
          <p:nvSpPr>
            <p:cNvPr id="19460" name="Oval 4"/>
            <p:cNvSpPr>
              <a:spLocks noChangeArrowheads="1"/>
            </p:cNvSpPr>
            <p:nvPr/>
          </p:nvSpPr>
          <p:spPr bwMode="auto">
            <a:xfrm>
              <a:off x="1610" y="2478"/>
              <a:ext cx="144" cy="14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+</a:t>
              </a:r>
            </a:p>
          </p:txBody>
        </p:sp>
        <p:graphicFrame>
          <p:nvGraphicFramePr>
            <p:cNvPr id="19462" name="Object 6"/>
            <p:cNvGraphicFramePr>
              <a:graphicFrameLocks noChangeAspect="1"/>
            </p:cNvGraphicFramePr>
            <p:nvPr/>
          </p:nvGraphicFramePr>
          <p:xfrm>
            <a:off x="158" y="2387"/>
            <a:ext cx="2041" cy="1814"/>
          </p:xfrm>
          <a:graphic>
            <a:graphicData uri="http://schemas.openxmlformats.org/presentationml/2006/ole">
              <p:oleObj spid="_x0000_s19462" name="Документ" r:id="rId3" imgW="2305930" imgH="2014992" progId="Word.Document.8">
                <p:embed/>
              </p:oleObj>
            </a:graphicData>
          </a:graphic>
        </p:graphicFrame>
      </p:grp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397250" y="4267200"/>
            <a:ext cx="5638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Составное высказывание, включающее строгую дизъюнкцию верно тогда, когда верна только одна из его частей.</a:t>
            </a:r>
          </a:p>
        </p:txBody>
      </p:sp>
      <p:sp>
        <p:nvSpPr>
          <p:cNvPr id="11" name="Равнобедренный треугольник 10"/>
          <p:cNvSpPr/>
          <p:nvPr/>
        </p:nvSpPr>
        <p:spPr bwMode="auto">
          <a:xfrm>
            <a:off x="3491880" y="2060848"/>
            <a:ext cx="216024" cy="144016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9144000" cy="865187"/>
          </a:xfrm>
        </p:spPr>
        <p:txBody>
          <a:bodyPr/>
          <a:lstStyle/>
          <a:p>
            <a:pPr algn="l"/>
            <a:r>
              <a:rPr lang="ru-RU" sz="3200">
                <a:solidFill>
                  <a:srgbClr val="CC3300"/>
                </a:solidFill>
              </a:rPr>
              <a:t>Задания для закрепления пройденного материала: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908050"/>
            <a:ext cx="8928100" cy="576103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Что такое логика?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Кто является основоположником логики, как науки?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В чем состоит отличие формальной логики от математической?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Что такое суждение?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Приведите пример истинного суждения.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Приведите пример ложного суждения.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Приведите пример высказывания, не являющегося суждением.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На какие типы можно разделить высказывания?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Что такое логические константы?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/>
              <a:t>Что такое логические выражения?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9036050" cy="504825"/>
          </a:xfrm>
        </p:spPr>
        <p:txBody>
          <a:bodyPr/>
          <a:lstStyle/>
          <a:p>
            <a:r>
              <a:rPr lang="ru-RU" sz="3200">
                <a:solidFill>
                  <a:srgbClr val="CC3300"/>
                </a:solidFill>
              </a:rPr>
              <a:t>Задания для закрепления пройденного материала: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8928100" cy="61658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11"/>
            </a:pPr>
            <a:r>
              <a:rPr lang="ru-RU" sz="2400" dirty="0"/>
              <a:t>Определи, какие из нижеприведенных фраз являются высказываниями с точки зрения алгебры логики. Определи значение высказывания (1 или 0):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b="1" dirty="0">
                <a:solidFill>
                  <a:srgbClr val="3C783F"/>
                </a:solidFill>
              </a:rPr>
              <a:t>Переводчик должен знать хотя бы два языка.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b="1" dirty="0">
                <a:solidFill>
                  <a:srgbClr val="3C783F"/>
                </a:solidFill>
              </a:rPr>
              <a:t>Два больше трех.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b="1" dirty="0">
                <a:solidFill>
                  <a:srgbClr val="3C783F"/>
                </a:solidFill>
              </a:rPr>
              <a:t>Все девочки любят играть в куклы.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1"/>
            </a:pPr>
            <a:r>
              <a:rPr lang="ru-RU" sz="2400" dirty="0"/>
              <a:t>Определи тип высказывания (общее, частное, единичное):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b="1" dirty="0">
                <a:solidFill>
                  <a:srgbClr val="3C783F"/>
                </a:solidFill>
              </a:rPr>
              <a:t>Все лекарства неприятны на вкус.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b="1" dirty="0">
                <a:solidFill>
                  <a:srgbClr val="3C783F"/>
                </a:solidFill>
              </a:rPr>
              <a:t>Многие растения обладают целебными свойствами.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b="1" dirty="0">
                <a:solidFill>
                  <a:srgbClr val="3C783F"/>
                </a:solidFill>
              </a:rPr>
              <a:t>Мой кот – серый.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1"/>
            </a:pPr>
            <a:r>
              <a:rPr lang="ru-RU" dirty="0"/>
              <a:t> </a:t>
            </a:r>
            <a:r>
              <a:rPr lang="ru-RU" sz="2400" dirty="0"/>
              <a:t>Определи тип высказывания (простое или составное, истинное или ложное):</a:t>
            </a:r>
            <a:r>
              <a:rPr lang="ru-RU" dirty="0"/>
              <a:t> 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ru-RU" sz="2400" b="1" dirty="0">
                <a:solidFill>
                  <a:srgbClr val="3C783F"/>
                </a:solidFill>
              </a:rPr>
              <a:t>Наступил сентябрь, и начался учебный год.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ru-RU" sz="2400" b="1" dirty="0">
                <a:solidFill>
                  <a:srgbClr val="3C783F"/>
                </a:solidFill>
              </a:rPr>
              <a:t>Если прошел снег, то на улице лето.</a:t>
            </a:r>
          </a:p>
          <a:p>
            <a:pPr marL="990600" lvl="1" indent="-533400">
              <a:lnSpc>
                <a:spcPct val="90000"/>
              </a:lnSpc>
              <a:buFontTx/>
              <a:buChar char="•"/>
            </a:pPr>
            <a:r>
              <a:rPr lang="ru-RU" sz="2400" b="1" dirty="0">
                <a:solidFill>
                  <a:srgbClr val="3C783F"/>
                </a:solidFill>
              </a:rPr>
              <a:t>Все растения съедобны.</a:t>
            </a:r>
            <a:r>
              <a:rPr lang="ru-RU" b="1" dirty="0">
                <a:solidFill>
                  <a:srgbClr val="3C783F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9036050" cy="476250"/>
          </a:xfrm>
        </p:spPr>
        <p:txBody>
          <a:bodyPr/>
          <a:lstStyle/>
          <a:p>
            <a:r>
              <a:rPr lang="ru-RU" sz="3200" dirty="0">
                <a:solidFill>
                  <a:srgbClr val="CC3300"/>
                </a:solidFill>
              </a:rPr>
              <a:t>Задания для закрепления пройденного материала: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549275"/>
            <a:ext cx="8928100" cy="63087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 startAt="14"/>
            </a:pPr>
            <a:r>
              <a:rPr lang="ru-RU" sz="1800" dirty="0"/>
              <a:t>Какая операция обозначается в логике знаками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dirty="0"/>
              <a:t>       &amp; или </a:t>
            </a:r>
            <a:r>
              <a:rPr lang="en-US" sz="1800" dirty="0">
                <a:cs typeface="Times New Roman" pitchFamily="18" charset="0"/>
              </a:rPr>
              <a:t>^</a:t>
            </a:r>
            <a:r>
              <a:rPr lang="ru-RU" sz="1800" dirty="0">
                <a:cs typeface="Times New Roman" pitchFamily="18" charset="0"/>
              </a:rPr>
              <a:t>?</a:t>
            </a:r>
          </a:p>
          <a:p>
            <a:pPr marL="1371600" lvl="2" indent="-457200">
              <a:lnSpc>
                <a:spcPct val="80000"/>
              </a:lnSpc>
              <a:buNone/>
            </a:pPr>
            <a:endParaRPr lang="ru-RU" sz="1800" b="1" dirty="0">
              <a:solidFill>
                <a:srgbClr val="3C783F"/>
              </a:solidFill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 startAt="15"/>
            </a:pPr>
            <a:r>
              <a:rPr lang="ru-RU" sz="1800" dirty="0"/>
              <a:t>Какая операция обозначается в логике знаком </a:t>
            </a:r>
            <a:r>
              <a:rPr lang="ru-RU" sz="1800" dirty="0">
                <a:sym typeface="Symbol" pitchFamily="18" charset="2"/>
              </a:rPr>
              <a:t>?</a:t>
            </a:r>
          </a:p>
          <a:p>
            <a:pPr marL="1371600" lvl="2" indent="-457200">
              <a:lnSpc>
                <a:spcPct val="80000"/>
              </a:lnSpc>
              <a:buNone/>
            </a:pPr>
            <a:endParaRPr lang="ru-RU" sz="1800" b="1" dirty="0">
              <a:solidFill>
                <a:srgbClr val="3C783F"/>
              </a:solidFill>
              <a:sym typeface="Symbol" pitchFamily="18" charset="2"/>
            </a:endParaRPr>
          </a:p>
          <a:p>
            <a:pPr marL="609600" indent="-609600">
              <a:lnSpc>
                <a:spcPct val="80000"/>
              </a:lnSpc>
              <a:buFontTx/>
              <a:buAutoNum type="arabicPeriod" startAt="15"/>
            </a:pPr>
            <a:r>
              <a:rPr lang="ru-RU" sz="1800" dirty="0"/>
              <a:t>Какая операция обозначается в логике знаком </a:t>
            </a:r>
            <a:r>
              <a:rPr lang="en-US" sz="1800" dirty="0">
                <a:cs typeface="Times New Roman" pitchFamily="18" charset="0"/>
              </a:rPr>
              <a:t>¬</a:t>
            </a:r>
            <a:r>
              <a:rPr lang="ru-RU" sz="1800" dirty="0">
                <a:cs typeface="Times New Roman" pitchFamily="18" charset="0"/>
              </a:rPr>
              <a:t>?</a:t>
            </a:r>
          </a:p>
          <a:p>
            <a:pPr marL="1371600" lvl="2" indent="-457200">
              <a:lnSpc>
                <a:spcPct val="80000"/>
              </a:lnSpc>
              <a:buNone/>
            </a:pPr>
            <a:endParaRPr lang="ru-RU" sz="1800" b="1" dirty="0">
              <a:solidFill>
                <a:srgbClr val="3C783F"/>
              </a:solidFill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 startAt="15"/>
            </a:pPr>
            <a:r>
              <a:rPr lang="ru-RU" sz="1800" dirty="0"/>
              <a:t>Из двух простых высказываний постройте сложное высказывание, используя связку "И", "ИЛИ" </a:t>
            </a:r>
          </a:p>
          <a:p>
            <a:pPr marL="990600" lvl="1" indent="-533400">
              <a:lnSpc>
                <a:spcPct val="80000"/>
              </a:lnSpc>
            </a:pPr>
            <a:r>
              <a:rPr lang="ru-RU" sz="1800" dirty="0"/>
              <a:t>А= «В кабинете есть учебники». </a:t>
            </a:r>
          </a:p>
          <a:p>
            <a:pPr marL="990600" lvl="1" indent="-533400">
              <a:lnSpc>
                <a:spcPct val="80000"/>
              </a:lnSpc>
            </a:pPr>
            <a:r>
              <a:rPr lang="ru-RU" sz="1800" dirty="0"/>
              <a:t>С= «В кабинете есть справочники».</a:t>
            </a:r>
          </a:p>
          <a:p>
            <a:pPr marL="990600" lvl="1" indent="-533400">
              <a:lnSpc>
                <a:spcPct val="80000"/>
              </a:lnSpc>
            </a:pPr>
            <a:endParaRPr lang="ru-RU" sz="1800" b="1" dirty="0">
              <a:solidFill>
                <a:srgbClr val="3C783F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AutoNum type="arabicPeriod" startAt="18"/>
            </a:pPr>
            <a:r>
              <a:rPr lang="ru-RU" sz="1800" dirty="0"/>
              <a:t>Записать логическое выражение и определи его значение истинности для следующих высказываний: </a:t>
            </a:r>
          </a:p>
          <a:p>
            <a:pPr marL="1371600" lvl="2" indent="-457200">
              <a:lnSpc>
                <a:spcPct val="80000"/>
              </a:lnSpc>
            </a:pPr>
            <a:r>
              <a:rPr lang="ru-RU" sz="1800" dirty="0"/>
              <a:t>С= «Рыбу ловят сачком или ловят крючком, или мухой приманивают, или червячком».  </a:t>
            </a:r>
          </a:p>
          <a:p>
            <a:pPr marL="1371600" lvl="2" indent="-457200">
              <a:lnSpc>
                <a:spcPct val="80000"/>
              </a:lnSpc>
              <a:buFontTx/>
              <a:buNone/>
            </a:pPr>
            <a:endParaRPr lang="ru-RU" sz="1800" b="1" dirty="0">
              <a:solidFill>
                <a:srgbClr val="3C783F"/>
              </a:solidFill>
            </a:endParaRPr>
          </a:p>
          <a:p>
            <a:pPr marL="1371600" lvl="2" indent="-457200">
              <a:lnSpc>
                <a:spcPct val="80000"/>
              </a:lnSpc>
            </a:pPr>
            <a:r>
              <a:rPr lang="ru-RU" sz="1800" dirty="0"/>
              <a:t>Х= «Приставка есть часть слова, и она пишется раздельно со словом».</a:t>
            </a:r>
          </a:p>
          <a:p>
            <a:pPr marL="1371600" lvl="2" indent="-457200">
              <a:lnSpc>
                <a:spcPct val="80000"/>
              </a:lnSpc>
              <a:buFontTx/>
              <a:buNone/>
            </a:pPr>
            <a:r>
              <a:rPr lang="ru-RU" sz="1800" dirty="0"/>
              <a:t> </a:t>
            </a:r>
            <a:endParaRPr lang="ru-RU" sz="1800" b="1" dirty="0">
              <a:solidFill>
                <a:srgbClr val="3C783F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dirty="0"/>
              <a:t>19. Определить значение логического выражения</a:t>
            </a: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ru-RU" sz="1800" dirty="0" smtClean="0"/>
              <a:t>((1</a:t>
            </a:r>
            <a:r>
              <a:rPr lang="ru-RU" sz="1800" dirty="0" smtClean="0">
                <a:sym typeface="Symbol" pitchFamily="18" charset="2"/>
              </a:rPr>
              <a:t>0)</a:t>
            </a:r>
            <a:r>
              <a:rPr lang="ru-RU" sz="1800" dirty="0" smtClean="0"/>
              <a:t>(1</a:t>
            </a:r>
            <a:r>
              <a:rPr lang="ru-RU" sz="1800" dirty="0" smtClean="0">
                <a:sym typeface="Symbol" pitchFamily="18" charset="2"/>
              </a:rPr>
              <a:t>1) (0 0)) </a:t>
            </a:r>
            <a:r>
              <a:rPr lang="ru-RU" sz="1800" dirty="0" smtClean="0"/>
              <a:t>^(1^0)</a:t>
            </a:r>
            <a:endParaRPr lang="ru-RU" sz="1800" dirty="0"/>
          </a:p>
          <a:p>
            <a:pPr marL="990600" lvl="1" indent="-533400">
              <a:lnSpc>
                <a:spcPct val="80000"/>
              </a:lnSpc>
              <a:buFontTx/>
              <a:buNone/>
            </a:pPr>
            <a:endParaRPr lang="ru-RU" sz="1800" dirty="0">
              <a:solidFill>
                <a:srgbClr val="3C783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 rotWithShape="1">
          <a:blip r:embed="rId2" cstate="print"/>
          <a:srcRect l="3002" t="29538" r="3515" b="27758"/>
          <a:stretch/>
        </p:blipFill>
        <p:spPr bwMode="auto">
          <a:xfrm>
            <a:off x="251520" y="1412776"/>
            <a:ext cx="8640960" cy="22322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9036050" cy="476250"/>
          </a:xfrm>
        </p:spPr>
        <p:txBody>
          <a:bodyPr/>
          <a:lstStyle/>
          <a:p>
            <a:r>
              <a:rPr lang="ru-RU" sz="3200" dirty="0">
                <a:solidFill>
                  <a:srgbClr val="CC3300"/>
                </a:solidFill>
              </a:rPr>
              <a:t>Задания для закрепления пройденного материала: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692696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20. Оформить таблицу истинности</a:t>
            </a:r>
            <a:endParaRPr lang="ru-RU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1520" y="3861048"/>
            <a:ext cx="58618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21. </a:t>
            </a:r>
            <a:r>
              <a:rPr kumimoji="0" 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Найти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значения логических выражений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51520" y="4509120"/>
            <a:ext cx="65527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= (0v0)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lvl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 		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=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lvl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(lv0) 			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F= (0&amp;0) &amp; (1&amp;1) 		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F= ¬1&amp;(1 v1)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(¬0&amp;1) 	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 = (¬1v1)&amp;(1v¬1)&amp;( ¬1v 0) 	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15888"/>
            <a:ext cx="8370888" cy="792162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ru-RU" sz="2400" b="1" u="sng"/>
              <a:t>Логика</a:t>
            </a:r>
            <a:r>
              <a:rPr lang="ru-RU" sz="2400" b="1"/>
              <a:t> - наука о формах, методах и законах правильного мышления.</a:t>
            </a:r>
            <a:endParaRPr lang="ru-RU" sz="2400"/>
          </a:p>
        </p:txBody>
      </p:sp>
      <p:pic>
        <p:nvPicPr>
          <p:cNvPr id="4100" name="i-main-pic" descr="Картинка 13 из 2135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908050"/>
            <a:ext cx="15240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051050" y="836613"/>
            <a:ext cx="68595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Родоначальником логики считается величайший</a:t>
            </a:r>
          </a:p>
          <a:p>
            <a:r>
              <a:rPr lang="ru-RU"/>
              <a:t> мыслитель древности - Аристотель </a:t>
            </a:r>
          </a:p>
          <a:p>
            <a:r>
              <a:rPr lang="ru-RU"/>
              <a:t>(примерно </a:t>
            </a:r>
            <a:r>
              <a:rPr lang="en-US"/>
              <a:t>IV</a:t>
            </a:r>
            <a:r>
              <a:rPr lang="ru-RU"/>
              <a:t> век до н.э., Древняя Греция). 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908175" y="2452688"/>
            <a:ext cx="70977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Логическое учение Аристотеля, </a:t>
            </a:r>
          </a:p>
          <a:p>
            <a:r>
              <a:rPr lang="ru-RU"/>
              <a:t>называется </a:t>
            </a:r>
            <a:r>
              <a:rPr lang="ru-RU" i="1" u="sng"/>
              <a:t>традиционной или формальной  логикой,</a:t>
            </a:r>
            <a:r>
              <a:rPr lang="ru-RU"/>
              <a:t> </a:t>
            </a:r>
          </a:p>
          <a:p>
            <a:r>
              <a:rPr lang="ru-RU"/>
              <a:t>в которой для анализа правильности</a:t>
            </a:r>
          </a:p>
          <a:p>
            <a:r>
              <a:rPr lang="ru-RU"/>
              <a:t>суждения используется естественный язык.</a:t>
            </a:r>
          </a:p>
        </p:txBody>
      </p:sp>
      <p:pic>
        <p:nvPicPr>
          <p:cNvPr id="4104" name="i-main-pic" descr="Картинка 1 из 1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73950" y="4067175"/>
            <a:ext cx="14192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4032250"/>
            <a:ext cx="74041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Основоположником </a:t>
            </a:r>
            <a:r>
              <a:rPr lang="ru-RU" i="1" u="sng"/>
              <a:t>математической (символьной) </a:t>
            </a:r>
          </a:p>
          <a:p>
            <a:r>
              <a:rPr lang="ru-RU"/>
              <a:t>логики , в которой для анализа правильности суждения</a:t>
            </a:r>
          </a:p>
          <a:p>
            <a:r>
              <a:rPr lang="ru-RU"/>
              <a:t>используются математические методы является </a:t>
            </a:r>
          </a:p>
          <a:p>
            <a:r>
              <a:rPr lang="ru-RU"/>
              <a:t>английский математик Джордж Буль.</a:t>
            </a:r>
          </a:p>
          <a:p>
            <a:r>
              <a:rPr lang="ru-RU"/>
              <a:t>Поэтому эту науку называют </a:t>
            </a:r>
            <a:r>
              <a:rPr lang="ru-RU" u="sng"/>
              <a:t>булевой </a:t>
            </a:r>
            <a:r>
              <a:rPr lang="ru-RU"/>
              <a:t>алгеброй.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468313"/>
          </a:xfrm>
        </p:spPr>
        <p:txBody>
          <a:bodyPr/>
          <a:lstStyle/>
          <a:p>
            <a:r>
              <a:rPr lang="ru-RU" sz="4000" b="1"/>
              <a:t>Элементы алгебры логики:</a:t>
            </a:r>
            <a:endParaRPr lang="ru-RU" sz="5400" b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692150"/>
            <a:ext cx="9036050" cy="792163"/>
          </a:xfrm>
        </p:spPr>
        <p:txBody>
          <a:bodyPr/>
          <a:lstStyle/>
          <a:p>
            <a:pPr>
              <a:buFontTx/>
              <a:buNone/>
            </a:pPr>
            <a:r>
              <a:rPr lang="ru-RU" sz="2400"/>
              <a:t>1. </a:t>
            </a:r>
            <a:r>
              <a:rPr lang="ru-RU" sz="2400" b="1" u="sng"/>
              <a:t>Логические переменные</a:t>
            </a:r>
            <a:r>
              <a:rPr lang="ru-RU" sz="2400"/>
              <a:t> - </a:t>
            </a:r>
            <a:r>
              <a:rPr lang="ru-RU" sz="2400" b="1" u="sng"/>
              <a:t>суждения</a:t>
            </a:r>
            <a:r>
              <a:rPr lang="ru-RU" sz="2400"/>
              <a:t> - высказывание, о котором можно сказать истинно оно или ложно. </a:t>
            </a:r>
            <a:endParaRPr lang="ru-RU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31775" y="4076700"/>
            <a:ext cx="8710613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/>
              <a:t> </a:t>
            </a:r>
            <a:r>
              <a:rPr lang="ru-RU" sz="2200" i="1" u="sng"/>
              <a:t>Виды высказываний (суждений):</a:t>
            </a:r>
          </a:p>
          <a:p>
            <a:r>
              <a:rPr lang="ru-RU" sz="2200" i="1" u="sng"/>
              <a:t>общее</a:t>
            </a:r>
            <a:r>
              <a:rPr lang="ru-RU" sz="2200"/>
              <a:t> – начинается со слов: </a:t>
            </a:r>
            <a:r>
              <a:rPr lang="ru-RU" sz="2200" b="1"/>
              <a:t>все</a:t>
            </a:r>
            <a:r>
              <a:rPr lang="ru-RU" sz="2200"/>
              <a:t>, </a:t>
            </a:r>
            <a:r>
              <a:rPr lang="ru-RU" sz="2200" b="1"/>
              <a:t>всякий</a:t>
            </a:r>
            <a:r>
              <a:rPr lang="ru-RU" sz="2200"/>
              <a:t>, </a:t>
            </a:r>
            <a:r>
              <a:rPr lang="ru-RU" sz="2200" b="1"/>
              <a:t>каждый</a:t>
            </a:r>
            <a:r>
              <a:rPr lang="ru-RU" sz="2200"/>
              <a:t>, </a:t>
            </a:r>
            <a:r>
              <a:rPr lang="ru-RU" sz="2200" b="1"/>
              <a:t>ни один;</a:t>
            </a:r>
            <a:endParaRPr lang="ru-RU" sz="2200" i="1" u="sng"/>
          </a:p>
          <a:p>
            <a:r>
              <a:rPr lang="ru-RU" sz="2200" i="1" u="sng"/>
              <a:t>частное</a:t>
            </a:r>
            <a:r>
              <a:rPr lang="ru-RU" sz="2200"/>
              <a:t> – начинается со слов: </a:t>
            </a:r>
            <a:r>
              <a:rPr lang="ru-RU" sz="2200" b="1"/>
              <a:t>некоторые</a:t>
            </a:r>
            <a:r>
              <a:rPr lang="ru-RU" sz="2200"/>
              <a:t>, </a:t>
            </a:r>
            <a:r>
              <a:rPr lang="ru-RU" sz="2200" b="1"/>
              <a:t>большинство</a:t>
            </a:r>
            <a:r>
              <a:rPr lang="ru-RU" sz="2200"/>
              <a:t> и т. п.; </a:t>
            </a:r>
            <a:endParaRPr lang="ru-RU" sz="2200" i="1" u="sng"/>
          </a:p>
          <a:p>
            <a:r>
              <a:rPr lang="ru-RU" sz="2200" i="1" u="sng"/>
              <a:t>единичное</a:t>
            </a:r>
            <a:r>
              <a:rPr lang="ru-RU" sz="2200"/>
              <a:t> - во всех других случаях.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148263" y="2708275"/>
            <a:ext cx="38163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u="sng">
                <a:solidFill>
                  <a:srgbClr val="3333FF"/>
                </a:solidFill>
              </a:rPr>
              <a:t>Примеры  не суждений</a:t>
            </a:r>
            <a:r>
              <a:rPr lang="ru-RU" sz="2000">
                <a:solidFill>
                  <a:srgbClr val="3333FF"/>
                </a:solidFill>
              </a:rPr>
              <a:t>:</a:t>
            </a:r>
          </a:p>
          <a:p>
            <a:r>
              <a:rPr lang="ru-RU" sz="2000">
                <a:solidFill>
                  <a:srgbClr val="3333FF"/>
                </a:solidFill>
              </a:rPr>
              <a:t>С=«Слава Родине!»   </a:t>
            </a:r>
          </a:p>
          <a:p>
            <a:r>
              <a:rPr lang="en-US" sz="2000">
                <a:solidFill>
                  <a:srgbClr val="3333FF"/>
                </a:solidFill>
              </a:rPr>
              <a:t>D</a:t>
            </a:r>
            <a:r>
              <a:rPr lang="ru-RU" sz="2000">
                <a:solidFill>
                  <a:srgbClr val="3333FF"/>
                </a:solidFill>
              </a:rPr>
              <a:t>=«Она красивая?»     </a:t>
            </a:r>
          </a:p>
          <a:p>
            <a:r>
              <a:rPr lang="ru-RU" sz="2000">
                <a:solidFill>
                  <a:srgbClr val="3333FF"/>
                </a:solidFill>
              </a:rPr>
              <a:t>К=«Возьми ключи»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2638425"/>
            <a:ext cx="49323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u="sng">
                <a:solidFill>
                  <a:srgbClr val="CC3300"/>
                </a:solidFill>
              </a:rPr>
              <a:t>Примеры суждений</a:t>
            </a:r>
            <a:r>
              <a:rPr lang="ru-RU" sz="2000">
                <a:solidFill>
                  <a:srgbClr val="CC3300"/>
                </a:solidFill>
              </a:rPr>
              <a:t>:</a:t>
            </a:r>
          </a:p>
          <a:p>
            <a:r>
              <a:rPr lang="ru-RU" sz="2000">
                <a:solidFill>
                  <a:srgbClr val="CC3300"/>
                </a:solidFill>
              </a:rPr>
              <a:t>А=«Земля - планета солнечной системы»</a:t>
            </a:r>
          </a:p>
          <a:p>
            <a:r>
              <a:rPr lang="ru-RU" sz="2000">
                <a:solidFill>
                  <a:srgbClr val="CC3300"/>
                </a:solidFill>
              </a:rPr>
              <a:t>В=«Яблоки растут на хвойных деревьях».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1484313"/>
            <a:ext cx="91630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Суждение выражается повествовательным выражением, </a:t>
            </a:r>
          </a:p>
          <a:p>
            <a:r>
              <a:rPr lang="ru-RU"/>
              <a:t>обозначается латинскими буквами. </a:t>
            </a:r>
            <a:r>
              <a:rPr lang="ru-RU" i="1"/>
              <a:t>Высказывание </a:t>
            </a:r>
            <a:r>
              <a:rPr lang="ru-RU" b="1" i="1"/>
              <a:t>не</a:t>
            </a:r>
            <a:r>
              <a:rPr lang="ru-RU" i="1"/>
              <a:t> </a:t>
            </a:r>
            <a:r>
              <a:rPr lang="ru-RU" b="1" i="1"/>
              <a:t>может</a:t>
            </a:r>
            <a:r>
              <a:rPr lang="ru-RU" i="1"/>
              <a:t> </a:t>
            </a:r>
            <a:r>
              <a:rPr lang="ru-RU" b="1" i="1"/>
              <a:t>быть</a:t>
            </a:r>
            <a:r>
              <a:rPr lang="ru-RU" i="1"/>
              <a:t>  </a:t>
            </a:r>
          </a:p>
          <a:p>
            <a:r>
              <a:rPr lang="ru-RU" i="1"/>
              <a:t>выражено  </a:t>
            </a:r>
            <a:r>
              <a:rPr lang="ru-RU" b="1" i="1"/>
              <a:t>повелительным</a:t>
            </a:r>
            <a:r>
              <a:rPr lang="ru-RU" i="1"/>
              <a:t>  или  </a:t>
            </a:r>
            <a:r>
              <a:rPr lang="ru-RU" b="1" i="1"/>
              <a:t>вопросительным</a:t>
            </a:r>
            <a:r>
              <a:rPr lang="ru-RU" i="1"/>
              <a:t> предложением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58750" y="5645150"/>
            <a:ext cx="8589963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200" b="1" u="sng"/>
              <a:t>Пример .</a:t>
            </a:r>
            <a:r>
              <a:rPr lang="ru-RU" sz="2200"/>
              <a:t> «Все рыбы умеют плавать» - общее высказывание;</a:t>
            </a:r>
          </a:p>
          <a:p>
            <a:r>
              <a:rPr lang="ru-RU" sz="2200"/>
              <a:t>                 «Некоторые медведи - бурые» - частное высказывание;</a:t>
            </a:r>
          </a:p>
          <a:p>
            <a:r>
              <a:rPr lang="ru-RU" sz="2200"/>
              <a:t>                 «Буква А - гласная» - единичное высказывание.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 flipV="1">
            <a:off x="685800" y="188913"/>
            <a:ext cx="7772400" cy="71437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188913"/>
            <a:ext cx="9144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600"/>
              <a:t>2. </a:t>
            </a:r>
            <a:r>
              <a:rPr lang="ru-RU" sz="2600" b="1" u="sng"/>
              <a:t>Логические константы</a:t>
            </a:r>
            <a:r>
              <a:rPr lang="ru-RU" sz="2600"/>
              <a:t> - цифры 0 и 1, которые обозначают  значения логических переменных (ложь и истина).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1341438"/>
            <a:ext cx="9288463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600"/>
              <a:t>3. </a:t>
            </a:r>
            <a:r>
              <a:rPr lang="ru-RU" sz="2600" b="1" u="sng"/>
              <a:t>Логические выражения</a:t>
            </a:r>
            <a:r>
              <a:rPr lang="ru-RU" sz="2600"/>
              <a:t> – составные суждения - образуются </a:t>
            </a:r>
          </a:p>
          <a:p>
            <a:pPr>
              <a:spcBef>
                <a:spcPct val="20000"/>
              </a:spcBef>
            </a:pPr>
            <a:r>
              <a:rPr lang="ru-RU" sz="2600"/>
              <a:t>из нескольких простых суждений, соединенных с помощью </a:t>
            </a:r>
          </a:p>
          <a:p>
            <a:pPr>
              <a:spcBef>
                <a:spcPct val="20000"/>
              </a:spcBef>
            </a:pPr>
            <a:r>
              <a:rPr lang="ru-RU" sz="2600"/>
              <a:t>логических операций «и», «или», «не», «если …, то …» и т.д.</a:t>
            </a:r>
          </a:p>
          <a:p>
            <a:endParaRPr lang="ru-RU" sz="2600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07950" y="3141663"/>
            <a:ext cx="8350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Суждение, не являющиеся составными, называются </a:t>
            </a:r>
            <a:r>
              <a:rPr lang="ru-RU" b="1"/>
              <a:t>простым.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22238" y="4210050"/>
            <a:ext cx="2578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395288" y="4005263"/>
            <a:ext cx="7543800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600"/>
              <a:t>Например, из простых высказываний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600"/>
              <a:t>А=«</a:t>
            </a:r>
            <a:r>
              <a:rPr lang="ru-RU" sz="2600" i="1"/>
              <a:t>Петров – врач</a:t>
            </a:r>
            <a:r>
              <a:rPr lang="ru-RU" sz="2600"/>
              <a:t>»,  В=«</a:t>
            </a:r>
            <a:r>
              <a:rPr lang="ru-RU" sz="2600" i="1"/>
              <a:t>Петров – шахматист</a:t>
            </a:r>
            <a:r>
              <a:rPr lang="ru-RU" sz="2600"/>
              <a:t>»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600"/>
              <a:t> при помощи связки «</a:t>
            </a:r>
            <a:r>
              <a:rPr lang="ru-RU" sz="2600" i="1"/>
              <a:t>и</a:t>
            </a:r>
            <a:r>
              <a:rPr lang="ru-RU" sz="2600"/>
              <a:t>» можно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600"/>
              <a:t>получить составное высказывание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600"/>
              <a:t>С=«</a:t>
            </a:r>
            <a:r>
              <a:rPr lang="ru-RU" sz="2600" i="1"/>
              <a:t>Петров – врач и шахматист</a:t>
            </a:r>
            <a:r>
              <a:rPr lang="ru-RU" sz="2600"/>
              <a:t>», понимаемое как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600"/>
              <a:t>«</a:t>
            </a:r>
            <a:r>
              <a:rPr lang="ru-RU" sz="2600" i="1"/>
              <a:t>Петров – врач, хорошо играющий в шахматы</a:t>
            </a:r>
            <a:r>
              <a:rPr lang="ru-RU" sz="2600"/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r>
              <a:rPr lang="ru-RU"/>
              <a:t>Логические операции: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56388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/>
              <a:t>1. </a:t>
            </a:r>
            <a:r>
              <a:rPr lang="ru-RU" sz="2800" b="1" u="sng" dirty="0"/>
              <a:t>Логическое умножение - конъюнкция</a:t>
            </a:r>
            <a:r>
              <a:rPr lang="ru-RU" sz="2800" dirty="0"/>
              <a:t> - соединение двух логических переменных с помощью логической связки «</a:t>
            </a:r>
            <a:r>
              <a:rPr lang="ru-RU" sz="2800" dirty="0">
                <a:solidFill>
                  <a:srgbClr val="CC3300"/>
                </a:solidFill>
              </a:rPr>
              <a:t>и</a:t>
            </a:r>
            <a:r>
              <a:rPr lang="ru-RU" sz="2800" dirty="0"/>
              <a:t>».</a:t>
            </a:r>
          </a:p>
          <a:p>
            <a:pPr>
              <a:buFontTx/>
              <a:buNone/>
            </a:pPr>
            <a:r>
              <a:rPr lang="ru-RU" sz="2800" dirty="0"/>
              <a:t>Обозначение: </a:t>
            </a:r>
            <a:r>
              <a:rPr lang="ru-RU" sz="2800" dirty="0" smtClean="0">
                <a:solidFill>
                  <a:srgbClr val="CC3300"/>
                </a:solidFill>
              </a:rPr>
              <a:t>*, </a:t>
            </a:r>
            <a:r>
              <a:rPr lang="en-US" sz="2800" b="1" dirty="0" smtClean="0">
                <a:solidFill>
                  <a:srgbClr val="CC3300"/>
                </a:solidFill>
              </a:rPr>
              <a:t>^</a:t>
            </a:r>
            <a:r>
              <a:rPr lang="ru-RU" sz="2800" b="1" dirty="0" smtClean="0">
                <a:solidFill>
                  <a:srgbClr val="CC3300"/>
                </a:solidFill>
              </a:rPr>
              <a:t>, </a:t>
            </a:r>
            <a:r>
              <a:rPr lang="ru-RU" sz="2800" b="1" dirty="0" err="1" smtClean="0">
                <a:solidFill>
                  <a:srgbClr val="CC3300"/>
                </a:solidFill>
              </a:rPr>
              <a:t>х</a:t>
            </a:r>
            <a:r>
              <a:rPr lang="ru-RU" sz="2800" b="1" dirty="0" smtClean="0">
                <a:solidFill>
                  <a:srgbClr val="CC3300"/>
                </a:solidFill>
              </a:rPr>
              <a:t>, </a:t>
            </a:r>
            <a:r>
              <a:rPr lang="en-US" sz="2800" dirty="0" smtClean="0">
                <a:solidFill>
                  <a:srgbClr val="CC3300"/>
                </a:solidFill>
                <a:cs typeface="Times New Roman" pitchFamily="18" charset="0"/>
              </a:rPr>
              <a:t>&amp;</a:t>
            </a:r>
            <a:r>
              <a:rPr lang="ru-RU" sz="2800" dirty="0" smtClean="0">
                <a:solidFill>
                  <a:srgbClr val="CC3300"/>
                </a:solidFill>
                <a:cs typeface="Times New Roman" pitchFamily="18" charset="0"/>
              </a:rPr>
              <a:t>, и</a:t>
            </a:r>
            <a:endParaRPr lang="en-US" sz="2800" dirty="0">
              <a:solidFill>
                <a:srgbClr val="CC33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 dirty="0" err="1"/>
              <a:t>Примеры</a:t>
            </a:r>
            <a:r>
              <a:rPr lang="en-US" sz="2800" dirty="0"/>
              <a:t>: А=“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столе</a:t>
            </a:r>
            <a:r>
              <a:rPr lang="en-US" sz="2800" dirty="0"/>
              <a:t> </a:t>
            </a:r>
            <a:r>
              <a:rPr lang="en-US" sz="2800" dirty="0" err="1"/>
              <a:t>лежит</a:t>
            </a:r>
            <a:r>
              <a:rPr lang="en-US" sz="2800" dirty="0"/>
              <a:t> </a:t>
            </a:r>
            <a:r>
              <a:rPr lang="en-US" sz="2800" dirty="0" err="1"/>
              <a:t>ручка</a:t>
            </a:r>
            <a:r>
              <a:rPr lang="en-US" sz="2800" dirty="0"/>
              <a:t>”.</a:t>
            </a:r>
          </a:p>
          <a:p>
            <a:pPr>
              <a:buFontTx/>
              <a:buNone/>
            </a:pPr>
            <a:r>
              <a:rPr lang="en-US" sz="2800" dirty="0"/>
              <a:t>                  В=“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столе</a:t>
            </a:r>
            <a:r>
              <a:rPr lang="en-US" sz="2800" dirty="0"/>
              <a:t> </a:t>
            </a:r>
            <a:r>
              <a:rPr lang="en-US" sz="2800" dirty="0" err="1"/>
              <a:t>лежит</a:t>
            </a:r>
            <a:r>
              <a:rPr lang="en-US" sz="2800" dirty="0"/>
              <a:t> </a:t>
            </a:r>
            <a:r>
              <a:rPr lang="en-US" sz="2800" dirty="0" err="1"/>
              <a:t>карандаш</a:t>
            </a:r>
            <a:r>
              <a:rPr lang="en-US" sz="2800" dirty="0"/>
              <a:t>”.</a:t>
            </a:r>
          </a:p>
          <a:p>
            <a:pPr>
              <a:buFontTx/>
              <a:buNone/>
            </a:pPr>
            <a:r>
              <a:rPr lang="en-US" sz="2800" dirty="0"/>
              <a:t>                  А^</a:t>
            </a:r>
            <a:r>
              <a:rPr lang="ru-RU" sz="2800" dirty="0"/>
              <a:t>В=«На столе лежат ручка и карандаш»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50825" y="4365625"/>
          <a:ext cx="2592388" cy="2492375"/>
        </p:xfrm>
        <a:graphic>
          <a:graphicData uri="http://schemas.openxmlformats.org/presentationml/2006/ole">
            <p:oleObj spid="_x0000_s6148" name="Документ" r:id="rId3" imgW="2302560" imgH="2015280" progId="Word.Document.8">
              <p:embed/>
            </p:oleObj>
          </a:graphicData>
        </a:graphic>
      </p:graphicFrame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429000" y="4724400"/>
            <a:ext cx="4724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solidFill>
                  <a:srgbClr val="CC3300"/>
                </a:solidFill>
              </a:rPr>
              <a:t>Составное суждение со связкой «и» верно тогда и только тогда, когда верны обе его части.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304800"/>
          </a:xfrm>
        </p:spPr>
        <p:txBody>
          <a:bodyPr/>
          <a:lstStyle/>
          <a:p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8610600" cy="6096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u="sng" dirty="0"/>
              <a:t>2. Логическое сложение - дизъюнкция</a:t>
            </a:r>
            <a:r>
              <a:rPr lang="ru-RU" sz="2800" dirty="0"/>
              <a:t> - соединение двух логических переменных с помощью логической связки «</a:t>
            </a:r>
            <a:r>
              <a:rPr lang="ru-RU" sz="2800" dirty="0">
                <a:solidFill>
                  <a:srgbClr val="CC3300"/>
                </a:solidFill>
              </a:rPr>
              <a:t>или</a:t>
            </a:r>
            <a:r>
              <a:rPr lang="ru-RU" sz="2800" dirty="0"/>
              <a:t>».</a:t>
            </a:r>
          </a:p>
          <a:p>
            <a:pPr>
              <a:buFontTx/>
              <a:buNone/>
            </a:pPr>
            <a:r>
              <a:rPr lang="ru-RU" sz="2800" dirty="0"/>
              <a:t>Обозначение: </a:t>
            </a:r>
            <a:r>
              <a:rPr lang="ru-RU" sz="2800" b="1" dirty="0" smtClean="0">
                <a:solidFill>
                  <a:srgbClr val="CC3300"/>
                </a:solidFill>
              </a:rPr>
              <a:t>+,</a:t>
            </a:r>
            <a:r>
              <a:rPr lang="ru-RU" sz="2800" dirty="0" smtClean="0"/>
              <a:t> или, </a:t>
            </a:r>
            <a:r>
              <a:rPr lang="ru-RU" sz="2800" b="1" dirty="0" smtClean="0">
                <a:solidFill>
                  <a:srgbClr val="CC3300"/>
                </a:solidFill>
                <a:sym typeface="Symbol" pitchFamily="18" charset="2"/>
              </a:rPr>
              <a:t></a:t>
            </a:r>
            <a:r>
              <a:rPr lang="ru-RU" sz="2800" dirty="0" smtClean="0">
                <a:sym typeface="Symbol" pitchFamily="18" charset="2"/>
              </a:rPr>
              <a:t>, </a:t>
            </a:r>
            <a:r>
              <a:rPr lang="en-US" sz="2800" dirty="0">
                <a:sym typeface="Symbol" pitchFamily="18" charset="2"/>
              </a:rPr>
              <a:t>|</a:t>
            </a:r>
            <a:endParaRPr lang="en-US" sz="2800" dirty="0"/>
          </a:p>
          <a:p>
            <a:pPr>
              <a:buFontTx/>
              <a:buNone/>
            </a:pPr>
            <a:r>
              <a:rPr lang="en-US" sz="2800" dirty="0" err="1"/>
              <a:t>Примеры</a:t>
            </a:r>
            <a:r>
              <a:rPr lang="en-US" sz="2800" dirty="0"/>
              <a:t>: А=“В </a:t>
            </a:r>
            <a:r>
              <a:rPr lang="en-US" sz="2800" dirty="0" err="1"/>
              <a:t>библиотеке</a:t>
            </a:r>
            <a:r>
              <a:rPr lang="en-US" sz="2800" dirty="0"/>
              <a:t> </a:t>
            </a:r>
            <a:r>
              <a:rPr lang="en-US" sz="2800" dirty="0" err="1"/>
              <a:t>можно</a:t>
            </a:r>
            <a:r>
              <a:rPr lang="en-US" sz="2800" dirty="0"/>
              <a:t> </a:t>
            </a:r>
            <a:r>
              <a:rPr lang="en-US" sz="2800" dirty="0" err="1"/>
              <a:t>взять</a:t>
            </a:r>
            <a:r>
              <a:rPr lang="en-US" sz="2800" dirty="0"/>
              <a:t> </a:t>
            </a:r>
            <a:r>
              <a:rPr lang="en-US" sz="2800" dirty="0" err="1"/>
              <a:t>книгу</a:t>
            </a:r>
            <a:r>
              <a:rPr lang="en-US" sz="2800" dirty="0"/>
              <a:t>”.</a:t>
            </a:r>
          </a:p>
          <a:p>
            <a:pPr>
              <a:buFontTx/>
              <a:buNone/>
            </a:pPr>
            <a:r>
              <a:rPr lang="en-US" sz="2800" dirty="0"/>
              <a:t>                  В=“В </a:t>
            </a:r>
            <a:r>
              <a:rPr lang="en-US" sz="2800" dirty="0" err="1"/>
              <a:t>библиотеке</a:t>
            </a:r>
            <a:r>
              <a:rPr lang="en-US" sz="2800" dirty="0"/>
              <a:t> </a:t>
            </a:r>
            <a:r>
              <a:rPr lang="en-US" sz="2800" dirty="0" err="1"/>
              <a:t>можно</a:t>
            </a:r>
            <a:r>
              <a:rPr lang="en-US" sz="2800" dirty="0"/>
              <a:t> </a:t>
            </a:r>
            <a:r>
              <a:rPr lang="en-US" sz="2800" dirty="0" err="1"/>
              <a:t>взять</a:t>
            </a:r>
            <a:r>
              <a:rPr lang="en-US" sz="2800" dirty="0"/>
              <a:t> </a:t>
            </a:r>
            <a:r>
              <a:rPr lang="en-US" sz="2800" dirty="0" err="1"/>
              <a:t>журнал</a:t>
            </a:r>
            <a:r>
              <a:rPr lang="en-US" sz="2800" dirty="0"/>
              <a:t>”.</a:t>
            </a:r>
          </a:p>
          <a:p>
            <a:pPr>
              <a:buFontTx/>
              <a:buNone/>
            </a:pPr>
            <a:r>
              <a:rPr lang="en-US" sz="2800" dirty="0"/>
              <a:t> А </a:t>
            </a:r>
            <a:r>
              <a:rPr lang="ru-RU" sz="2800" b="1" dirty="0">
                <a:sym typeface="Symbol" pitchFamily="18" charset="2"/>
              </a:rPr>
              <a:t></a:t>
            </a:r>
            <a:r>
              <a:rPr lang="en-US" sz="2800" dirty="0"/>
              <a:t> </a:t>
            </a:r>
            <a:r>
              <a:rPr lang="ru-RU" sz="2800" dirty="0"/>
              <a:t>В=«</a:t>
            </a:r>
            <a:r>
              <a:rPr lang="en-US" sz="2800" dirty="0"/>
              <a:t>В </a:t>
            </a:r>
            <a:r>
              <a:rPr lang="en-US" sz="2800" dirty="0" err="1"/>
              <a:t>библиотеке</a:t>
            </a:r>
            <a:r>
              <a:rPr lang="en-US" sz="2800" dirty="0"/>
              <a:t> </a:t>
            </a:r>
            <a:r>
              <a:rPr lang="en-US" sz="2800" dirty="0" err="1"/>
              <a:t>можно</a:t>
            </a:r>
            <a:r>
              <a:rPr lang="en-US" sz="2800" dirty="0"/>
              <a:t> </a:t>
            </a:r>
            <a:r>
              <a:rPr lang="en-US" sz="2800" dirty="0" err="1"/>
              <a:t>взять</a:t>
            </a:r>
            <a:r>
              <a:rPr lang="en-US" sz="2800" dirty="0"/>
              <a:t> </a:t>
            </a:r>
            <a:r>
              <a:rPr lang="en-US" sz="2800" dirty="0" err="1"/>
              <a:t>книгу</a:t>
            </a:r>
            <a:r>
              <a:rPr lang="en-US" sz="2800" dirty="0"/>
              <a:t> </a:t>
            </a:r>
            <a:r>
              <a:rPr lang="en-US" sz="2800" dirty="0" err="1"/>
              <a:t>или</a:t>
            </a:r>
            <a:r>
              <a:rPr lang="en-US" sz="2800" dirty="0"/>
              <a:t> </a:t>
            </a:r>
            <a:r>
              <a:rPr lang="en-US" sz="2800" dirty="0" err="1"/>
              <a:t>журнал</a:t>
            </a:r>
            <a:r>
              <a:rPr lang="ru-RU" sz="2800" dirty="0"/>
              <a:t>».</a:t>
            </a:r>
            <a:endParaRPr lang="ru-RU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611188" y="4589463"/>
          <a:ext cx="2232025" cy="1671637"/>
        </p:xfrm>
        <a:graphic>
          <a:graphicData uri="http://schemas.openxmlformats.org/presentationml/2006/ole">
            <p:oleObj spid="_x0000_s7172" name="Документ" r:id="rId3" imgW="2317942" imgH="2314009" progId="Word.Document.8">
              <p:embed/>
            </p:oleObj>
          </a:graphicData>
        </a:graphic>
      </p:graphicFrame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429000" y="4724400"/>
            <a:ext cx="4724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solidFill>
                  <a:srgbClr val="CC3300"/>
                </a:solidFill>
              </a:rPr>
              <a:t>Составное суждение со связкой «или» верно тогда и только тогда, когда верна хотя бы одна из  его частей.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381000"/>
          </a:xfrm>
        </p:spPr>
        <p:txBody>
          <a:bodyPr/>
          <a:lstStyle/>
          <a:p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8305800" cy="54102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/>
              <a:t>3. </a:t>
            </a:r>
            <a:r>
              <a:rPr lang="ru-RU" sz="2800" b="1" u="sng" dirty="0"/>
              <a:t>Логическое отрицание - инверсия</a:t>
            </a:r>
            <a:r>
              <a:rPr lang="ru-RU" sz="2800" dirty="0"/>
              <a:t> - присоединение частицы «</a:t>
            </a:r>
            <a:r>
              <a:rPr lang="ru-RU" sz="2800" dirty="0">
                <a:solidFill>
                  <a:srgbClr val="CC3300"/>
                </a:solidFill>
              </a:rPr>
              <a:t>не</a:t>
            </a:r>
            <a:r>
              <a:rPr lang="ru-RU" sz="2800" dirty="0"/>
              <a:t>» к логическому суждению.</a:t>
            </a:r>
          </a:p>
          <a:p>
            <a:pPr>
              <a:buFontTx/>
              <a:buNone/>
            </a:pPr>
            <a:r>
              <a:rPr lang="ru-RU" sz="2800" dirty="0"/>
              <a:t>Обозначение: </a:t>
            </a:r>
            <a:r>
              <a:rPr lang="ru-RU" sz="2800" dirty="0" smtClean="0">
                <a:solidFill>
                  <a:srgbClr val="CC3300"/>
                </a:solidFill>
                <a:sym typeface="Symbol" pitchFamily="18" charset="2"/>
              </a:rPr>
              <a:t></a:t>
            </a:r>
            <a:r>
              <a:rPr lang="ru-RU" sz="2800" dirty="0" smtClean="0">
                <a:sym typeface="Symbol" pitchFamily="18" charset="2"/>
              </a:rPr>
              <a:t>, н</a:t>
            </a:r>
            <a:r>
              <a:rPr lang="ru-RU" sz="2800" dirty="0" smtClean="0"/>
              <a:t>е, </a:t>
            </a:r>
            <a:endParaRPr lang="en-US" sz="2800" dirty="0"/>
          </a:p>
          <a:p>
            <a:pPr>
              <a:buFontTx/>
              <a:buNone/>
            </a:pPr>
            <a:r>
              <a:rPr lang="en-US" sz="2800" dirty="0" err="1"/>
              <a:t>Примеры</a:t>
            </a:r>
            <a:r>
              <a:rPr lang="en-US" sz="2800" dirty="0"/>
              <a:t>: А=“</a:t>
            </a:r>
            <a:r>
              <a:rPr lang="ru-RU" sz="2800" dirty="0"/>
              <a:t>Земля вращается вокруг Солнца»</a:t>
            </a:r>
            <a:r>
              <a:rPr lang="en-US" sz="2800" dirty="0"/>
              <a:t>”.</a:t>
            </a:r>
          </a:p>
          <a:p>
            <a:pPr>
              <a:buFontTx/>
              <a:buNone/>
            </a:pPr>
            <a:r>
              <a:rPr lang="en-US" sz="2800" dirty="0"/>
              <a:t>                  </a:t>
            </a:r>
            <a:r>
              <a:rPr lang="ru-RU" sz="2800" dirty="0"/>
              <a:t>А</a:t>
            </a:r>
            <a:r>
              <a:rPr lang="en-US" sz="2800" dirty="0"/>
              <a:t>=“</a:t>
            </a:r>
            <a:r>
              <a:rPr lang="ru-RU" sz="2800" dirty="0"/>
              <a:t>Земля не вращается вокруг Солнца</a:t>
            </a:r>
            <a:r>
              <a:rPr lang="en-US" sz="2800" dirty="0"/>
              <a:t>”.</a:t>
            </a:r>
          </a:p>
          <a:p>
            <a:pPr>
              <a:buFontTx/>
              <a:buNone/>
            </a:pPr>
            <a:endParaRPr lang="ru-RU" sz="2800" dirty="0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3851920" y="2204864"/>
            <a:ext cx="2286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952500" y="4044950"/>
          <a:ext cx="2300288" cy="1992313"/>
        </p:xfrm>
        <a:graphic>
          <a:graphicData uri="http://schemas.openxmlformats.org/presentationml/2006/ole">
            <p:oleObj spid="_x0000_s8198" name="Документ" r:id="rId3" imgW="2305080" imgH="2000160" progId="Word.Document.8">
              <p:embed/>
            </p:oleObj>
          </a:graphicData>
        </a:graphic>
      </p:graphicFrame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895600" y="4267200"/>
            <a:ext cx="5638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solidFill>
                  <a:srgbClr val="CC3300"/>
                </a:solidFill>
              </a:rPr>
              <a:t>Результат операции отрицания истинен, если исходное высказывание ложно, и наоборот.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2411413" y="31892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92150"/>
            <a:ext cx="8686800" cy="616585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u="sng"/>
              <a:t>4. Логическое следование - импликация</a:t>
            </a:r>
            <a:r>
              <a:rPr lang="ru-RU"/>
              <a:t> - </a:t>
            </a:r>
          </a:p>
          <a:p>
            <a:pPr>
              <a:buFontTx/>
              <a:buNone/>
            </a:pPr>
            <a:r>
              <a:rPr lang="ru-RU" sz="2400"/>
              <a:t>соединение двух логических переменных с помощью логической связки «если …, то ...». </a:t>
            </a:r>
          </a:p>
          <a:p>
            <a:pPr>
              <a:buFontTx/>
              <a:buNone/>
            </a:pPr>
            <a:r>
              <a:rPr lang="ru-RU" sz="2400"/>
              <a:t>Обозначение: </a:t>
            </a:r>
            <a:r>
              <a:rPr lang="ru-RU" sz="2400">
                <a:sym typeface="Symbol" pitchFamily="18" charset="2"/>
              </a:rPr>
              <a:t> </a:t>
            </a:r>
            <a:r>
              <a:rPr lang="ru-RU" sz="2400"/>
              <a:t>или</a:t>
            </a:r>
            <a:r>
              <a:rPr lang="ru-RU" sz="2400">
                <a:sym typeface="Symbol" pitchFamily="18" charset="2"/>
              </a:rPr>
              <a:t>  </a:t>
            </a:r>
            <a:r>
              <a:rPr lang="ru-RU" sz="2400"/>
              <a:t>или</a:t>
            </a:r>
            <a:r>
              <a:rPr lang="ru-RU" sz="2400">
                <a:sym typeface="Symbol" pitchFamily="18" charset="2"/>
              </a:rPr>
              <a:t> </a:t>
            </a:r>
            <a:r>
              <a:rPr lang="ru-RU" sz="2400"/>
              <a:t> </a:t>
            </a:r>
            <a:r>
              <a:rPr lang="en-US" sz="2400"/>
              <a:t>.</a:t>
            </a:r>
          </a:p>
          <a:p>
            <a:pPr>
              <a:buFontTx/>
              <a:buNone/>
            </a:pPr>
            <a:r>
              <a:rPr lang="en-US" sz="2400"/>
              <a:t>Примеры: А=“Треугольник равносторонний”.</a:t>
            </a:r>
          </a:p>
          <a:p>
            <a:pPr>
              <a:buFontTx/>
              <a:buNone/>
            </a:pPr>
            <a:r>
              <a:rPr lang="en-US" sz="2400"/>
              <a:t>                  В=“Треугольник равнобедренный”.</a:t>
            </a:r>
          </a:p>
          <a:p>
            <a:pPr>
              <a:buFontTx/>
              <a:buNone/>
            </a:pPr>
            <a:r>
              <a:rPr lang="en-US" sz="2400"/>
              <a:t> С=А </a:t>
            </a:r>
            <a:r>
              <a:rPr lang="ru-RU" sz="2400">
                <a:sym typeface="Symbol" pitchFamily="18" charset="2"/>
              </a:rPr>
              <a:t></a:t>
            </a:r>
            <a:r>
              <a:rPr lang="en-US" sz="2400"/>
              <a:t> </a:t>
            </a:r>
            <a:r>
              <a:rPr lang="ru-RU" sz="2400"/>
              <a:t>В=«Если треугольник равносторонний, то треугольник равнобедренный».</a:t>
            </a:r>
          </a:p>
          <a:p>
            <a:pPr>
              <a:buFontTx/>
              <a:buNone/>
            </a:pPr>
            <a:r>
              <a:rPr lang="ru-RU" sz="2400"/>
              <a:t>А - условие, В - вывод.</a:t>
            </a:r>
            <a:endParaRPr lang="ru-RU" sz="280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23850" y="4652963"/>
          <a:ext cx="3311525" cy="2286000"/>
        </p:xfrm>
        <a:graphic>
          <a:graphicData uri="http://schemas.openxmlformats.org/presentationml/2006/ole">
            <p:oleObj spid="_x0000_s17411" name="Документ" r:id="rId3" imgW="2311920" imgH="2090880" progId="Word.Document.8">
              <p:embed/>
            </p:oleObj>
          </a:graphicData>
        </a:graphic>
      </p:graphicFrame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733800" y="5105400"/>
            <a:ext cx="480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Составное суждение, включающее следование, ложно тогда, когда из истины следует ложь.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610600" cy="64008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dirty="0"/>
              <a:t>5. </a:t>
            </a:r>
            <a:r>
              <a:rPr lang="ru-RU" sz="2800" b="1" u="sng" dirty="0"/>
              <a:t>Логическое равенство - эквивалентность</a:t>
            </a:r>
            <a:r>
              <a:rPr lang="ru-RU" sz="2800" dirty="0"/>
              <a:t> - </a:t>
            </a:r>
            <a:r>
              <a:rPr lang="ru-RU" sz="2400" dirty="0"/>
              <a:t>соединение двух высказываний с помощью оборотов речи «…тогда и только тогда, когда …», «…необходимо и достаточно …».</a:t>
            </a:r>
          </a:p>
          <a:p>
            <a:pPr>
              <a:buFontTx/>
              <a:buNone/>
            </a:pPr>
            <a:r>
              <a:rPr lang="ru-RU" sz="2400" dirty="0"/>
              <a:t>Обозначение: А</a:t>
            </a:r>
            <a:r>
              <a:rPr lang="ru-RU" sz="2400" dirty="0">
                <a:sym typeface="Symbol" pitchFamily="18" charset="2"/>
              </a:rPr>
              <a:t></a:t>
            </a:r>
            <a:r>
              <a:rPr lang="ru-RU" sz="2400" dirty="0"/>
              <a:t>В, А</a:t>
            </a:r>
            <a:r>
              <a:rPr lang="en-US" sz="2400" dirty="0">
                <a:cs typeface="Arial" charset="0"/>
              </a:rPr>
              <a:t>~</a:t>
            </a:r>
            <a:r>
              <a:rPr lang="ru-RU" sz="2400" dirty="0" smtClean="0"/>
              <a:t>В, А</a:t>
            </a:r>
            <a:r>
              <a:rPr lang="ru-RU" sz="2400" dirty="0">
                <a:cs typeface="Arial" charset="0"/>
              </a:rPr>
              <a:t> </a:t>
            </a:r>
            <a:r>
              <a:rPr lang="ru-RU" sz="2400" dirty="0" smtClean="0">
                <a:cs typeface="Arial" charset="0"/>
              </a:rPr>
              <a:t>   </a:t>
            </a:r>
            <a:r>
              <a:rPr lang="ru-RU" sz="2400" dirty="0" smtClean="0"/>
              <a:t>В</a:t>
            </a:r>
            <a:endParaRPr lang="ru-RU" sz="2400" dirty="0"/>
          </a:p>
          <a:p>
            <a:pPr>
              <a:buFontTx/>
              <a:buNone/>
            </a:pPr>
            <a:r>
              <a:rPr lang="ru-RU" sz="2400" dirty="0"/>
              <a:t>Х=«Компьютер может производить вычисления».</a:t>
            </a:r>
          </a:p>
          <a:p>
            <a:pPr>
              <a:buFontTx/>
              <a:buNone/>
            </a:pPr>
            <a:r>
              <a:rPr lang="en-US" sz="2400" dirty="0"/>
              <a:t>Y</a:t>
            </a:r>
            <a:r>
              <a:rPr lang="ru-RU" sz="2400" dirty="0"/>
              <a:t>=«Компьютер включен».</a:t>
            </a:r>
          </a:p>
          <a:p>
            <a:pPr>
              <a:buFontTx/>
              <a:buNone/>
            </a:pPr>
            <a:r>
              <a:rPr lang="en-US" sz="2400" dirty="0"/>
              <a:t>C=X </a:t>
            </a:r>
            <a:r>
              <a:rPr lang="ru-RU" sz="2400" dirty="0">
                <a:sym typeface="Symbol" pitchFamily="18" charset="2"/>
              </a:rPr>
              <a:t>Y=«</a:t>
            </a:r>
            <a:r>
              <a:rPr lang="ru-RU" sz="2400" dirty="0"/>
              <a:t>Компьютер может производить вычисления тогда и только тогда, когда включен»</a:t>
            </a:r>
            <a:endParaRPr lang="ru-RU" sz="2400" dirty="0">
              <a:sym typeface="Symbol" pitchFamily="18" charset="2"/>
            </a:endParaRPr>
          </a:p>
          <a:p>
            <a:pPr>
              <a:buFontTx/>
              <a:buNone/>
            </a:pPr>
            <a:endParaRPr lang="ru-RU" sz="2400" dirty="0">
              <a:sym typeface="Symbol" pitchFamily="18" charset="2"/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23850" y="4452938"/>
          <a:ext cx="2808288" cy="2363787"/>
        </p:xfrm>
        <a:graphic>
          <a:graphicData uri="http://schemas.openxmlformats.org/presentationml/2006/ole">
            <p:oleObj spid="_x0000_s18435" name="Документ" r:id="rId3" imgW="2305930" imgH="2090595" progId="Word.Document.8">
              <p:embed/>
            </p:oleObj>
          </a:graphicData>
        </a:graphic>
      </p:graphicFrame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854450" y="4953000"/>
            <a:ext cx="5181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Составное суждение включающее эквивалентность верно тогда, когда верны или ложны обе его части одновременно.</a:t>
            </a:r>
          </a:p>
        </p:txBody>
      </p:sp>
      <p:cxnSp>
        <p:nvCxnSpPr>
          <p:cNvPr id="8" name="Прямая со стрелкой 7"/>
          <p:cNvCxnSpPr/>
          <p:nvPr/>
        </p:nvCxnSpPr>
        <p:spPr bwMode="auto">
          <a:xfrm>
            <a:off x="3923928" y="2204864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1085</Words>
  <Application>Microsoft Office PowerPoint</Application>
  <PresentationFormat>Экран (4:3)</PresentationFormat>
  <Paragraphs>139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Оформление по умолчанию</vt:lpstr>
      <vt:lpstr>Документ</vt:lpstr>
      <vt:lpstr>Основные понятия и операции науки логика.</vt:lpstr>
      <vt:lpstr>Слайд 2</vt:lpstr>
      <vt:lpstr>Элементы алгебры логики:</vt:lpstr>
      <vt:lpstr>Слайд 4</vt:lpstr>
      <vt:lpstr>Логические операции:</vt:lpstr>
      <vt:lpstr>Слайд 6</vt:lpstr>
      <vt:lpstr>Слайд 7</vt:lpstr>
      <vt:lpstr>Слайд 8</vt:lpstr>
      <vt:lpstr>Слайд 9</vt:lpstr>
      <vt:lpstr>Слайд 10</vt:lpstr>
      <vt:lpstr>Задания для закрепления пройденного материала:</vt:lpstr>
      <vt:lpstr>Задания для закрепления пройденного материала:</vt:lpstr>
      <vt:lpstr>Задания для закрепления пройденного материала:</vt:lpstr>
      <vt:lpstr>Задания для закрепления пройденного материала: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Наука логика.</dc:title>
  <dc:creator>яя</dc:creator>
  <cp:lastModifiedBy>DNA7 X86</cp:lastModifiedBy>
  <cp:revision>15</cp:revision>
  <dcterms:created xsi:type="dcterms:W3CDTF">2010-02-01T17:43:12Z</dcterms:created>
  <dcterms:modified xsi:type="dcterms:W3CDTF">2020-11-20T10:15:25Z</dcterms:modified>
</cp:coreProperties>
</file>