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b426116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b426116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b2cf062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b2cf062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b4261161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b426116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b2cf062cf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b2cf062c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dab9cdb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dab9cdb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cb113341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fcb113341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cb113341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fcb113341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b2cf062c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b2cf062c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dab9cdb1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fdab9cdb1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b2cf062c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b2cf062c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b2cf062cf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fb2cf062cf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ea941ebe0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ea941ebe0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fea941ebe0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fea941ebe0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ea941ebe0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fea941ebe0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395f052f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0395f052f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cb113341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cb113341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cb113341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cb113341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cb113341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fcb113341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ea941ebe0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ea941ebe0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b2cf062cf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fb2cf062cf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b2cf062c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fb2cf062c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bd48d78f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bd48d78f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b4261161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fb4261161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cb113341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fcb113341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dab9cdb1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dab9cdb1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fcb113341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fcb113341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df7a96b1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fdf7a96b1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fdf7a96b1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fdf7a96b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ea941ebe0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ea941ebe0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bd48d78f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bd48d78f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bd48d78f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bd48d78f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bd48d78f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bd48d78f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bd48d78f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bd48d78f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c3f2136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c3f2136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b2cf062c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b2cf062c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DNDRUONmbK2mXOv_cchyPJ1SIjTd44b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Kwpt6pfxfyZ0JmSPVT9MGlkS7WumDD4C/view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DNDRUONmbK2mXOv_cchyPJ1SIjTd44b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drive.google.com/file/d/1DNDRUONmbK2mXOv_cchyPJ1SIjTd44b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DNDRUONmbK2mXOv_cchyPJ1SIjTd44b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DNDRUONmbK2mXOv_cchyPJ1SIjTd44b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DNDRUONmbK2mXOv_cchyPJ1SIjTd44b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DNDRUONmbK2mXOv_cchyPJ1SIjTd44b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DNDRUONmbK2mXOv_cchyPJ1SIjTd44b0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558" y="0"/>
            <a:ext cx="9251558" cy="52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2487275" y="1128500"/>
            <a:ext cx="6082200" cy="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600">
                <a:solidFill>
                  <a:srgbClr val="3C78D8"/>
                </a:solidFill>
              </a:rPr>
              <a:t>Януш Вишневский</a:t>
            </a:r>
            <a:endParaRPr i="1" sz="2600">
              <a:solidFill>
                <a:schemeClr val="dk2"/>
              </a:solidFill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41915" l="28839" r="57640" t="52713"/>
          <a:stretch/>
        </p:blipFill>
        <p:spPr>
          <a:xfrm>
            <a:off x="481500" y="4189875"/>
            <a:ext cx="2477899" cy="5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00" y="693475"/>
            <a:ext cx="1714850" cy="17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62695" l="64604" r="29875" t="31932"/>
          <a:stretch/>
        </p:blipFill>
        <p:spPr>
          <a:xfrm>
            <a:off x="7326450" y="484650"/>
            <a:ext cx="1543277" cy="8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>
            <p:ph type="title"/>
          </p:nvPr>
        </p:nvSpPr>
        <p:spPr>
          <a:xfrm>
            <a:off x="481500" y="2540175"/>
            <a:ext cx="8088000" cy="16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600"/>
              <a:t>“Интернет - это джунгли, и иногда он напоминает мусорную свалку информации. Но, порой, в нем можно найти подлинные драгоценности”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i="1"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8924"/>
            <a:ext cx="9144000" cy="61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1412075" y="1722150"/>
            <a:ext cx="74004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Распределите роли в вашем сообществе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600">
                <a:solidFill>
                  <a:schemeClr val="accent1"/>
                </a:solidFill>
              </a:rPr>
              <a:t>#групповая работа</a:t>
            </a:r>
            <a:endParaRPr i="1" sz="2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00" y="1801150"/>
            <a:ext cx="986174" cy="9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1412075" y="1764450"/>
            <a:ext cx="7420200" cy="27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Прочитайте публикацию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600">
                <a:solidFill>
                  <a:schemeClr val="accent1"/>
                </a:solidFill>
              </a:rPr>
              <a:t>#индивидуальная работа</a:t>
            </a:r>
            <a:endParaRPr i="1" sz="2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1476850" y="1801150"/>
            <a:ext cx="7355400" cy="27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/>
              <a:t>Обозначьте </a:t>
            </a:r>
            <a:r>
              <a:rPr lang="ru" sz="2600"/>
              <a:t>функции публицистического стиля в статье и обсудите в группе. Запишите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600">
                <a:solidFill>
                  <a:schemeClr val="accent1"/>
                </a:solidFill>
              </a:rPr>
              <a:t>#групповая работа</a:t>
            </a:r>
            <a:endParaRPr i="1" sz="2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1493825" y="1801150"/>
            <a:ext cx="7338300" cy="27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/>
              <a:t>Определите черты </a:t>
            </a:r>
            <a:r>
              <a:rPr lang="ru" sz="2600"/>
              <a:t>публицистического стиля вашей статьи. Обсудите в группе. Запишите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400">
                <a:solidFill>
                  <a:schemeClr val="accent1"/>
                </a:solidFill>
              </a:rPr>
              <a:t>#групповая работа</a:t>
            </a:r>
            <a:endParaRPr i="1"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8924"/>
            <a:ext cx="9144000" cy="61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425" y="1829463"/>
            <a:ext cx="5829149" cy="14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 title="уведомление вк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2337" y="742088"/>
            <a:ext cx="3659325" cy="36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b="73325" l="28495" r="29363" t="11947"/>
          <a:stretch/>
        </p:blipFill>
        <p:spPr>
          <a:xfrm>
            <a:off x="479625" y="232550"/>
            <a:ext cx="8160773" cy="16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 title="Мишка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7488" y="1836725"/>
            <a:ext cx="4409017" cy="33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уведомление вк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5">
            <a:alphaModFix/>
          </a:blip>
          <a:srcRect b="20276" l="25639" r="40601" t="16259"/>
          <a:stretch/>
        </p:blipFill>
        <p:spPr>
          <a:xfrm>
            <a:off x="1821912" y="384350"/>
            <a:ext cx="5500176" cy="58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 rotWithShape="1">
          <a:blip r:embed="rId3">
            <a:alphaModFix/>
          </a:blip>
          <a:srcRect b="32561" l="2473" r="42072" t="9724"/>
          <a:stretch/>
        </p:blipFill>
        <p:spPr>
          <a:xfrm>
            <a:off x="178938" y="0"/>
            <a:ext cx="87861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3"/>
          <p:cNvPicPr preferRelativeResize="0"/>
          <p:nvPr/>
        </p:nvPicPr>
        <p:blipFill rotWithShape="1">
          <a:blip r:embed="rId3">
            <a:alphaModFix/>
          </a:blip>
          <a:srcRect b="12868" l="0" r="27383" t="7747"/>
          <a:stretch/>
        </p:blipFill>
        <p:spPr>
          <a:xfrm>
            <a:off x="-316000" y="-10"/>
            <a:ext cx="9459998" cy="581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 b="5555" l="992" r="1721" t="9367"/>
          <a:stretch/>
        </p:blipFill>
        <p:spPr>
          <a:xfrm>
            <a:off x="-711349" y="45825"/>
            <a:ext cx="1045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 rotWithShape="1">
          <a:blip r:embed="rId3">
            <a:alphaModFix/>
          </a:blip>
          <a:srcRect b="29842" l="8480" r="52368" t="42640"/>
          <a:stretch/>
        </p:blipFill>
        <p:spPr>
          <a:xfrm>
            <a:off x="0" y="752055"/>
            <a:ext cx="9144000" cy="361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idx="1" type="body"/>
          </p:nvPr>
        </p:nvSpPr>
        <p:spPr>
          <a:xfrm>
            <a:off x="1400450" y="1801150"/>
            <a:ext cx="7431900" cy="27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/>
              <a:t>Прочитайте новую публикацию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600">
                <a:solidFill>
                  <a:schemeClr val="accent1"/>
                </a:solidFill>
              </a:rPr>
              <a:t>#индивидуальная работа</a:t>
            </a:r>
            <a:endParaRPr i="1" sz="2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idx="1" type="body"/>
          </p:nvPr>
        </p:nvSpPr>
        <p:spPr>
          <a:xfrm>
            <a:off x="1349525" y="1836725"/>
            <a:ext cx="7482900" cy="27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/>
              <a:t>Проверьте информацию из публикации на достоверность по чек-листу. Запишите вывод на рабочих листах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600">
                <a:solidFill>
                  <a:schemeClr val="accent1"/>
                </a:solidFill>
              </a:rPr>
              <a:t>#групповая работа</a:t>
            </a:r>
            <a:endParaRPr i="1" sz="2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idx="1" type="body"/>
          </p:nvPr>
        </p:nvSpPr>
        <p:spPr>
          <a:xfrm>
            <a:off x="1434400" y="1801150"/>
            <a:ext cx="7398000" cy="27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/>
              <a:t>Достоверна ли информация в вашей публикации?</a:t>
            </a:r>
            <a:endParaRPr i="1"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800">
                <a:solidFill>
                  <a:schemeClr val="accent1"/>
                </a:solidFill>
              </a:rPr>
              <a:t>#групповая работа</a:t>
            </a:r>
            <a:endParaRPr i="1" sz="2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04" name="Google Shape;2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425" y="1829463"/>
            <a:ext cx="5829149" cy="14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0" title="уведомление вк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2337" y="742088"/>
            <a:ext cx="3659325" cy="36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 b="13798" l="28422" r="29544" t="11126"/>
          <a:stretch/>
        </p:blipFill>
        <p:spPr>
          <a:xfrm>
            <a:off x="436874" y="550650"/>
            <a:ext cx="8270251" cy="83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title="уведомление вк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5">
            <a:alphaModFix/>
          </a:blip>
          <a:srcRect b="17067" l="25755" r="39458" t="16829"/>
          <a:stretch/>
        </p:blipFill>
        <p:spPr>
          <a:xfrm>
            <a:off x="1759075" y="520550"/>
            <a:ext cx="5625850" cy="6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816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/>
          <p:nvPr>
            <p:ph idx="1" type="body"/>
          </p:nvPr>
        </p:nvSpPr>
        <p:spPr>
          <a:xfrm>
            <a:off x="1400450" y="1801150"/>
            <a:ext cx="7431900" cy="27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Прочитайте новую </a:t>
            </a:r>
            <a:r>
              <a:rPr lang="ru" sz="2600"/>
              <a:t>публикацию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600">
                <a:solidFill>
                  <a:schemeClr val="accent1"/>
                </a:solidFill>
              </a:rPr>
              <a:t>#индивидуальная работа</a:t>
            </a:r>
            <a:r>
              <a:rPr b="1" i="1" lang="ru" sz="2600"/>
              <a:t> </a:t>
            </a:r>
            <a:endParaRPr b="1" i="1"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 txBox="1"/>
          <p:nvPr>
            <p:ph idx="1" type="body"/>
          </p:nvPr>
        </p:nvSpPr>
        <p:spPr>
          <a:xfrm>
            <a:off x="1400450" y="1801150"/>
            <a:ext cx="7431900" cy="27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Является ли информация данной публикации общественно-значимой?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600">
                <a:solidFill>
                  <a:schemeClr val="accent1"/>
                </a:solidFill>
              </a:rPr>
              <a:t>#индивидуальная работа</a:t>
            </a:r>
            <a:r>
              <a:rPr b="1" i="1" lang="ru" sz="2600"/>
              <a:t> </a:t>
            </a:r>
            <a:endParaRPr b="1" i="1"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/>
          <p:nvPr>
            <p:ph idx="1" type="body"/>
          </p:nvPr>
        </p:nvSpPr>
        <p:spPr>
          <a:xfrm>
            <a:off x="1434400" y="1801150"/>
            <a:ext cx="7398000" cy="27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Влечет ли п</a:t>
            </a:r>
            <a:r>
              <a:rPr lang="ru" sz="2500"/>
              <a:t>убликация данной статьи за собой административную ответственность? Если да, какой вид административного взыскания предусмотрен за публикацию данной статьи? Обсудите в группе. Запишите вывод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2500">
                <a:solidFill>
                  <a:schemeClr val="accent1"/>
                </a:solidFill>
              </a:rPr>
              <a:t>#работа в группах</a:t>
            </a:r>
            <a:endParaRPr i="1" sz="2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43" name="Google Shape;2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50" y="18011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816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title"/>
          </p:nvPr>
        </p:nvSpPr>
        <p:spPr>
          <a:xfrm>
            <a:off x="2487275" y="1128500"/>
            <a:ext cx="6082200" cy="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600">
                <a:solidFill>
                  <a:srgbClr val="3C78D8"/>
                </a:solidFill>
              </a:rPr>
              <a:t>Януш Вишневский</a:t>
            </a:r>
            <a:endParaRPr i="1" sz="2600">
              <a:solidFill>
                <a:schemeClr val="dk2"/>
              </a:solidFill>
            </a:endParaRPr>
          </a:p>
        </p:txBody>
      </p:sp>
      <p:pic>
        <p:nvPicPr>
          <p:cNvPr id="254" name="Google Shape;254;p47"/>
          <p:cNvPicPr preferRelativeResize="0"/>
          <p:nvPr/>
        </p:nvPicPr>
        <p:blipFill rotWithShape="1">
          <a:blip r:embed="rId3">
            <a:alphaModFix/>
          </a:blip>
          <a:srcRect b="41915" l="28839" r="57640" t="52713"/>
          <a:stretch/>
        </p:blipFill>
        <p:spPr>
          <a:xfrm>
            <a:off x="481500" y="4189875"/>
            <a:ext cx="2477899" cy="5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00" y="693475"/>
            <a:ext cx="1714850" cy="17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7"/>
          <p:cNvPicPr preferRelativeResize="0"/>
          <p:nvPr/>
        </p:nvPicPr>
        <p:blipFill rotWithShape="1">
          <a:blip r:embed="rId3">
            <a:alphaModFix/>
          </a:blip>
          <a:srcRect b="62695" l="64604" r="29875" t="31932"/>
          <a:stretch/>
        </p:blipFill>
        <p:spPr>
          <a:xfrm>
            <a:off x="7326450" y="484650"/>
            <a:ext cx="1543277" cy="8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7"/>
          <p:cNvSpPr txBox="1"/>
          <p:nvPr>
            <p:ph type="title"/>
          </p:nvPr>
        </p:nvSpPr>
        <p:spPr>
          <a:xfrm>
            <a:off x="481500" y="2540175"/>
            <a:ext cx="8088000" cy="16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600"/>
              <a:t>“Интернет - это джунгли, и иногда он напоминает мусорную свалку информации. Но, порой, в нем можно найти подлинные драгоценности”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i="1"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>
            <p:ph idx="1" type="body"/>
          </p:nvPr>
        </p:nvSpPr>
        <p:spPr>
          <a:xfrm>
            <a:off x="1857650" y="1877350"/>
            <a:ext cx="7431900" cy="27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/>
              <a:t>Спасибо за внимание!</a:t>
            </a:r>
            <a:endParaRPr b="1" i="1"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63" name="Google Shape;26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50" y="1877350"/>
            <a:ext cx="1020126" cy="102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title="уведомление вк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5">
            <a:alphaModFix/>
          </a:blip>
          <a:srcRect b="12262" l="25830" r="39370" t="26728"/>
          <a:stretch/>
        </p:blipFill>
        <p:spPr>
          <a:xfrm>
            <a:off x="1572538" y="409325"/>
            <a:ext cx="5998934" cy="59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title="уведомление вк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5">
            <a:alphaModFix/>
          </a:blip>
          <a:srcRect b="10968" l="25400" r="39442" t="19918"/>
          <a:stretch/>
        </p:blipFill>
        <p:spPr>
          <a:xfrm>
            <a:off x="1759788" y="457200"/>
            <a:ext cx="5624434" cy="621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title="уведомление вк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 rotWithShape="1">
          <a:blip r:embed="rId5">
            <a:alphaModFix/>
          </a:blip>
          <a:srcRect b="16834" l="25752" r="39233" t="35314"/>
          <a:stretch/>
        </p:blipFill>
        <p:spPr>
          <a:xfrm>
            <a:off x="1916388" y="670150"/>
            <a:ext cx="5311224" cy="4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 title="уведомление вк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 rotWithShape="1">
          <a:blip r:embed="rId5">
            <a:alphaModFix/>
          </a:blip>
          <a:srcRect b="11568" l="25413" r="39230" t="21524"/>
          <a:stretch/>
        </p:blipFill>
        <p:spPr>
          <a:xfrm>
            <a:off x="2028412" y="332275"/>
            <a:ext cx="5087174" cy="54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11568" l="25413" r="39230" t="21524"/>
          <a:stretch/>
        </p:blipFill>
        <p:spPr>
          <a:xfrm>
            <a:off x="93237" y="77650"/>
            <a:ext cx="5087174" cy="54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4">
            <a:alphaModFix/>
          </a:blip>
          <a:srcRect b="16834" l="25752" r="39233" t="35314"/>
          <a:stretch/>
        </p:blipFill>
        <p:spPr>
          <a:xfrm>
            <a:off x="3707263" y="135425"/>
            <a:ext cx="5311224" cy="40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 rotWithShape="1">
          <a:blip r:embed="rId5">
            <a:alphaModFix/>
          </a:blip>
          <a:srcRect b="12262" l="25830" r="39370" t="26728"/>
          <a:stretch/>
        </p:blipFill>
        <p:spPr>
          <a:xfrm>
            <a:off x="460663" y="931375"/>
            <a:ext cx="5998934" cy="59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 rotWithShape="1">
          <a:blip r:embed="rId6">
            <a:alphaModFix/>
          </a:blip>
          <a:srcRect b="17067" l="25755" r="39458" t="16829"/>
          <a:stretch/>
        </p:blipFill>
        <p:spPr>
          <a:xfrm>
            <a:off x="2387150" y="512075"/>
            <a:ext cx="5625850" cy="6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7">
            <a:alphaModFix/>
          </a:blip>
          <a:srcRect b="10968" l="25400" r="39442" t="19918"/>
          <a:stretch/>
        </p:blipFill>
        <p:spPr>
          <a:xfrm>
            <a:off x="3588438" y="779725"/>
            <a:ext cx="5624434" cy="621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8">
            <a:alphaModFix/>
          </a:blip>
          <a:srcRect b="20276" l="25639" r="40601" t="16259"/>
          <a:stretch/>
        </p:blipFill>
        <p:spPr>
          <a:xfrm>
            <a:off x="1142912" y="1624450"/>
            <a:ext cx="5500176" cy="58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32738" l="14358" r="15015" t="24979"/>
          <a:stretch/>
        </p:blipFill>
        <p:spPr>
          <a:xfrm>
            <a:off x="1585600" y="1051125"/>
            <a:ext cx="5972801" cy="20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