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5" r:id="rId3"/>
    <p:sldId id="293" r:id="rId4"/>
    <p:sldId id="303" r:id="rId5"/>
    <p:sldId id="295" r:id="rId6"/>
    <p:sldId id="296" r:id="rId7"/>
    <p:sldId id="298" r:id="rId8"/>
    <p:sldId id="297" r:id="rId9"/>
    <p:sldId id="299" r:id="rId10"/>
    <p:sldId id="304" r:id="rId11"/>
    <p:sldId id="305" r:id="rId12"/>
    <p:sldId id="300" r:id="rId13"/>
    <p:sldId id="301" r:id="rId14"/>
    <p:sldId id="302" r:id="rId15"/>
    <p:sldId id="306" r:id="rId16"/>
    <p:sldId id="294" r:id="rId17"/>
    <p:sldId id="291" r:id="rId18"/>
    <p:sldId id="29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8" autoAdjust="0"/>
    <p:restoredTop sz="94615" autoAdjust="0"/>
  </p:normalViewPr>
  <p:slideViewPr>
    <p:cSldViewPr>
      <p:cViewPr varScale="1">
        <p:scale>
          <a:sx n="68" d="100"/>
          <a:sy n="68" d="100"/>
        </p:scale>
        <p:origin x="42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79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1;&#1102;&#1076;&#1084;&#1080;&#1083;&#1072;\Desktop\&#1054;&#1058;&#1050;&#1056;&#1067;&#1058;&#1067;&#1049;%20&#1059;&#1056;&#1054;&#1050;%20&#1042;%206%20&#1040;%20&#1050;&#1051;&#1040;&#1057;&#1057;&#1045;\&#1055;&#1056;&#1040;&#1050;&#1058;&#1048;&#1050;&#1040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1;&#1102;&#1076;&#1084;&#1080;&#1083;&#1072;\Desktop\&#1054;&#1058;&#1050;&#1056;&#1067;&#1058;&#1067;&#1049;%20&#1059;&#1056;&#1054;&#1050;%20&#1042;%206%20&#1040;%20&#1050;&#1051;&#1040;&#1057;&#1057;&#1045;\&#1055;&#1056;&#1040;&#1050;&#1058;&#1048;&#1050;&#1040;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&#1050;&#1085;&#1080;&#1075;&#1072;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58;&#1050;&#1056;&#1067;&#1058;&#1067;&#1049;%20&#1059;&#1056;&#1054;&#1050;%20&#1042;%206%20&#1040;%20&#1050;&#1051;&#1040;&#1057;&#1057;&#1045;\&#1055;&#1056;&#1040;&#1050;&#1058;&#1048;&#1050;&#104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val>
            <c:numRef>
              <c:f>Лист1!$B$2:$B$7</c:f>
              <c:numCache>
                <c:formatCode>General</c:formatCode>
                <c:ptCount val="6"/>
                <c:pt idx="0">
                  <c:v>15</c:v>
                </c:pt>
                <c:pt idx="1">
                  <c:v>40</c:v>
                </c:pt>
                <c:pt idx="2">
                  <c:v>20</c:v>
                </c:pt>
                <c:pt idx="3">
                  <c:v>42</c:v>
                </c:pt>
                <c:pt idx="4">
                  <c:v>70</c:v>
                </c:pt>
                <c:pt idx="5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8F-4B21-B0F8-6B2DC92FB9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explosion val="11"/>
          <c:val>
            <c:numRef>
              <c:f>Лист1!$B$2:$B$4</c:f>
              <c:numCache>
                <c:formatCode>General</c:formatCode>
                <c:ptCount val="3"/>
                <c:pt idx="0">
                  <c:v>15</c:v>
                </c:pt>
                <c:pt idx="1">
                  <c:v>40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80-44C8-AFE6-BDA30348B3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cat>
            <c:strRef>
              <c:f>Лист1!$A$1:$A$3</c:f>
              <c:strCache>
                <c:ptCount val="3"/>
                <c:pt idx="0">
                  <c:v>Сноуборд</c:v>
                </c:pt>
                <c:pt idx="1">
                  <c:v>Шорт-трек</c:v>
                </c:pt>
                <c:pt idx="2">
                  <c:v>Фигурное катание</c:v>
                </c:pt>
              </c:strCache>
            </c:strRef>
          </c:cat>
          <c:val>
            <c:numRef>
              <c:f>Лист1!$B$1:$B$3</c:f>
              <c:numCache>
                <c:formatCode>General</c:formatCode>
                <c:ptCount val="3"/>
                <c:pt idx="0">
                  <c:v>4</c:v>
                </c:pt>
                <c:pt idx="1">
                  <c:v>8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45-440A-BBBF-A758BC3F3868}"/>
            </c:ext>
          </c:extLst>
        </c:ser>
        <c:ser>
          <c:idx val="1"/>
          <c:order val="1"/>
          <c:tx>
            <c:strRef>
              <c:f>Лист1!$C$1:$C$3</c:f>
              <c:strCache>
                <c:ptCount val="1"/>
                <c:pt idx="0">
                  <c:v>60 градусов 120 градусов 180 градусов</c:v>
                </c:pt>
              </c:strCache>
            </c:strRef>
          </c:tx>
          <c:cat>
            <c:strRef>
              <c:f>Лист1!$A$1:$A$3</c:f>
              <c:strCache>
                <c:ptCount val="3"/>
                <c:pt idx="0">
                  <c:v>Сноуборд</c:v>
                </c:pt>
                <c:pt idx="1">
                  <c:v>Шорт-трек</c:v>
                </c:pt>
                <c:pt idx="2">
                  <c:v>Фигурное катание</c:v>
                </c:pt>
              </c:strCache>
            </c:strRef>
          </c:cat>
          <c:val>
            <c:numLit>
              <c:formatCode>General</c:formatCode>
              <c:ptCount val="1"/>
              <c:pt idx="0">
                <c:v>1</c:v>
              </c:pt>
            </c:numLit>
          </c:val>
          <c:extLst>
            <c:ext xmlns:c16="http://schemas.microsoft.com/office/drawing/2014/chart" uri="{C3380CC4-5D6E-409C-BE32-E72D297353CC}">
              <c16:uniqueId val="{00000001-3145-440A-BBBF-A758BC3F38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cat>
            <c:strRef>
              <c:f>Лист1!$A$1:$A$3</c:f>
              <c:strCache>
                <c:ptCount val="3"/>
                <c:pt idx="0">
                  <c:v>Сноуборд</c:v>
                </c:pt>
                <c:pt idx="1">
                  <c:v>Шорт-трек</c:v>
                </c:pt>
                <c:pt idx="2">
                  <c:v>Фигурное катание</c:v>
                </c:pt>
              </c:strCache>
            </c:strRef>
          </c:cat>
          <c:val>
            <c:numRef>
              <c:f>Лист1!$B$1:$B$3</c:f>
              <c:numCache>
                <c:formatCode>General</c:formatCode>
                <c:ptCount val="3"/>
                <c:pt idx="0">
                  <c:v>4</c:v>
                </c:pt>
                <c:pt idx="1">
                  <c:v>8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84-4013-AA6E-2FF34E21D6A2}"/>
            </c:ext>
          </c:extLst>
        </c:ser>
        <c:ser>
          <c:idx val="1"/>
          <c:order val="1"/>
          <c:tx>
            <c:strRef>
              <c:f>Лист1!$C$1:$C$3</c:f>
              <c:strCache>
                <c:ptCount val="1"/>
                <c:pt idx="0">
                  <c:v>60 градусов 120 градусов 180 градусов</c:v>
                </c:pt>
              </c:strCache>
            </c:strRef>
          </c:tx>
          <c:cat>
            <c:strRef>
              <c:f>Лист1!$A$1:$A$3</c:f>
              <c:strCache>
                <c:ptCount val="3"/>
                <c:pt idx="0">
                  <c:v>Сноуборд</c:v>
                </c:pt>
                <c:pt idx="1">
                  <c:v>Шорт-трек</c:v>
                </c:pt>
                <c:pt idx="2">
                  <c:v>Фигурное катание</c:v>
                </c:pt>
              </c:strCache>
            </c:strRef>
          </c:cat>
          <c:val>
            <c:numLit>
              <c:formatCode>General</c:formatCode>
              <c:ptCount val="1"/>
              <c:pt idx="0">
                <c:v>1</c:v>
              </c:pt>
            </c:numLit>
          </c:val>
          <c:extLst>
            <c:ext xmlns:c16="http://schemas.microsoft.com/office/drawing/2014/chart" uri="{C3380CC4-5D6E-409C-BE32-E72D297353CC}">
              <c16:uniqueId val="{00000001-F384-4013-AA6E-2FF34E21D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4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Лист1!$A$11:$A$13</c:f>
              <c:strCache>
                <c:ptCount val="3"/>
                <c:pt idx="0">
                  <c:v>Сноуборд</c:v>
                </c:pt>
                <c:pt idx="1">
                  <c:v>Шорт-трек</c:v>
                </c:pt>
                <c:pt idx="2">
                  <c:v>Фигурное катание</c:v>
                </c:pt>
              </c:strCache>
            </c:strRef>
          </c:cat>
          <c:val>
            <c:numRef>
              <c:f>Лист1!$B$11:$B$13</c:f>
              <c:numCache>
                <c:formatCode>General</c:formatCode>
                <c:ptCount val="3"/>
                <c:pt idx="0">
                  <c:v>4</c:v>
                </c:pt>
                <c:pt idx="1">
                  <c:v>8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FC-4CC3-B090-89AEE262D8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1328468647516552"/>
          <c:y val="0.39645576167212676"/>
          <c:w val="0.27691701950812037"/>
          <c:h val="0.29288975399129841"/>
        </c:manualLayout>
      </c:layout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0.62626</cdr:x>
      <cdr:y>0.0625</cdr:y>
    </cdr:from>
    <cdr:to>
      <cdr:x>0.77079</cdr:x>
      <cdr:y>0.17256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4464496" y="360040"/>
          <a:ext cx="1030313" cy="634039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0.59596</cdr:x>
      <cdr:y>0.8125</cdr:y>
    </cdr:from>
    <cdr:to>
      <cdr:x>0.77213</cdr:x>
      <cdr:y>0.92256</cdr:y>
    </cdr:to>
    <cdr:pic>
      <cdr:nvPicPr>
        <cdr:cNvPr id="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4248472" y="4680520"/>
          <a:ext cx="1255885" cy="634039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вертикальный текс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22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0"/>
            <a:ext cx="1868424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2" y="4406900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2667000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45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&#1055;&#1056;&#1040;&#1050;&#1058;&#1048;&#1050;&#1040;.xlsx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&#1057;&#1091;&#1087;&#1077;&#1088;%20&#1092;&#1080;&#1079;&#1082;&#1091;&#1083;&#1100;&#1090;&#1084;&#1080;&#1085;&#1091;&#1090;&#1082;&#1072;.ex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98111" y="2610683"/>
            <a:ext cx="85458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060848"/>
            <a:ext cx="882047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Круговые диаграммы.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3888" y="0"/>
            <a:ext cx="5580112" cy="1484784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endParaRPr lang="ru-RU" sz="2000" spc="50" dirty="0">
              <a:ln w="11430" cmpd="sng">
                <a:solidFill>
                  <a:srgbClr val="00B050"/>
                </a:solidFill>
                <a:prstDash val="solid"/>
                <a:miter lim="800000"/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611560" y="386104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/>
          <p:nvPr/>
        </p:nvGraphicFramePr>
        <p:xfrm>
          <a:off x="4572000" y="357301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259632" y="620688"/>
          <a:ext cx="7128792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539552" y="332656"/>
          <a:ext cx="8280920" cy="6336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На Олимпиаде в Токио в 1964 году спортсмены Германии завоевали 50 медалей, спортсмены США 95 - медалей, а спортсмены нашей страны (тогда еще Советского Союза) – 101 медаль. Постройте круговую диаграмму.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Задача 2.</a:t>
            </a:r>
            <a:endParaRPr lang="ru-RU" dirty="0"/>
          </a:p>
        </p:txBody>
      </p:sp>
      <p:pic>
        <p:nvPicPr>
          <p:cNvPr id="43010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517232"/>
            <a:ext cx="1032015" cy="754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Физкультминутка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4034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2420888"/>
            <a:ext cx="5126583" cy="2865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 Задача 3.</a:t>
            </a:r>
            <a:r>
              <a:rPr lang="ru-RU" dirty="0" smtClean="0"/>
              <a:t> На Олимпийских играх в Лондоне наша сборная завоевала 26 серебряных медалей, 24 золотые медали и 30 бронзовых. Постройте круговую диаграмму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Практическая часть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  Задача 4.</a:t>
            </a:r>
            <a:r>
              <a:rPr lang="ru-RU" dirty="0" smtClean="0"/>
              <a:t> За 10 лет своего существования сборная России по хоккею на чемпионатах мира, на европейских хоккейных турнирах и олимпийских играх завоевала 24 медали разного достоинства. Из них 8 серебряных медалей, 9 золотых и 7 бронзовых. Изобразите графически количество завоеванных деталей.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Практическая часть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Упражнения для глаз: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Физкультминутка</a:t>
            </a:r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347864" y="2420888"/>
            <a:ext cx="0" cy="1512168"/>
          </a:xfrm>
          <a:prstGeom prst="straightConnector1">
            <a:avLst/>
          </a:prstGeom>
          <a:ln w="1270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899592" y="3933056"/>
            <a:ext cx="2448272" cy="0"/>
          </a:xfrm>
          <a:prstGeom prst="straightConnector1">
            <a:avLst/>
          </a:prstGeom>
          <a:ln w="1270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899592" y="2348880"/>
            <a:ext cx="0" cy="1584176"/>
          </a:xfrm>
          <a:prstGeom prst="straightConnector1">
            <a:avLst/>
          </a:prstGeom>
          <a:ln w="1270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899592" y="2420888"/>
            <a:ext cx="2448272" cy="0"/>
          </a:xfrm>
          <a:prstGeom prst="straightConnector1">
            <a:avLst/>
          </a:prstGeom>
          <a:ln w="127000" cmpd="sng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4499992" y="2276872"/>
            <a:ext cx="2520280" cy="16561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4499992" y="2348880"/>
            <a:ext cx="2448272" cy="1512168"/>
          </a:xfrm>
          <a:prstGeom prst="straightConnector1">
            <a:avLst/>
          </a:prstGeom>
          <a:ln w="1270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V="1">
            <a:off x="4572000" y="2348880"/>
            <a:ext cx="2376264" cy="1512168"/>
          </a:xfrm>
          <a:prstGeom prst="straightConnector1">
            <a:avLst/>
          </a:prstGeom>
          <a:ln w="1270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1. Какие типы диаграмм вам известны?</a:t>
            </a:r>
          </a:p>
          <a:p>
            <a:pPr marL="514350" indent="-51435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2. Для чего люди используют круговые диаграммы?</a:t>
            </a:r>
          </a:p>
          <a:p>
            <a:pPr marL="514350" indent="-51435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3. Каждый учащийся говорит: </a:t>
            </a:r>
            <a: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сегодня на уроке я узнал (понял):…</a:t>
            </a:r>
            <a:endParaRPr lang="ru-RU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Итог урока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62654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smtClean="0"/>
              <a:t>   Попробуйте дома составить задачу про Олимпийские игры и изобразите ее решение в виде круговой диаграммы.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Домашнее задание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4162"/>
            <a:ext cx="9144000" cy="53038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1) Найдите: </a:t>
            </a:r>
          </a:p>
          <a:p>
            <a:pPr>
              <a:buNone/>
            </a:pPr>
            <a:r>
              <a:rPr lang="ru-RU" dirty="0" smtClean="0"/>
              <a:t>а) 25% от 100;                в) 20% от 300;  </a:t>
            </a:r>
          </a:p>
          <a:p>
            <a:pPr>
              <a:buNone/>
            </a:pPr>
            <a:r>
              <a:rPr lang="ru-RU" dirty="0" smtClean="0"/>
              <a:t>б) 50% от 900;                 г) 130% от 200</a:t>
            </a:r>
          </a:p>
          <a:p>
            <a:pPr>
              <a:buNone/>
            </a:pPr>
            <a:r>
              <a:rPr lang="ru-RU" dirty="0" smtClean="0"/>
              <a:t>2) Найдите какой процент составляет</a:t>
            </a:r>
          </a:p>
          <a:p>
            <a:pPr>
              <a:buNone/>
            </a:pPr>
            <a:r>
              <a:rPr lang="ru-RU" dirty="0" smtClean="0"/>
              <a:t>а) число 40 от 160</a:t>
            </a:r>
          </a:p>
          <a:p>
            <a:pPr>
              <a:buNone/>
            </a:pPr>
            <a:r>
              <a:rPr lang="ru-RU" dirty="0" smtClean="0"/>
              <a:t>б) число 10 от 50</a:t>
            </a:r>
          </a:p>
          <a:p>
            <a:pPr>
              <a:buNone/>
            </a:pPr>
            <a:r>
              <a:rPr lang="ru-RU" dirty="0" smtClean="0"/>
              <a:t>в) число 30 от 60</a:t>
            </a:r>
          </a:p>
          <a:p>
            <a:pPr>
              <a:buNone/>
            </a:pPr>
            <a:r>
              <a:rPr lang="ru-RU" dirty="0" smtClean="0"/>
              <a:t>г) </a:t>
            </a:r>
            <a:r>
              <a:rPr lang="ru-RU" smtClean="0"/>
              <a:t>число 3 от 300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Устный счет</a:t>
            </a:r>
            <a:endParaRPr lang="ru-RU" sz="4400" b="1" cap="none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19872" y="249289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09417" y="1844824"/>
            <a:ext cx="9541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25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7510" y="2564904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834802" y="1844824"/>
            <a:ext cx="9541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6</a:t>
            </a:r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771508" y="2564904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260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11960" y="3645024"/>
            <a:ext cx="14975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25%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39952" y="4365104"/>
            <a:ext cx="14975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20%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139952" y="5013176"/>
            <a:ext cx="14975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50%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95936" y="5589240"/>
            <a:ext cx="1512168" cy="9361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1%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1. Что такое диаграмма?</a:t>
            </a:r>
          </a:p>
          <a:p>
            <a:pPr lvl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2. Какие виды диаграмм вам известны? </a:t>
            </a:r>
          </a:p>
          <a:p>
            <a:pPr lvl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3. Что такое круговая диаграмма? Для чего и где она используется?</a:t>
            </a:r>
          </a:p>
          <a:p>
            <a:pPr lvl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4. Расскажите как построить круговую диаграмму?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Вопросы учащимся: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Сборную команду по сноуборду в зимних Олимпийских играх собираются представить 4 спортсмена, по шорт-треку – 8 спортсменов, а по фигурному катанию – 12 спортсменов. Постройте круговую диаграмму.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Задача 1.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Задача 1.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500188"/>
          <a:ext cx="8229600" cy="3499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0235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Сноуборд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4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0235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Шорт-трек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8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0235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Фигурное катание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0235">
                <a:tc>
                  <a:txBody>
                    <a:bodyPr/>
                    <a:lstStyle/>
                    <a:p>
                      <a:pPr algn="r"/>
                      <a:r>
                        <a:rPr lang="ru-RU" sz="3600" dirty="0" smtClean="0"/>
                        <a:t>Всего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00188"/>
          <a:ext cx="82296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Сноуборд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4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Шорт-трек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8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Фигурное катание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3600" dirty="0" smtClean="0"/>
                        <a:t>Всего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24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Задача 1.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00188"/>
          <a:ext cx="82296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Сноуборд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4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Шорт-трек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8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Фигурное катание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3600" dirty="0" smtClean="0"/>
                        <a:t>Всего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24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360</a:t>
                      </a:r>
                      <a:r>
                        <a:rPr lang="ru-RU" sz="36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Задача 1.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00188"/>
          <a:ext cx="82296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Сноуборд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4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r>
                        <a:rPr lang="ru-RU" sz="3600" b="1" kern="1200" baseline="300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Шорт-трек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8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120</a:t>
                      </a:r>
                      <a:r>
                        <a:rPr lang="ru-RU" sz="36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Фигурное катание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12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180</a:t>
                      </a:r>
                      <a:r>
                        <a:rPr lang="ru-RU" sz="36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sz="3600" dirty="0" smtClean="0"/>
                        <a:t>Всего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24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360</a:t>
                      </a:r>
                      <a:r>
                        <a:rPr lang="ru-RU" sz="36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Задача 1.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259632" y="620688"/>
          <a:ext cx="7128792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23528" y="3140968"/>
            <a:ext cx="12241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rgbClr val="0070C0"/>
                </a:solidFill>
              </a:rPr>
              <a:t>180</a:t>
            </a:r>
            <a:r>
              <a:rPr lang="ru-RU" sz="3600" baseline="30000" dirty="0" smtClean="0">
                <a:solidFill>
                  <a:srgbClr val="0070C0"/>
                </a:solidFill>
              </a:rPr>
              <a:t>0</a:t>
            </a:r>
            <a:endParaRPr lang="ru-RU" sz="3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untain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</Template>
  <TotalTime>609</TotalTime>
  <Words>382</Words>
  <Application>Microsoft Office PowerPoint</Application>
  <PresentationFormat>Экран (4:3)</PresentationFormat>
  <Paragraphs>81</Paragraphs>
  <Slides>18</Slides>
  <Notes>0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맑은 고딕</vt:lpstr>
      <vt:lpstr>Arial</vt:lpstr>
      <vt:lpstr>Gill Sans MT</vt:lpstr>
      <vt:lpstr>Times New Roman</vt:lpstr>
      <vt:lpstr>Wingdings 2</vt:lpstr>
      <vt:lpstr>Mountain</vt:lpstr>
      <vt:lpstr>Презентация PowerPoint</vt:lpstr>
      <vt:lpstr>Устный счет</vt:lpstr>
      <vt:lpstr>Вопросы учащимся:</vt:lpstr>
      <vt:lpstr>Задача 1.</vt:lpstr>
      <vt:lpstr>Задача 1.</vt:lpstr>
      <vt:lpstr>Задача 1.</vt:lpstr>
      <vt:lpstr>Задача 1.</vt:lpstr>
      <vt:lpstr>Задача 1.</vt:lpstr>
      <vt:lpstr>Презентация PowerPoint</vt:lpstr>
      <vt:lpstr>Презентация PowerPoint</vt:lpstr>
      <vt:lpstr>Презентация PowerPoint</vt:lpstr>
      <vt:lpstr>Задача 2.</vt:lpstr>
      <vt:lpstr>Физкультминутка</vt:lpstr>
      <vt:lpstr>Практическая часть</vt:lpstr>
      <vt:lpstr>Практическая часть</vt:lpstr>
      <vt:lpstr>Физкультминутка</vt:lpstr>
      <vt:lpstr>Итог урока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Пользователь Windows</cp:lastModifiedBy>
  <cp:revision>43</cp:revision>
  <dcterms:modified xsi:type="dcterms:W3CDTF">2023-02-28T11:46:49Z</dcterms:modified>
</cp:coreProperties>
</file>