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7" r:id="rId4"/>
    <p:sldId id="299" r:id="rId5"/>
    <p:sldId id="300" r:id="rId6"/>
    <p:sldId id="298" r:id="rId7"/>
    <p:sldId id="288" r:id="rId8"/>
    <p:sldId id="291" r:id="rId9"/>
    <p:sldId id="265" r:id="rId10"/>
    <p:sldId id="296" r:id="rId11"/>
    <p:sldId id="301" r:id="rId12"/>
    <p:sldId id="290" r:id="rId13"/>
    <p:sldId id="257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84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FF0000"/>
                </a:solidFill>
              </a:rPr>
              <a:t>Диагностическое тестирование 5х классов. (Октябрь 2022г)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Диагностическое тестирование 5е классы. (Октябрь 2022г)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Кассовый аппарат</c:v>
                </c:pt>
                <c:pt idx="1">
                  <c:v>Кожаная мозаика</c:v>
                </c:pt>
                <c:pt idx="2">
                  <c:v>Багаж в аэропорту</c:v>
                </c:pt>
                <c:pt idx="3">
                  <c:v>Выкладывание плитки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0.43</c:v>
                </c:pt>
                <c:pt idx="1">
                  <c:v>0.26</c:v>
                </c:pt>
                <c:pt idx="2">
                  <c:v>0.67</c:v>
                </c:pt>
                <c:pt idx="3">
                  <c:v>0.39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F3-4836-B8F9-E62E2B96B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085952"/>
        <c:axId val="103087488"/>
      </c:barChart>
      <c:catAx>
        <c:axId val="10308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087488"/>
        <c:crosses val="autoZero"/>
        <c:auto val="1"/>
        <c:lblAlgn val="ctr"/>
        <c:lblOffset val="100"/>
        <c:noMultiLvlLbl val="0"/>
      </c:catAx>
      <c:valAx>
        <c:axId val="10308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08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0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6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6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2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3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6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6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DA639D-7DAA-478A-AFF0-5D94E4DB9C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E0C96F-7BA4-4F12-8ED3-744362D0E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9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2BBBE8-8EE3-8A98-8021-01F6DC9B8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1939" y="2066435"/>
            <a:ext cx="6070209" cy="239326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омплексное формирование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математической и финансовой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грамотности во внеурочной деятельности</a:t>
            </a:r>
            <a:r>
              <a:rPr lang="ru-RU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B895AC-9DD8-3B8A-17F0-39532190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8296" y="3631819"/>
            <a:ext cx="7397496" cy="1655762"/>
          </a:xfrm>
        </p:spPr>
        <p:txBody>
          <a:bodyPr/>
          <a:lstStyle/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  <a:p>
            <a:pPr algn="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Сапожникова А.М.</a:t>
            </a: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117717-A01F-57CE-131F-285F0DD82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34493"/>
            <a:ext cx="2000527" cy="1502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D0D029-1388-5453-263A-E3D83317CED9}"/>
              </a:ext>
            </a:extLst>
          </p:cNvPr>
          <p:cNvSpPr txBox="1"/>
          <p:nvPr/>
        </p:nvSpPr>
        <p:spPr>
          <a:xfrm>
            <a:off x="1851660" y="239303"/>
            <a:ext cx="9535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Негосударственное (частное) общеобразовательное учреждение (НОУ)</a:t>
            </a:r>
          </a:p>
          <a:p>
            <a:pPr algn="ctr"/>
            <a:r>
              <a:rPr lang="ru-RU" b="1" dirty="0"/>
              <a:t>гимназия «Школа бизнеса»</a:t>
            </a:r>
          </a:p>
        </p:txBody>
      </p:sp>
    </p:spTree>
    <p:extLst>
      <p:ext uri="{BB962C8B-B14F-4D97-AF65-F5344CB8AC3E}">
        <p14:creationId xmlns:p14="http://schemas.microsoft.com/office/powerpoint/2010/main" val="13677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4604F9-B0DF-6292-30AB-A0BE83D1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3170CDE0-3E29-D933-310B-3F6B9DF4C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39" t="26268" r="14758" b="13927"/>
          <a:stretch/>
        </p:blipFill>
        <p:spPr>
          <a:xfrm>
            <a:off x="176969" y="128675"/>
            <a:ext cx="6279570" cy="390448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775C46-1481-36FD-F123-DE2994D56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00" t="31867" r="15794" b="19099"/>
          <a:stretch/>
        </p:blipFill>
        <p:spPr>
          <a:xfrm>
            <a:off x="5748489" y="3495225"/>
            <a:ext cx="6279570" cy="33627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46C98A0-BEEF-2FE0-1347-67793DDB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5" t="25199" r="13425" b="14321"/>
          <a:stretch/>
        </p:blipFill>
        <p:spPr>
          <a:xfrm>
            <a:off x="93287" y="3275376"/>
            <a:ext cx="5655202" cy="3582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254" y="74392"/>
            <a:ext cx="5557437" cy="36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3.userapi.com/impg/PlQIFhYo-zZH8qNqrYRgnDiaaaNlPfALOjRd8g/h64IrghNfIY.jpg?size=720x1600&amp;quality=95&amp;sign=0096bdd8377ceccc324eb8c1cd32de4c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30788" r="9307" b="32690"/>
          <a:stretch/>
        </p:blipFill>
        <p:spPr bwMode="auto">
          <a:xfrm>
            <a:off x="757891" y="1003086"/>
            <a:ext cx="5306691" cy="50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696" t="52032" r="5351" b="6805"/>
          <a:stretch/>
        </p:blipFill>
        <p:spPr>
          <a:xfrm>
            <a:off x="6281795" y="734158"/>
            <a:ext cx="5152824" cy="53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27A531-64ED-CF1C-F4F8-DE3CA126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2D6F1BA-795E-BE6E-9895-E2EA0562D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223273"/>
            <a:ext cx="5965405" cy="335554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684A8D-AA64-6B37-285C-98914215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28" y="293497"/>
            <a:ext cx="5486869" cy="38088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77A832F-4560-B764-CEFF-C5C29762F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059" y="2974634"/>
            <a:ext cx="5486869" cy="3810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0A4FFC-E3CA-00F9-329E-AE5D01FC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91" y="3132721"/>
            <a:ext cx="5162829" cy="3593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9EE3E0-9785-913E-A75F-DAEEACE97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699" y="886562"/>
            <a:ext cx="6888826" cy="44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9A7041-3CEB-25ED-1F18-9720CD34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24" y="139749"/>
            <a:ext cx="4892962" cy="130386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Отрезок</a:t>
            </a:r>
            <a:r>
              <a:rPr lang="ru-RU" sz="2800" dirty="0">
                <a:solidFill>
                  <a:srgbClr val="FF0000"/>
                </a:solidFill>
              </a:rPr>
              <a:t>. Ломаная. Окружность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B27F97B-791E-5689-72FD-55E0DCF21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077114"/>
            <a:ext cx="3512790" cy="46837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0EA387-9CEE-CA06-9AE8-587B76F9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8" y="2967022"/>
            <a:ext cx="4261553" cy="3196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450" y="1624741"/>
            <a:ext cx="3456858" cy="4615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811" y="1443616"/>
            <a:ext cx="3767790" cy="2829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892" y="446947"/>
            <a:ext cx="5736833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667E24-6A10-5EC5-0783-6127CA32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475488"/>
            <a:ext cx="6675120" cy="5623560"/>
          </a:xfrm>
        </p:spPr>
        <p:txBody>
          <a:bodyPr>
            <a:normAutofit/>
          </a:bodyPr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FD22DF2-A14A-7A06-6BD3-6E62C88F0C42}"/>
              </a:ext>
            </a:extLst>
          </p:cNvPr>
          <p:cNvSpPr txBox="1"/>
          <p:nvPr/>
        </p:nvSpPr>
        <p:spPr>
          <a:xfrm>
            <a:off x="1176530" y="711679"/>
            <a:ext cx="79674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/>
              <a:t>«Не для школы — для жизни учимся». </a:t>
            </a:r>
          </a:p>
          <a:p>
            <a:endParaRPr lang="ru-RU" sz="2400" i="1" dirty="0"/>
          </a:p>
          <a:p>
            <a:r>
              <a:rPr lang="ru-RU" sz="2400" i="1" dirty="0"/>
              <a:t>«Не в количестве знаний заключается образование, а в полном понимании и искусном применении все того, что знаешь» </a:t>
            </a:r>
            <a:r>
              <a:rPr lang="ru-RU" sz="2400" i="1" dirty="0" err="1"/>
              <a:t>Г.Гегель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88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8415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9516" y="615525"/>
            <a:ext cx="48835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у обучающихся компетенций, необходимых для эффективного управления личными финансами.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	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сформировать начальные навыки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экономического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мышления;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воспитать ответственность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выстраивании финансовых отношений в семье и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обществе;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обеспечить приобретение обучающимися опыта 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применения полученных знаний и умений для решения бытовых вопросов в области экономики семьи.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8686A6D-1302-F1A6-6159-906BBA8B6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4323" b="-480"/>
          <a:stretch/>
        </p:blipFill>
        <p:spPr>
          <a:xfrm>
            <a:off x="5321833" y="794326"/>
            <a:ext cx="5884909" cy="327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803" y="766732"/>
            <a:ext cx="707461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 освоения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курса внеурочной деятельности «Финансовая математика»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Обучающийся научится: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оперировать на базовом уровне понятиями: цена товара, скидка, распродажа, продажа по акции, сбережение и увеличение капитала;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оперировать на базовом уровне понятиями: бюджет и доход страны, средства, выделяемые на образование, медицинское обслуживание, стоимость строительства объектов народного хозяйства; бюджет семьи, статьи расходов семьи, взаимосвязь доходов и расходов и др.;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пользоваться денежными знаками (купюрами, монетами);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применять формулу стоимости покупки для расчета цены, стоимости или количества товара;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оценивать достаточность имеющейся суммы денег для покупки товара, вычислять причитающуюся сдачу;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решать задачи на стоимость товаров и услуг, выбор оптимального варианта покупки с помощью составления числовых выражений;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рассчитывать зарплату, премию;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принимать участие в расчетах семейного бюджета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решать задачи на снижение и увеличение цены, применяя пропорции и линейные уравнения;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применять к решению задач соотношение: прибыль = выручка – себестоимость;</a:t>
            </a:r>
          </a:p>
          <a:p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Обучающийся получит возможность научиться: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приёмам грамотного распределения семейного бюджета;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оптимизировать доходы и расходы посредством математических механизмов;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применять аппарат математические методы для решения разнообразных задач из смежных предметов и практической деятельности;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выбирать изученные методы и их комбинации для решения математических задач;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применять полученные знания при решении задач повышенной сложности.</a:t>
            </a:r>
          </a:p>
          <a:p>
            <a:pPr>
              <a:buFont typeface="Wingdings" pitchFamily="2" charset="2"/>
              <a:buChar char="v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124" y="1937009"/>
            <a:ext cx="3056320" cy="2983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8C5122-BA91-B84D-134A-9E3AD248CF7F}"/>
              </a:ext>
            </a:extLst>
          </p:cNvPr>
          <p:cNvSpPr txBox="1"/>
          <p:nvPr/>
        </p:nvSpPr>
        <p:spPr>
          <a:xfrm>
            <a:off x="868218" y="889843"/>
            <a:ext cx="1021541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Содержание курса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Деньги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История и причины возникновения денег. Денежные отношения на Руси. Валюта РФ,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Госхран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РФ. Золотой запас страны. Современные деньги России и других стран. Что такое банк. Для чего нужны банки. Денежные расчёты. Обмен. Товарные деньги. Символические деньги. Драгоценные металлы. Монеты. Купюры. Наличные деньги. Безналичные деньги.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Доходы и расходы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Статьи расходов. Статьи доходов. Бюджет и доходы страны, средства, выделяемые на образование, медицинское обслуживание, стоимость строительства объектов народного хозяйства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Семейный бюджет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Предметы первой необходимости. Товары текущего потребления. Товары длительного пользования. Заработная плата. Услуги. Коммунальные услуги и платежи. Детские расходы. Формирование личных и семейных сбережений. Рациональное планирование, в частности оптимальный выбор, позволяющий минимизировать расходы.</a:t>
            </a:r>
          </a:p>
          <a:p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012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D25C7B-8ED6-E907-9880-EB535C235210}"/>
              </a:ext>
            </a:extLst>
          </p:cNvPr>
          <p:cNvSpPr txBox="1"/>
          <p:nvPr/>
        </p:nvSpPr>
        <p:spPr>
          <a:xfrm>
            <a:off x="2007223" y="663392"/>
            <a:ext cx="777861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Как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скоординировать формирование математической и финансовой функциональной грамотности 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обучающихся на уроках математики и внеурочной деятельности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50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A5EDAB-EDF9-5FE0-FBBD-67EBD9571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9" y="463474"/>
            <a:ext cx="2733962" cy="2050472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3DADFF6C-FEF2-99C6-2ADE-576C0A777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145"/>
              </p:ext>
            </p:extLst>
          </p:nvPr>
        </p:nvGraphicFramePr>
        <p:xfrm>
          <a:off x="817964" y="2513946"/>
          <a:ext cx="5324220" cy="3806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F2AFA2-9ACD-7C3B-39A4-2D1AC4E8D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28" y="608444"/>
            <a:ext cx="2921265" cy="38708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B913829-1FDA-8688-9C55-B1E5F1ECB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92" y="550089"/>
            <a:ext cx="2816226" cy="37448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9D2028-6D92-83E9-78D9-638F27C8F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79" y="4479251"/>
            <a:ext cx="2937440" cy="20550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C1B554-5824-B14C-CDDB-3F299540269A}"/>
              </a:ext>
            </a:extLst>
          </p:cNvPr>
          <p:cNvSpPr txBox="1"/>
          <p:nvPr/>
        </p:nvSpPr>
        <p:spPr>
          <a:xfrm>
            <a:off x="2922131" y="645542"/>
            <a:ext cx="273052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1. Выявить уровень сформированности математической и финансовой грамотности обучающихся. Отслеживать результат сформированности математической грамотности.</a:t>
            </a:r>
          </a:p>
        </p:txBody>
      </p:sp>
    </p:spTree>
    <p:extLst>
      <p:ext uri="{BB962C8B-B14F-4D97-AF65-F5344CB8AC3E}">
        <p14:creationId xmlns:p14="http://schemas.microsoft.com/office/powerpoint/2010/main" val="11676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688E43-E37F-8D75-6FA2-3507F00CF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10727" r="30221" b="10180"/>
          <a:stretch/>
        </p:blipFill>
        <p:spPr bwMode="auto">
          <a:xfrm>
            <a:off x="6096000" y="1976553"/>
            <a:ext cx="5093208" cy="3785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4BFBFC-A86E-F38F-6DD6-696A5DB16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9" t="11117" r="31053" b="11916"/>
          <a:stretch/>
        </p:blipFill>
        <p:spPr bwMode="auto">
          <a:xfrm>
            <a:off x="833870" y="854323"/>
            <a:ext cx="4618294" cy="3325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DEDCA9-0BC5-4928-2816-424EE0304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7" t="35394" r="30165" b="22419"/>
          <a:stretch/>
        </p:blipFill>
        <p:spPr bwMode="auto">
          <a:xfrm>
            <a:off x="833870" y="4341091"/>
            <a:ext cx="4862919" cy="1776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01114B-B072-033D-E883-9D1D8C5B3DD2}"/>
              </a:ext>
            </a:extLst>
          </p:cNvPr>
          <p:cNvSpPr txBox="1"/>
          <p:nvPr/>
        </p:nvSpPr>
        <p:spPr>
          <a:xfrm>
            <a:off x="5873599" y="854323"/>
            <a:ext cx="5400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2. Подобрать </a:t>
            </a:r>
            <a:r>
              <a:rPr lang="ru-RU" b="1" dirty="0">
                <a:solidFill>
                  <a:srgbClr val="FF0000"/>
                </a:solidFill>
              </a:rPr>
              <a:t>дидактические средства, способствующие развитию математической и финансовой грамотности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53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" y="942116"/>
            <a:ext cx="6181344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           Где найти задачи?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9057" y="2492924"/>
            <a:ext cx="9601196" cy="3318936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Типовые варианты экзаменационных вариантов ОГЭ (1-5 задания);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Банк заданий ФИПИ по подготовке к итоговой аттестации;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Открытый банк заданий для формирования функциональной грамотности.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учебнике - задачи от Мудрой совы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заданиях ВПР.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РЭШ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182D37-5801-0AB0-DFDF-2DCBEF800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50" t="32267" r="5800" b="27067"/>
          <a:stretch/>
        </p:blipFill>
        <p:spPr>
          <a:xfrm>
            <a:off x="6739724" y="3982044"/>
            <a:ext cx="5316404" cy="2336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A3B864-F2EB-B924-B17E-FA89E4232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50" t="41599" r="5950" b="20001"/>
          <a:stretch/>
        </p:blipFill>
        <p:spPr>
          <a:xfrm>
            <a:off x="7073537" y="253232"/>
            <a:ext cx="4982591" cy="2097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4576" y="307338"/>
            <a:ext cx="4654296" cy="134958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         </a:t>
            </a:r>
            <a:r>
              <a:rPr lang="ru-RU" sz="4900" b="1" dirty="0"/>
              <a:t>Как использовать задачи?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6660" y="1500154"/>
            <a:ext cx="6711696" cy="563812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Эти задания можно использовать по усмотрению учителя:</a:t>
            </a:r>
          </a:p>
          <a:p>
            <a:r>
              <a:rPr lang="ru-RU" dirty="0"/>
              <a:t>Как игровой момент на уроке;</a:t>
            </a:r>
          </a:p>
          <a:p>
            <a:r>
              <a:rPr lang="ru-RU" dirty="0"/>
              <a:t>Как проблемный элемент в начале урока;</a:t>
            </a:r>
          </a:p>
          <a:p>
            <a:r>
              <a:rPr lang="ru-RU" dirty="0"/>
              <a:t>Как задание – «толчок» к созданию гипотезы для исследовательского проекта;</a:t>
            </a:r>
          </a:p>
          <a:p>
            <a:r>
              <a:rPr lang="ru-RU" dirty="0"/>
              <a:t>Как задание для смены деятельности на уроке;</a:t>
            </a:r>
          </a:p>
          <a:p>
            <a:r>
              <a:rPr lang="ru-RU" dirty="0"/>
              <a:t>Как модель реальной жизненной ситуации, иллюстрирующей необходимость изучения какого либо понятия на уроке;</a:t>
            </a:r>
          </a:p>
          <a:p>
            <a:r>
              <a:rPr lang="ru-RU" dirty="0"/>
              <a:t>Как задание, устанавливающее </a:t>
            </a:r>
            <a:r>
              <a:rPr lang="ru-RU" dirty="0" err="1"/>
              <a:t>межпредметные</a:t>
            </a:r>
            <a:r>
              <a:rPr lang="ru-RU" dirty="0"/>
              <a:t> связи в процессе обучения;</a:t>
            </a:r>
          </a:p>
          <a:p>
            <a:r>
              <a:rPr lang="ru-RU" dirty="0"/>
              <a:t>Некоторые задания заставят сформулировать свою точку зрения и найти аргументы для её защиты;</a:t>
            </a:r>
          </a:p>
          <a:p>
            <a:r>
              <a:rPr lang="ru-RU" dirty="0"/>
              <a:t>Можно собрать задания одного типа и провести урок в соответствии с какой-то образовательной технологией;</a:t>
            </a:r>
          </a:p>
          <a:p>
            <a:r>
              <a:rPr lang="ru-RU" dirty="0"/>
              <a:t>Можно все задачи объединить в группы и создать свой элективный курс по развитию математического мышления;</a:t>
            </a:r>
          </a:p>
          <a:p>
            <a:r>
              <a:rPr lang="ru-RU" dirty="0"/>
              <a:t>Задания такого типа можно включать в школьные олимпиады, математические викторины;</a:t>
            </a:r>
          </a:p>
          <a:p>
            <a:r>
              <a:rPr lang="ru-RU" dirty="0"/>
              <a:t>Задачи на развитие математического мышления могут стать основой для внеклассного мероприятия в рамках декады математики.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EA4FD1-EE4C-2B42-44E8-FE2F3856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77" y="2002536"/>
            <a:ext cx="1799450" cy="1349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7F1F46-9FC3-D5F6-BF8B-BB0DFD6C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870" y="3505877"/>
            <a:ext cx="1799451" cy="1349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2A80E7-7F83-09AD-26F4-25AE46FB1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870" y="2002536"/>
            <a:ext cx="1799450" cy="1349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8E7CE9-AF01-768C-87EA-E3AA7C5B1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377" y="3505877"/>
            <a:ext cx="1799450" cy="1349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4941EC-0F06-1193-3135-088DC37C9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181" y="5009218"/>
            <a:ext cx="1799450" cy="1349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042C53-8B9D-0290-A3E6-34E73FCFA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3870" y="5009218"/>
            <a:ext cx="1799452" cy="134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55F73A-593F-4DAB-F4D0-4CDA5C3E9FEC}"/>
              </a:ext>
            </a:extLst>
          </p:cNvPr>
          <p:cNvSpPr txBox="1"/>
          <p:nvPr/>
        </p:nvSpPr>
        <p:spPr>
          <a:xfrm>
            <a:off x="962475" y="658966"/>
            <a:ext cx="6114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3. Определить </a:t>
            </a:r>
            <a:r>
              <a:rPr lang="ru-RU" b="1" dirty="0" smtClean="0">
                <a:solidFill>
                  <a:srgbClr val="FF0000"/>
                </a:solidFill>
              </a:rPr>
              <a:t>и использовать методы и приемы формирования и развития функциональной </a:t>
            </a:r>
            <a:r>
              <a:rPr lang="ru-RU" b="1" dirty="0">
                <a:solidFill>
                  <a:srgbClr val="FF0000"/>
                </a:solidFill>
              </a:rPr>
              <a:t>грамотности.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555</TotalTime>
  <Words>483</Words>
  <Application>Microsoft Office PowerPoint</Application>
  <PresentationFormat>Произвольный</PresentationFormat>
  <Paragraphs>79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Натуральные материалы</vt:lpstr>
      <vt:lpstr>Комплексное формирование математической и финансовой грамотности во внеурочной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Где найти задачи?</vt:lpstr>
      <vt:lpstr>                                Как использовать задачи?</vt:lpstr>
      <vt:lpstr>Презентация PowerPoint</vt:lpstr>
      <vt:lpstr>Презентация PowerPoint</vt:lpstr>
      <vt:lpstr>Презентация PowerPoint</vt:lpstr>
      <vt:lpstr>Отрезок. Ломаная. Окружность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 функциональной грамотности на уроках математики в 5 классах </dc:title>
  <dc:creator>Евгений Сапожников</dc:creator>
  <cp:lastModifiedBy>Женька</cp:lastModifiedBy>
  <cp:revision>17</cp:revision>
  <dcterms:created xsi:type="dcterms:W3CDTF">2022-11-03T15:53:02Z</dcterms:created>
  <dcterms:modified xsi:type="dcterms:W3CDTF">2023-01-31T18:51:23Z</dcterms:modified>
</cp:coreProperties>
</file>