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2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-474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33F5-A6A2-49FE-9373-66270C051A7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E51B-54B6-4D07-B6DC-5CB1189A9A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773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33F5-A6A2-49FE-9373-66270C051A7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E51B-54B6-4D07-B6DC-5CB1189A9A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9709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33F5-A6A2-49FE-9373-66270C051A7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E51B-54B6-4D07-B6DC-5CB1189A9A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8955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33F5-A6A2-49FE-9373-66270C051A7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E51B-54B6-4D07-B6DC-5CB1189A9A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40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33F5-A6A2-49FE-9373-66270C051A7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E51B-54B6-4D07-B6DC-5CB1189A9A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458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33F5-A6A2-49FE-9373-66270C051A7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E51B-54B6-4D07-B6DC-5CB1189A9A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677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33F5-A6A2-49FE-9373-66270C051A7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E51B-54B6-4D07-B6DC-5CB1189A9A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884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33F5-A6A2-49FE-9373-66270C051A7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E51B-54B6-4D07-B6DC-5CB1189A9A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780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33F5-A6A2-49FE-9373-66270C051A7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E51B-54B6-4D07-B6DC-5CB1189A9A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325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33F5-A6A2-49FE-9373-66270C051A7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E51B-54B6-4D07-B6DC-5CB1189A9A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839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33F5-A6A2-49FE-9373-66270C051A7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AE51B-54B6-4D07-B6DC-5CB1189A9A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895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A33F5-A6A2-49FE-9373-66270C051A7B}" type="datetimeFigureOut">
              <a:rPr lang="ru-RU" smtClean="0"/>
              <a:t>06.04.2022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E51B-54B6-4D07-B6DC-5CB1189A9A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487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1"/>
          <p:cNvSpPr>
            <a:spLocks noChangeArrowheads="1"/>
          </p:cNvSpPr>
          <p:nvPr/>
        </p:nvSpPr>
        <p:spPr bwMode="auto">
          <a:xfrm>
            <a:off x="772260" y="652086"/>
            <a:ext cx="10356951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 2020 г. ВЦИОМ проводил опрос среди российских школьников. Им предлагали отметить в перечне понятий те, смысл которых они знают.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Результаты опроса (в % от числа отвечавших) представлены в графическом виде.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5" name="docshapegroup520"/>
          <p:cNvGrpSpPr>
            <a:grpSpLocks/>
          </p:cNvGrpSpPr>
          <p:nvPr/>
        </p:nvGrpSpPr>
        <p:grpSpPr bwMode="auto">
          <a:xfrm>
            <a:off x="1576137" y="2478505"/>
            <a:ext cx="7904747" cy="3645569"/>
            <a:chOff x="1703" y="327"/>
            <a:chExt cx="7966" cy="3739"/>
          </a:xfrm>
        </p:grpSpPr>
        <p:sp>
          <p:nvSpPr>
            <p:cNvPr id="6" name="docshape521"/>
            <p:cNvSpPr>
              <a:spLocks/>
            </p:cNvSpPr>
            <p:nvPr/>
          </p:nvSpPr>
          <p:spPr bwMode="auto">
            <a:xfrm>
              <a:off x="1703" y="326"/>
              <a:ext cx="7966" cy="3739"/>
            </a:xfrm>
            <a:custGeom>
              <a:avLst/>
              <a:gdLst>
                <a:gd name="T0" fmla="+- 0 9668 1703"/>
                <a:gd name="T1" fmla="*/ T0 w 7966"/>
                <a:gd name="T2" fmla="+- 0 327 327"/>
                <a:gd name="T3" fmla="*/ 327 h 3739"/>
                <a:gd name="T4" fmla="+- 0 9648 1703"/>
                <a:gd name="T5" fmla="*/ T4 w 7966"/>
                <a:gd name="T6" fmla="+- 0 327 327"/>
                <a:gd name="T7" fmla="*/ 327 h 3739"/>
                <a:gd name="T8" fmla="+- 0 9648 1703"/>
                <a:gd name="T9" fmla="*/ T8 w 7966"/>
                <a:gd name="T10" fmla="+- 0 349 327"/>
                <a:gd name="T11" fmla="*/ 349 h 3739"/>
                <a:gd name="T12" fmla="+- 0 9648 1703"/>
                <a:gd name="T13" fmla="*/ T12 w 7966"/>
                <a:gd name="T14" fmla="+- 0 4043 327"/>
                <a:gd name="T15" fmla="*/ 4043 h 3739"/>
                <a:gd name="T16" fmla="+- 0 1723 1703"/>
                <a:gd name="T17" fmla="*/ T16 w 7966"/>
                <a:gd name="T18" fmla="+- 0 4043 327"/>
                <a:gd name="T19" fmla="*/ 4043 h 3739"/>
                <a:gd name="T20" fmla="+- 0 1723 1703"/>
                <a:gd name="T21" fmla="*/ T20 w 7966"/>
                <a:gd name="T22" fmla="+- 0 349 327"/>
                <a:gd name="T23" fmla="*/ 349 h 3739"/>
                <a:gd name="T24" fmla="+- 0 9648 1703"/>
                <a:gd name="T25" fmla="*/ T24 w 7966"/>
                <a:gd name="T26" fmla="+- 0 349 327"/>
                <a:gd name="T27" fmla="*/ 349 h 3739"/>
                <a:gd name="T28" fmla="+- 0 9648 1703"/>
                <a:gd name="T29" fmla="*/ T28 w 7966"/>
                <a:gd name="T30" fmla="+- 0 327 327"/>
                <a:gd name="T31" fmla="*/ 327 h 3739"/>
                <a:gd name="T32" fmla="+- 0 1703 1703"/>
                <a:gd name="T33" fmla="*/ T32 w 7966"/>
                <a:gd name="T34" fmla="+- 0 327 327"/>
                <a:gd name="T35" fmla="*/ 327 h 3739"/>
                <a:gd name="T36" fmla="+- 0 1703 1703"/>
                <a:gd name="T37" fmla="*/ T36 w 7966"/>
                <a:gd name="T38" fmla="+- 0 349 327"/>
                <a:gd name="T39" fmla="*/ 349 h 3739"/>
                <a:gd name="T40" fmla="+- 0 1703 1703"/>
                <a:gd name="T41" fmla="*/ T40 w 7966"/>
                <a:gd name="T42" fmla="+- 0 4043 327"/>
                <a:gd name="T43" fmla="*/ 4043 h 3739"/>
                <a:gd name="T44" fmla="+- 0 1703 1703"/>
                <a:gd name="T45" fmla="*/ T44 w 7966"/>
                <a:gd name="T46" fmla="+- 0 4065 327"/>
                <a:gd name="T47" fmla="*/ 4065 h 3739"/>
                <a:gd name="T48" fmla="+- 0 9668 1703"/>
                <a:gd name="T49" fmla="*/ T48 w 7966"/>
                <a:gd name="T50" fmla="+- 0 4065 327"/>
                <a:gd name="T51" fmla="*/ 4065 h 3739"/>
                <a:gd name="T52" fmla="+- 0 9668 1703"/>
                <a:gd name="T53" fmla="*/ T52 w 7966"/>
                <a:gd name="T54" fmla="+- 0 4044 327"/>
                <a:gd name="T55" fmla="*/ 4044 h 3739"/>
                <a:gd name="T56" fmla="+- 0 9668 1703"/>
                <a:gd name="T57" fmla="*/ T56 w 7966"/>
                <a:gd name="T58" fmla="+- 0 4043 327"/>
                <a:gd name="T59" fmla="*/ 4043 h 3739"/>
                <a:gd name="T60" fmla="+- 0 9668 1703"/>
                <a:gd name="T61" fmla="*/ T60 w 7966"/>
                <a:gd name="T62" fmla="+- 0 349 327"/>
                <a:gd name="T63" fmla="*/ 349 h 3739"/>
                <a:gd name="T64" fmla="+- 0 9668 1703"/>
                <a:gd name="T65" fmla="*/ T64 w 7966"/>
                <a:gd name="T66" fmla="+- 0 348 327"/>
                <a:gd name="T67" fmla="*/ 348 h 3739"/>
                <a:gd name="T68" fmla="+- 0 9668 1703"/>
                <a:gd name="T69" fmla="*/ T68 w 7966"/>
                <a:gd name="T70" fmla="+- 0 327 327"/>
                <a:gd name="T71" fmla="*/ 327 h 373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</a:cxnLst>
              <a:rect l="0" t="0" r="r" b="b"/>
              <a:pathLst>
                <a:path w="7966" h="3739">
                  <a:moveTo>
                    <a:pt x="7965" y="0"/>
                  </a:moveTo>
                  <a:lnTo>
                    <a:pt x="7945" y="0"/>
                  </a:lnTo>
                  <a:lnTo>
                    <a:pt x="7945" y="22"/>
                  </a:lnTo>
                  <a:lnTo>
                    <a:pt x="7945" y="3716"/>
                  </a:lnTo>
                  <a:lnTo>
                    <a:pt x="20" y="3716"/>
                  </a:lnTo>
                  <a:lnTo>
                    <a:pt x="20" y="22"/>
                  </a:lnTo>
                  <a:lnTo>
                    <a:pt x="7945" y="22"/>
                  </a:lnTo>
                  <a:lnTo>
                    <a:pt x="7945" y="0"/>
                  </a:lnTo>
                  <a:lnTo>
                    <a:pt x="0" y="0"/>
                  </a:lnTo>
                  <a:lnTo>
                    <a:pt x="0" y="22"/>
                  </a:lnTo>
                  <a:lnTo>
                    <a:pt x="0" y="3716"/>
                  </a:lnTo>
                  <a:lnTo>
                    <a:pt x="0" y="3738"/>
                  </a:lnTo>
                  <a:lnTo>
                    <a:pt x="7965" y="3738"/>
                  </a:lnTo>
                  <a:lnTo>
                    <a:pt x="7965" y="3717"/>
                  </a:lnTo>
                  <a:lnTo>
                    <a:pt x="7965" y="3716"/>
                  </a:lnTo>
                  <a:lnTo>
                    <a:pt x="7965" y="22"/>
                  </a:lnTo>
                  <a:lnTo>
                    <a:pt x="7965" y="21"/>
                  </a:lnTo>
                  <a:lnTo>
                    <a:pt x="796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docshape522"/>
            <p:cNvSpPr>
              <a:spLocks/>
            </p:cNvSpPr>
            <p:nvPr/>
          </p:nvSpPr>
          <p:spPr bwMode="auto">
            <a:xfrm>
              <a:off x="2184" y="673"/>
              <a:ext cx="3193" cy="3106"/>
            </a:xfrm>
            <a:custGeom>
              <a:avLst/>
              <a:gdLst>
                <a:gd name="T0" fmla="+- 0 2185 2185"/>
                <a:gd name="T1" fmla="*/ T0 w 3193"/>
                <a:gd name="T2" fmla="+- 0 673 673"/>
                <a:gd name="T3" fmla="*/ 673 h 3106"/>
                <a:gd name="T4" fmla="+- 0 2185 2185"/>
                <a:gd name="T5" fmla="*/ T4 w 3193"/>
                <a:gd name="T6" fmla="+- 0 3778 673"/>
                <a:gd name="T7" fmla="*/ 3778 h 3106"/>
                <a:gd name="T8" fmla="+- 0 5377 2185"/>
                <a:gd name="T9" fmla="*/ T8 w 3193"/>
                <a:gd name="T10" fmla="+- 0 3778 673"/>
                <a:gd name="T11" fmla="*/ 3778 h 310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</a:cxnLst>
              <a:rect l="0" t="0" r="r" b="b"/>
              <a:pathLst>
                <a:path w="3193" h="3106">
                  <a:moveTo>
                    <a:pt x="0" y="0"/>
                  </a:moveTo>
                  <a:lnTo>
                    <a:pt x="0" y="3105"/>
                  </a:lnTo>
                  <a:lnTo>
                    <a:pt x="3192" y="3105"/>
                  </a:lnTo>
                </a:path>
              </a:pathLst>
            </a:custGeom>
            <a:noFill/>
            <a:ln w="1269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docshape523"/>
            <p:cNvSpPr>
              <a:spLocks/>
            </p:cNvSpPr>
            <p:nvPr/>
          </p:nvSpPr>
          <p:spPr bwMode="auto">
            <a:xfrm>
              <a:off x="2184" y="1710"/>
              <a:ext cx="3183" cy="1553"/>
            </a:xfrm>
            <a:custGeom>
              <a:avLst/>
              <a:gdLst>
                <a:gd name="T0" fmla="+- 0 2185 2185"/>
                <a:gd name="T1" fmla="*/ T0 w 3183"/>
                <a:gd name="T2" fmla="+- 0 1710 1710"/>
                <a:gd name="T3" fmla="*/ 1710 h 1553"/>
                <a:gd name="T4" fmla="+- 0 2411 2185"/>
                <a:gd name="T5" fmla="*/ T4 w 3183"/>
                <a:gd name="T6" fmla="+- 0 1710 1710"/>
                <a:gd name="T7" fmla="*/ 1710 h 1553"/>
                <a:gd name="T8" fmla="+- 0 3324 2185"/>
                <a:gd name="T9" fmla="*/ T8 w 3183"/>
                <a:gd name="T10" fmla="+- 0 1710 1710"/>
                <a:gd name="T11" fmla="*/ 1710 h 1553"/>
                <a:gd name="T12" fmla="+- 0 5367 2185"/>
                <a:gd name="T13" fmla="*/ T12 w 3183"/>
                <a:gd name="T14" fmla="+- 0 1710 1710"/>
                <a:gd name="T15" fmla="*/ 1710 h 1553"/>
                <a:gd name="T16" fmla="+- 0 2185 2185"/>
                <a:gd name="T17" fmla="*/ T16 w 3183"/>
                <a:gd name="T18" fmla="+- 0 2226 1710"/>
                <a:gd name="T19" fmla="*/ 2226 h 1553"/>
                <a:gd name="T20" fmla="+- 0 2411 2185"/>
                <a:gd name="T21" fmla="*/ T20 w 3183"/>
                <a:gd name="T22" fmla="+- 0 2226 1710"/>
                <a:gd name="T23" fmla="*/ 2226 h 1553"/>
                <a:gd name="T24" fmla="+- 0 3776 2185"/>
                <a:gd name="T25" fmla="*/ T24 w 3183"/>
                <a:gd name="T26" fmla="+- 0 2226 1710"/>
                <a:gd name="T27" fmla="*/ 2226 h 1553"/>
                <a:gd name="T28" fmla="+- 0 5367 2185"/>
                <a:gd name="T29" fmla="*/ T28 w 3183"/>
                <a:gd name="T30" fmla="+- 0 2226 1710"/>
                <a:gd name="T31" fmla="*/ 2226 h 1553"/>
                <a:gd name="T32" fmla="+- 0 2185 2185"/>
                <a:gd name="T33" fmla="*/ T32 w 3183"/>
                <a:gd name="T34" fmla="+- 0 2747 1710"/>
                <a:gd name="T35" fmla="*/ 2747 h 1553"/>
                <a:gd name="T36" fmla="+- 0 2411 2185"/>
                <a:gd name="T37" fmla="*/ T36 w 3183"/>
                <a:gd name="T38" fmla="+- 0 2747 1710"/>
                <a:gd name="T39" fmla="*/ 2747 h 1553"/>
                <a:gd name="T40" fmla="+- 0 4233 2185"/>
                <a:gd name="T41" fmla="*/ T40 w 3183"/>
                <a:gd name="T42" fmla="+- 0 2747 1710"/>
                <a:gd name="T43" fmla="*/ 2747 h 1553"/>
                <a:gd name="T44" fmla="+- 0 5367 2185"/>
                <a:gd name="T45" fmla="*/ T44 w 3183"/>
                <a:gd name="T46" fmla="+- 0 2747 1710"/>
                <a:gd name="T47" fmla="*/ 2747 h 1553"/>
                <a:gd name="T48" fmla="+- 0 2185 2185"/>
                <a:gd name="T49" fmla="*/ T48 w 3183"/>
                <a:gd name="T50" fmla="+- 0 3263 1710"/>
                <a:gd name="T51" fmla="*/ 3263 h 1553"/>
                <a:gd name="T52" fmla="+- 0 2411 2185"/>
                <a:gd name="T53" fmla="*/ T52 w 3183"/>
                <a:gd name="T54" fmla="+- 0 3263 1710"/>
                <a:gd name="T55" fmla="*/ 3263 h 1553"/>
                <a:gd name="T56" fmla="+- 0 4690 2185"/>
                <a:gd name="T57" fmla="*/ T56 w 3183"/>
                <a:gd name="T58" fmla="+- 0 3263 1710"/>
                <a:gd name="T59" fmla="*/ 3263 h 1553"/>
                <a:gd name="T60" fmla="+- 0 5367 2185"/>
                <a:gd name="T61" fmla="*/ T60 w 3183"/>
                <a:gd name="T62" fmla="+- 0 3263 1710"/>
                <a:gd name="T63" fmla="*/ 3263 h 155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</a:cxnLst>
              <a:rect l="0" t="0" r="r" b="b"/>
              <a:pathLst>
                <a:path w="3183" h="1553">
                  <a:moveTo>
                    <a:pt x="0" y="0"/>
                  </a:moveTo>
                  <a:lnTo>
                    <a:pt x="226" y="0"/>
                  </a:lnTo>
                  <a:moveTo>
                    <a:pt x="1139" y="0"/>
                  </a:moveTo>
                  <a:lnTo>
                    <a:pt x="3182" y="0"/>
                  </a:lnTo>
                  <a:moveTo>
                    <a:pt x="0" y="516"/>
                  </a:moveTo>
                  <a:lnTo>
                    <a:pt x="226" y="516"/>
                  </a:lnTo>
                  <a:moveTo>
                    <a:pt x="1591" y="516"/>
                  </a:moveTo>
                  <a:lnTo>
                    <a:pt x="3182" y="516"/>
                  </a:lnTo>
                  <a:moveTo>
                    <a:pt x="0" y="1037"/>
                  </a:moveTo>
                  <a:lnTo>
                    <a:pt x="226" y="1037"/>
                  </a:lnTo>
                  <a:moveTo>
                    <a:pt x="2048" y="1037"/>
                  </a:moveTo>
                  <a:lnTo>
                    <a:pt x="3182" y="1037"/>
                  </a:lnTo>
                  <a:moveTo>
                    <a:pt x="0" y="1553"/>
                  </a:moveTo>
                  <a:lnTo>
                    <a:pt x="226" y="1553"/>
                  </a:lnTo>
                  <a:moveTo>
                    <a:pt x="2505" y="1553"/>
                  </a:moveTo>
                  <a:lnTo>
                    <a:pt x="3182" y="1553"/>
                  </a:lnTo>
                </a:path>
              </a:pathLst>
            </a:custGeom>
            <a:noFill/>
            <a:ln w="63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Line 27"/>
            <p:cNvSpPr>
              <a:spLocks noChangeShapeType="1"/>
            </p:cNvSpPr>
            <p:nvPr/>
          </p:nvSpPr>
          <p:spPr bwMode="auto">
            <a:xfrm>
              <a:off x="5367" y="673"/>
              <a:ext cx="0" cy="0"/>
            </a:xfrm>
            <a:prstGeom prst="line">
              <a:avLst/>
            </a:prstGeom>
            <a:noFill/>
            <a:ln w="63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docshape524"/>
            <p:cNvSpPr>
              <a:spLocks/>
            </p:cNvSpPr>
            <p:nvPr/>
          </p:nvSpPr>
          <p:spPr bwMode="auto">
            <a:xfrm>
              <a:off x="5798" y="2866"/>
              <a:ext cx="683" cy="401"/>
            </a:xfrm>
            <a:custGeom>
              <a:avLst/>
              <a:gdLst>
                <a:gd name="T0" fmla="+- 0 6356 5799"/>
                <a:gd name="T1" fmla="*/ T0 w 683"/>
                <a:gd name="T2" fmla="+- 0 2867 2867"/>
                <a:gd name="T3" fmla="*/ 2867 h 401"/>
                <a:gd name="T4" fmla="+- 0 6481 5799"/>
                <a:gd name="T5" fmla="*/ T4 w 683"/>
                <a:gd name="T6" fmla="+- 0 2992 2867"/>
                <a:gd name="T7" fmla="*/ 2992 h 401"/>
                <a:gd name="T8" fmla="+- 0 6189 5799"/>
                <a:gd name="T9" fmla="*/ T8 w 683"/>
                <a:gd name="T10" fmla="+- 0 2867 2867"/>
                <a:gd name="T11" fmla="*/ 2867 h 401"/>
                <a:gd name="T12" fmla="+- 0 6481 5799"/>
                <a:gd name="T13" fmla="*/ T12 w 683"/>
                <a:gd name="T14" fmla="+- 0 3161 2867"/>
                <a:gd name="T15" fmla="*/ 3161 h 401"/>
                <a:gd name="T16" fmla="+- 0 6020 5799"/>
                <a:gd name="T17" fmla="*/ T16 w 683"/>
                <a:gd name="T18" fmla="+- 0 2867 2867"/>
                <a:gd name="T19" fmla="*/ 2867 h 401"/>
                <a:gd name="T20" fmla="+- 0 6425 5799"/>
                <a:gd name="T21" fmla="*/ T20 w 683"/>
                <a:gd name="T22" fmla="+- 0 3268 2867"/>
                <a:gd name="T23" fmla="*/ 3268 h 401"/>
                <a:gd name="T24" fmla="+- 0 5854 5799"/>
                <a:gd name="T25" fmla="*/ T24 w 683"/>
                <a:gd name="T26" fmla="+- 0 2867 2867"/>
                <a:gd name="T27" fmla="*/ 2867 h 401"/>
                <a:gd name="T28" fmla="+- 0 6255 5799"/>
                <a:gd name="T29" fmla="*/ T28 w 683"/>
                <a:gd name="T30" fmla="+- 0 3268 2867"/>
                <a:gd name="T31" fmla="*/ 3268 h 401"/>
                <a:gd name="T32" fmla="+- 0 5799 5799"/>
                <a:gd name="T33" fmla="*/ T32 w 683"/>
                <a:gd name="T34" fmla="+- 0 2977 2867"/>
                <a:gd name="T35" fmla="*/ 2977 h 401"/>
                <a:gd name="T36" fmla="+- 0 6090 5799"/>
                <a:gd name="T37" fmla="*/ T36 w 683"/>
                <a:gd name="T38" fmla="+- 0 3268 2867"/>
                <a:gd name="T39" fmla="*/ 3268 h 401"/>
                <a:gd name="T40" fmla="+- 0 5799 5799"/>
                <a:gd name="T41" fmla="*/ T40 w 683"/>
                <a:gd name="T42" fmla="+- 0 3143 2867"/>
                <a:gd name="T43" fmla="*/ 3143 h 401"/>
                <a:gd name="T44" fmla="+- 0 5924 5799"/>
                <a:gd name="T45" fmla="*/ T44 w 683"/>
                <a:gd name="T46" fmla="+- 0 3268 2867"/>
                <a:gd name="T47" fmla="*/ 3268 h 40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0" t="0" r="r" b="b"/>
              <a:pathLst>
                <a:path w="683" h="401">
                  <a:moveTo>
                    <a:pt x="557" y="0"/>
                  </a:moveTo>
                  <a:lnTo>
                    <a:pt x="682" y="125"/>
                  </a:lnTo>
                  <a:moveTo>
                    <a:pt x="390" y="0"/>
                  </a:moveTo>
                  <a:lnTo>
                    <a:pt x="682" y="294"/>
                  </a:lnTo>
                  <a:moveTo>
                    <a:pt x="221" y="0"/>
                  </a:moveTo>
                  <a:lnTo>
                    <a:pt x="626" y="401"/>
                  </a:lnTo>
                  <a:moveTo>
                    <a:pt x="55" y="0"/>
                  </a:moveTo>
                  <a:lnTo>
                    <a:pt x="456" y="401"/>
                  </a:lnTo>
                  <a:moveTo>
                    <a:pt x="0" y="110"/>
                  </a:moveTo>
                  <a:lnTo>
                    <a:pt x="291" y="401"/>
                  </a:lnTo>
                  <a:moveTo>
                    <a:pt x="0" y="276"/>
                  </a:moveTo>
                  <a:lnTo>
                    <a:pt x="125" y="401"/>
                  </a:lnTo>
                </a:path>
              </a:pathLst>
            </a:custGeom>
            <a:noFill/>
            <a:ln w="1269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docshape525"/>
            <p:cNvSpPr>
              <a:spLocks/>
            </p:cNvSpPr>
            <p:nvPr/>
          </p:nvSpPr>
          <p:spPr bwMode="auto">
            <a:xfrm>
              <a:off x="5798" y="2301"/>
              <a:ext cx="683" cy="967"/>
            </a:xfrm>
            <a:custGeom>
              <a:avLst/>
              <a:gdLst>
                <a:gd name="T0" fmla="+- 0 5799 5799"/>
                <a:gd name="T1" fmla="*/ T0 w 683"/>
                <a:gd name="T2" fmla="+- 0 3268 2301"/>
                <a:gd name="T3" fmla="*/ 3268 h 967"/>
                <a:gd name="T4" fmla="+- 0 6481 5799"/>
                <a:gd name="T5" fmla="*/ T4 w 683"/>
                <a:gd name="T6" fmla="+- 0 3268 2301"/>
                <a:gd name="T7" fmla="*/ 3268 h 967"/>
                <a:gd name="T8" fmla="+- 0 6481 5799"/>
                <a:gd name="T9" fmla="*/ T8 w 683"/>
                <a:gd name="T10" fmla="+- 0 2867 2301"/>
                <a:gd name="T11" fmla="*/ 2867 h 967"/>
                <a:gd name="T12" fmla="+- 0 5799 5799"/>
                <a:gd name="T13" fmla="*/ T12 w 683"/>
                <a:gd name="T14" fmla="+- 0 2867 2301"/>
                <a:gd name="T15" fmla="*/ 2867 h 967"/>
                <a:gd name="T16" fmla="+- 0 5799 5799"/>
                <a:gd name="T17" fmla="*/ T16 w 683"/>
                <a:gd name="T18" fmla="+- 0 3268 2301"/>
                <a:gd name="T19" fmla="*/ 3268 h 967"/>
                <a:gd name="T20" fmla="+- 0 5799 5799"/>
                <a:gd name="T21" fmla="*/ T20 w 683"/>
                <a:gd name="T22" fmla="+- 0 2696 2301"/>
                <a:gd name="T23" fmla="*/ 2696 h 967"/>
                <a:gd name="T24" fmla="+- 0 6481 5799"/>
                <a:gd name="T25" fmla="*/ T24 w 683"/>
                <a:gd name="T26" fmla="+- 0 2696 2301"/>
                <a:gd name="T27" fmla="*/ 2696 h 967"/>
                <a:gd name="T28" fmla="+- 0 6481 5799"/>
                <a:gd name="T29" fmla="*/ T28 w 683"/>
                <a:gd name="T30" fmla="+- 0 2301 2301"/>
                <a:gd name="T31" fmla="*/ 2301 h 967"/>
                <a:gd name="T32" fmla="+- 0 5799 5799"/>
                <a:gd name="T33" fmla="*/ T32 w 683"/>
                <a:gd name="T34" fmla="+- 0 2301 2301"/>
                <a:gd name="T35" fmla="*/ 2301 h 967"/>
                <a:gd name="T36" fmla="+- 0 5799 5799"/>
                <a:gd name="T37" fmla="*/ T36 w 683"/>
                <a:gd name="T38" fmla="+- 0 2696 2301"/>
                <a:gd name="T39" fmla="*/ 2696 h 96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</a:cxnLst>
              <a:rect l="0" t="0" r="r" b="b"/>
              <a:pathLst>
                <a:path w="683" h="967">
                  <a:moveTo>
                    <a:pt x="0" y="967"/>
                  </a:moveTo>
                  <a:lnTo>
                    <a:pt x="682" y="967"/>
                  </a:lnTo>
                  <a:lnTo>
                    <a:pt x="682" y="566"/>
                  </a:lnTo>
                  <a:lnTo>
                    <a:pt x="0" y="566"/>
                  </a:lnTo>
                  <a:lnTo>
                    <a:pt x="0" y="967"/>
                  </a:lnTo>
                  <a:close/>
                  <a:moveTo>
                    <a:pt x="0" y="395"/>
                  </a:moveTo>
                  <a:lnTo>
                    <a:pt x="682" y="395"/>
                  </a:lnTo>
                  <a:lnTo>
                    <a:pt x="682" y="0"/>
                  </a:lnTo>
                  <a:lnTo>
                    <a:pt x="0" y="0"/>
                  </a:lnTo>
                  <a:lnTo>
                    <a:pt x="0" y="395"/>
                  </a:lnTo>
                  <a:close/>
                </a:path>
              </a:pathLst>
            </a:custGeom>
            <a:noFill/>
            <a:ln w="12697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docshape526"/>
            <p:cNvSpPr>
              <a:spLocks noChangeArrowheads="1"/>
            </p:cNvSpPr>
            <p:nvPr/>
          </p:nvSpPr>
          <p:spPr bwMode="auto">
            <a:xfrm>
              <a:off x="5798" y="1159"/>
              <a:ext cx="683" cy="401"/>
            </a:xfrm>
            <a:prstGeom prst="rect">
              <a:avLst/>
            </a:prstGeom>
            <a:solidFill>
              <a:srgbClr val="3D3D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docshape527"/>
            <p:cNvSpPr>
              <a:spLocks noChangeArrowheads="1"/>
            </p:cNvSpPr>
            <p:nvPr/>
          </p:nvSpPr>
          <p:spPr bwMode="auto">
            <a:xfrm>
              <a:off x="5798" y="1159"/>
              <a:ext cx="683" cy="401"/>
            </a:xfrm>
            <a:prstGeom prst="rect">
              <a:avLst/>
            </a:prstGeom>
            <a:noFill/>
            <a:ln w="1268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docshape528"/>
            <p:cNvSpPr>
              <a:spLocks/>
            </p:cNvSpPr>
            <p:nvPr/>
          </p:nvSpPr>
          <p:spPr bwMode="auto">
            <a:xfrm>
              <a:off x="5818" y="1820"/>
              <a:ext cx="653" cy="226"/>
            </a:xfrm>
            <a:custGeom>
              <a:avLst/>
              <a:gdLst>
                <a:gd name="T0" fmla="+- 0 5872 5819"/>
                <a:gd name="T1" fmla="*/ T0 w 653"/>
                <a:gd name="T2" fmla="+- 0 2010 1820"/>
                <a:gd name="T3" fmla="*/ 2010 h 226"/>
                <a:gd name="T4" fmla="+- 0 5857 5819"/>
                <a:gd name="T5" fmla="*/ T4 w 653"/>
                <a:gd name="T6" fmla="+- 0 1993 1820"/>
                <a:gd name="T7" fmla="*/ 1993 h 226"/>
                <a:gd name="T8" fmla="+- 0 5829 5819"/>
                <a:gd name="T9" fmla="*/ T8 w 653"/>
                <a:gd name="T10" fmla="+- 0 1991 1820"/>
                <a:gd name="T11" fmla="*/ 1991 h 226"/>
                <a:gd name="T12" fmla="+- 0 5819 5819"/>
                <a:gd name="T13" fmla="*/ T12 w 653"/>
                <a:gd name="T14" fmla="+- 0 2035 1820"/>
                <a:gd name="T15" fmla="*/ 2035 h 226"/>
                <a:gd name="T16" fmla="+- 0 5864 5819"/>
                <a:gd name="T17" fmla="*/ T16 w 653"/>
                <a:gd name="T18" fmla="+- 0 2045 1820"/>
                <a:gd name="T19" fmla="*/ 2045 h 226"/>
                <a:gd name="T20" fmla="+- 0 5874 5819"/>
                <a:gd name="T21" fmla="*/ T20 w 653"/>
                <a:gd name="T22" fmla="+- 0 2021 1820"/>
                <a:gd name="T23" fmla="*/ 2021 h 226"/>
                <a:gd name="T24" fmla="+- 0 5957 5819"/>
                <a:gd name="T25" fmla="*/ T24 w 653"/>
                <a:gd name="T26" fmla="+- 0 1839 1820"/>
                <a:gd name="T27" fmla="*/ 1839 h 226"/>
                <a:gd name="T28" fmla="+- 0 5942 5819"/>
                <a:gd name="T29" fmla="*/ T28 w 653"/>
                <a:gd name="T30" fmla="+- 0 1823 1820"/>
                <a:gd name="T31" fmla="*/ 1823 h 226"/>
                <a:gd name="T32" fmla="+- 0 5914 5819"/>
                <a:gd name="T33" fmla="*/ T32 w 653"/>
                <a:gd name="T34" fmla="+- 0 1820 1820"/>
                <a:gd name="T35" fmla="*/ 1820 h 226"/>
                <a:gd name="T36" fmla="+- 0 5904 5819"/>
                <a:gd name="T37" fmla="*/ T36 w 653"/>
                <a:gd name="T38" fmla="+- 0 1865 1820"/>
                <a:gd name="T39" fmla="*/ 1865 h 226"/>
                <a:gd name="T40" fmla="+- 0 5949 5819"/>
                <a:gd name="T41" fmla="*/ T40 w 653"/>
                <a:gd name="T42" fmla="+- 0 1875 1820"/>
                <a:gd name="T43" fmla="*/ 1875 h 226"/>
                <a:gd name="T44" fmla="+- 0 5959 5819"/>
                <a:gd name="T45" fmla="*/ T44 w 653"/>
                <a:gd name="T46" fmla="+- 0 1850 1820"/>
                <a:gd name="T47" fmla="*/ 1850 h 226"/>
                <a:gd name="T48" fmla="+- 0 6043 5819"/>
                <a:gd name="T49" fmla="*/ T48 w 653"/>
                <a:gd name="T50" fmla="+- 0 2010 1820"/>
                <a:gd name="T51" fmla="*/ 2010 h 226"/>
                <a:gd name="T52" fmla="+- 0 6028 5819"/>
                <a:gd name="T53" fmla="*/ T52 w 653"/>
                <a:gd name="T54" fmla="+- 0 1993 1820"/>
                <a:gd name="T55" fmla="*/ 1993 h 226"/>
                <a:gd name="T56" fmla="+- 0 6000 5819"/>
                <a:gd name="T57" fmla="*/ T56 w 653"/>
                <a:gd name="T58" fmla="+- 0 1991 1820"/>
                <a:gd name="T59" fmla="*/ 1991 h 226"/>
                <a:gd name="T60" fmla="+- 0 5990 5819"/>
                <a:gd name="T61" fmla="*/ T60 w 653"/>
                <a:gd name="T62" fmla="+- 0 2035 1820"/>
                <a:gd name="T63" fmla="*/ 2035 h 226"/>
                <a:gd name="T64" fmla="+- 0 6035 5819"/>
                <a:gd name="T65" fmla="*/ T64 w 653"/>
                <a:gd name="T66" fmla="+- 0 2045 1820"/>
                <a:gd name="T67" fmla="*/ 2045 h 226"/>
                <a:gd name="T68" fmla="+- 0 6045 5819"/>
                <a:gd name="T69" fmla="*/ T68 w 653"/>
                <a:gd name="T70" fmla="+- 0 2021 1820"/>
                <a:gd name="T71" fmla="*/ 2021 h 226"/>
                <a:gd name="T72" fmla="+- 0 6128 5819"/>
                <a:gd name="T73" fmla="*/ T72 w 653"/>
                <a:gd name="T74" fmla="+- 0 1839 1820"/>
                <a:gd name="T75" fmla="*/ 1839 h 226"/>
                <a:gd name="T76" fmla="+- 0 6113 5819"/>
                <a:gd name="T77" fmla="*/ T76 w 653"/>
                <a:gd name="T78" fmla="+- 0 1823 1820"/>
                <a:gd name="T79" fmla="*/ 1823 h 226"/>
                <a:gd name="T80" fmla="+- 0 6085 5819"/>
                <a:gd name="T81" fmla="*/ T80 w 653"/>
                <a:gd name="T82" fmla="+- 0 1820 1820"/>
                <a:gd name="T83" fmla="*/ 1820 h 226"/>
                <a:gd name="T84" fmla="+- 0 6075 5819"/>
                <a:gd name="T85" fmla="*/ T84 w 653"/>
                <a:gd name="T86" fmla="+- 0 1865 1820"/>
                <a:gd name="T87" fmla="*/ 1865 h 226"/>
                <a:gd name="T88" fmla="+- 0 6120 5819"/>
                <a:gd name="T89" fmla="*/ T88 w 653"/>
                <a:gd name="T90" fmla="+- 0 1875 1820"/>
                <a:gd name="T91" fmla="*/ 1875 h 226"/>
                <a:gd name="T92" fmla="+- 0 6130 5819"/>
                <a:gd name="T93" fmla="*/ T92 w 653"/>
                <a:gd name="T94" fmla="+- 0 1850 1820"/>
                <a:gd name="T95" fmla="*/ 1850 h 226"/>
                <a:gd name="T96" fmla="+- 0 6214 5819"/>
                <a:gd name="T97" fmla="*/ T96 w 653"/>
                <a:gd name="T98" fmla="+- 0 2010 1820"/>
                <a:gd name="T99" fmla="*/ 2010 h 226"/>
                <a:gd name="T100" fmla="+- 0 6198 5819"/>
                <a:gd name="T101" fmla="*/ T100 w 653"/>
                <a:gd name="T102" fmla="+- 0 1993 1820"/>
                <a:gd name="T103" fmla="*/ 1993 h 226"/>
                <a:gd name="T104" fmla="+- 0 6170 5819"/>
                <a:gd name="T105" fmla="*/ T104 w 653"/>
                <a:gd name="T106" fmla="+- 0 1991 1820"/>
                <a:gd name="T107" fmla="*/ 1991 h 226"/>
                <a:gd name="T108" fmla="+- 0 6160 5819"/>
                <a:gd name="T109" fmla="*/ T108 w 653"/>
                <a:gd name="T110" fmla="+- 0 2035 1820"/>
                <a:gd name="T111" fmla="*/ 2035 h 226"/>
                <a:gd name="T112" fmla="+- 0 6205 5819"/>
                <a:gd name="T113" fmla="*/ T112 w 653"/>
                <a:gd name="T114" fmla="+- 0 2045 1820"/>
                <a:gd name="T115" fmla="*/ 2045 h 226"/>
                <a:gd name="T116" fmla="+- 0 6215 5819"/>
                <a:gd name="T117" fmla="*/ T116 w 653"/>
                <a:gd name="T118" fmla="+- 0 2021 1820"/>
                <a:gd name="T119" fmla="*/ 2021 h 226"/>
                <a:gd name="T120" fmla="+- 0 6299 5819"/>
                <a:gd name="T121" fmla="*/ T120 w 653"/>
                <a:gd name="T122" fmla="+- 0 1839 1820"/>
                <a:gd name="T123" fmla="*/ 1839 h 226"/>
                <a:gd name="T124" fmla="+- 0 6284 5819"/>
                <a:gd name="T125" fmla="*/ T124 w 653"/>
                <a:gd name="T126" fmla="+- 0 1823 1820"/>
                <a:gd name="T127" fmla="*/ 1823 h 226"/>
                <a:gd name="T128" fmla="+- 0 6255 5819"/>
                <a:gd name="T129" fmla="*/ T128 w 653"/>
                <a:gd name="T130" fmla="+- 0 1820 1820"/>
                <a:gd name="T131" fmla="*/ 1820 h 226"/>
                <a:gd name="T132" fmla="+- 0 6245 5819"/>
                <a:gd name="T133" fmla="*/ T132 w 653"/>
                <a:gd name="T134" fmla="+- 0 1865 1820"/>
                <a:gd name="T135" fmla="*/ 1865 h 226"/>
                <a:gd name="T136" fmla="+- 0 6291 5819"/>
                <a:gd name="T137" fmla="*/ T136 w 653"/>
                <a:gd name="T138" fmla="+- 0 1875 1820"/>
                <a:gd name="T139" fmla="*/ 1875 h 226"/>
                <a:gd name="T140" fmla="+- 0 6301 5819"/>
                <a:gd name="T141" fmla="*/ T140 w 653"/>
                <a:gd name="T142" fmla="+- 0 1850 1820"/>
                <a:gd name="T143" fmla="*/ 1850 h 226"/>
                <a:gd name="T144" fmla="+- 0 6384 5819"/>
                <a:gd name="T145" fmla="*/ T144 w 653"/>
                <a:gd name="T146" fmla="+- 0 2010 1820"/>
                <a:gd name="T147" fmla="*/ 2010 h 226"/>
                <a:gd name="T148" fmla="+- 0 6369 5819"/>
                <a:gd name="T149" fmla="*/ T148 w 653"/>
                <a:gd name="T150" fmla="+- 0 1993 1820"/>
                <a:gd name="T151" fmla="*/ 1993 h 226"/>
                <a:gd name="T152" fmla="+- 0 6341 5819"/>
                <a:gd name="T153" fmla="*/ T152 w 653"/>
                <a:gd name="T154" fmla="+- 0 1991 1820"/>
                <a:gd name="T155" fmla="*/ 1991 h 226"/>
                <a:gd name="T156" fmla="+- 0 6331 5819"/>
                <a:gd name="T157" fmla="*/ T156 w 653"/>
                <a:gd name="T158" fmla="+- 0 2035 1820"/>
                <a:gd name="T159" fmla="*/ 2035 h 226"/>
                <a:gd name="T160" fmla="+- 0 6376 5819"/>
                <a:gd name="T161" fmla="*/ T160 w 653"/>
                <a:gd name="T162" fmla="+- 0 2045 1820"/>
                <a:gd name="T163" fmla="*/ 2045 h 226"/>
                <a:gd name="T164" fmla="+- 0 6386 5819"/>
                <a:gd name="T165" fmla="*/ T164 w 653"/>
                <a:gd name="T166" fmla="+- 0 2021 1820"/>
                <a:gd name="T167" fmla="*/ 2021 h 226"/>
                <a:gd name="T168" fmla="+- 0 6469 5819"/>
                <a:gd name="T169" fmla="*/ T168 w 653"/>
                <a:gd name="T170" fmla="+- 0 1839 1820"/>
                <a:gd name="T171" fmla="*/ 1839 h 226"/>
                <a:gd name="T172" fmla="+- 0 6454 5819"/>
                <a:gd name="T173" fmla="*/ T172 w 653"/>
                <a:gd name="T174" fmla="+- 0 1823 1820"/>
                <a:gd name="T175" fmla="*/ 1823 h 226"/>
                <a:gd name="T176" fmla="+- 0 6426 5819"/>
                <a:gd name="T177" fmla="*/ T176 w 653"/>
                <a:gd name="T178" fmla="+- 0 1820 1820"/>
                <a:gd name="T179" fmla="*/ 1820 h 226"/>
                <a:gd name="T180" fmla="+- 0 6416 5819"/>
                <a:gd name="T181" fmla="*/ T180 w 653"/>
                <a:gd name="T182" fmla="+- 0 1865 1820"/>
                <a:gd name="T183" fmla="*/ 1865 h 226"/>
                <a:gd name="T184" fmla="+- 0 6461 5819"/>
                <a:gd name="T185" fmla="*/ T184 w 653"/>
                <a:gd name="T186" fmla="+- 0 1875 1820"/>
                <a:gd name="T187" fmla="*/ 1875 h 226"/>
                <a:gd name="T188" fmla="+- 0 6471 5819"/>
                <a:gd name="T189" fmla="*/ T188 w 653"/>
                <a:gd name="T190" fmla="+- 0 1850 1820"/>
                <a:gd name="T191" fmla="*/ 1850 h 22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</a:cxnLst>
              <a:rect l="0" t="0" r="r" b="b"/>
              <a:pathLst>
                <a:path w="653" h="226">
                  <a:moveTo>
                    <a:pt x="55" y="201"/>
                  </a:moveTo>
                  <a:lnTo>
                    <a:pt x="53" y="190"/>
                  </a:lnTo>
                  <a:lnTo>
                    <a:pt x="47" y="180"/>
                  </a:lnTo>
                  <a:lnTo>
                    <a:pt x="38" y="173"/>
                  </a:lnTo>
                  <a:lnTo>
                    <a:pt x="25" y="171"/>
                  </a:lnTo>
                  <a:lnTo>
                    <a:pt x="10" y="171"/>
                  </a:lnTo>
                  <a:lnTo>
                    <a:pt x="0" y="186"/>
                  </a:lnTo>
                  <a:lnTo>
                    <a:pt x="0" y="215"/>
                  </a:lnTo>
                  <a:lnTo>
                    <a:pt x="10" y="225"/>
                  </a:lnTo>
                  <a:lnTo>
                    <a:pt x="45" y="225"/>
                  </a:lnTo>
                  <a:lnTo>
                    <a:pt x="55" y="215"/>
                  </a:lnTo>
                  <a:lnTo>
                    <a:pt x="55" y="201"/>
                  </a:lnTo>
                  <a:close/>
                  <a:moveTo>
                    <a:pt x="140" y="30"/>
                  </a:moveTo>
                  <a:lnTo>
                    <a:pt x="138" y="19"/>
                  </a:lnTo>
                  <a:lnTo>
                    <a:pt x="133" y="10"/>
                  </a:lnTo>
                  <a:lnTo>
                    <a:pt x="123" y="3"/>
                  </a:lnTo>
                  <a:lnTo>
                    <a:pt x="110" y="0"/>
                  </a:lnTo>
                  <a:lnTo>
                    <a:pt x="95" y="0"/>
                  </a:lnTo>
                  <a:lnTo>
                    <a:pt x="85" y="15"/>
                  </a:lnTo>
                  <a:lnTo>
                    <a:pt x="85" y="45"/>
                  </a:lnTo>
                  <a:lnTo>
                    <a:pt x="95" y="55"/>
                  </a:lnTo>
                  <a:lnTo>
                    <a:pt x="130" y="55"/>
                  </a:lnTo>
                  <a:lnTo>
                    <a:pt x="140" y="45"/>
                  </a:lnTo>
                  <a:lnTo>
                    <a:pt x="140" y="30"/>
                  </a:lnTo>
                  <a:close/>
                  <a:moveTo>
                    <a:pt x="226" y="201"/>
                  </a:moveTo>
                  <a:lnTo>
                    <a:pt x="224" y="190"/>
                  </a:lnTo>
                  <a:lnTo>
                    <a:pt x="218" y="180"/>
                  </a:lnTo>
                  <a:lnTo>
                    <a:pt x="209" y="173"/>
                  </a:lnTo>
                  <a:lnTo>
                    <a:pt x="196" y="171"/>
                  </a:lnTo>
                  <a:lnTo>
                    <a:pt x="181" y="171"/>
                  </a:lnTo>
                  <a:lnTo>
                    <a:pt x="171" y="186"/>
                  </a:lnTo>
                  <a:lnTo>
                    <a:pt x="171" y="215"/>
                  </a:lnTo>
                  <a:lnTo>
                    <a:pt x="181" y="225"/>
                  </a:lnTo>
                  <a:lnTo>
                    <a:pt x="216" y="225"/>
                  </a:lnTo>
                  <a:lnTo>
                    <a:pt x="226" y="215"/>
                  </a:lnTo>
                  <a:lnTo>
                    <a:pt x="226" y="201"/>
                  </a:lnTo>
                  <a:close/>
                  <a:moveTo>
                    <a:pt x="311" y="30"/>
                  </a:moveTo>
                  <a:lnTo>
                    <a:pt x="309" y="19"/>
                  </a:lnTo>
                  <a:lnTo>
                    <a:pt x="303" y="10"/>
                  </a:lnTo>
                  <a:lnTo>
                    <a:pt x="294" y="3"/>
                  </a:lnTo>
                  <a:lnTo>
                    <a:pt x="281" y="0"/>
                  </a:lnTo>
                  <a:lnTo>
                    <a:pt x="266" y="0"/>
                  </a:lnTo>
                  <a:lnTo>
                    <a:pt x="256" y="15"/>
                  </a:lnTo>
                  <a:lnTo>
                    <a:pt x="256" y="45"/>
                  </a:lnTo>
                  <a:lnTo>
                    <a:pt x="266" y="55"/>
                  </a:lnTo>
                  <a:lnTo>
                    <a:pt x="301" y="55"/>
                  </a:lnTo>
                  <a:lnTo>
                    <a:pt x="311" y="45"/>
                  </a:lnTo>
                  <a:lnTo>
                    <a:pt x="311" y="30"/>
                  </a:lnTo>
                  <a:close/>
                  <a:moveTo>
                    <a:pt x="396" y="201"/>
                  </a:moveTo>
                  <a:lnTo>
                    <a:pt x="395" y="190"/>
                  </a:lnTo>
                  <a:lnTo>
                    <a:pt x="389" y="180"/>
                  </a:lnTo>
                  <a:lnTo>
                    <a:pt x="379" y="173"/>
                  </a:lnTo>
                  <a:lnTo>
                    <a:pt x="366" y="171"/>
                  </a:lnTo>
                  <a:lnTo>
                    <a:pt x="351" y="171"/>
                  </a:lnTo>
                  <a:lnTo>
                    <a:pt x="341" y="186"/>
                  </a:lnTo>
                  <a:lnTo>
                    <a:pt x="341" y="215"/>
                  </a:lnTo>
                  <a:lnTo>
                    <a:pt x="351" y="225"/>
                  </a:lnTo>
                  <a:lnTo>
                    <a:pt x="386" y="225"/>
                  </a:lnTo>
                  <a:lnTo>
                    <a:pt x="396" y="215"/>
                  </a:lnTo>
                  <a:lnTo>
                    <a:pt x="396" y="201"/>
                  </a:lnTo>
                  <a:close/>
                  <a:moveTo>
                    <a:pt x="482" y="30"/>
                  </a:moveTo>
                  <a:lnTo>
                    <a:pt x="480" y="19"/>
                  </a:lnTo>
                  <a:lnTo>
                    <a:pt x="474" y="10"/>
                  </a:lnTo>
                  <a:lnTo>
                    <a:pt x="465" y="3"/>
                  </a:lnTo>
                  <a:lnTo>
                    <a:pt x="452" y="0"/>
                  </a:lnTo>
                  <a:lnTo>
                    <a:pt x="436" y="0"/>
                  </a:lnTo>
                  <a:lnTo>
                    <a:pt x="426" y="15"/>
                  </a:lnTo>
                  <a:lnTo>
                    <a:pt x="426" y="45"/>
                  </a:lnTo>
                  <a:lnTo>
                    <a:pt x="436" y="55"/>
                  </a:lnTo>
                  <a:lnTo>
                    <a:pt x="472" y="55"/>
                  </a:lnTo>
                  <a:lnTo>
                    <a:pt x="482" y="45"/>
                  </a:lnTo>
                  <a:lnTo>
                    <a:pt x="482" y="30"/>
                  </a:lnTo>
                  <a:close/>
                  <a:moveTo>
                    <a:pt x="567" y="201"/>
                  </a:moveTo>
                  <a:lnTo>
                    <a:pt x="565" y="190"/>
                  </a:lnTo>
                  <a:lnTo>
                    <a:pt x="559" y="180"/>
                  </a:lnTo>
                  <a:lnTo>
                    <a:pt x="550" y="173"/>
                  </a:lnTo>
                  <a:lnTo>
                    <a:pt x="537" y="171"/>
                  </a:lnTo>
                  <a:lnTo>
                    <a:pt x="522" y="171"/>
                  </a:lnTo>
                  <a:lnTo>
                    <a:pt x="512" y="186"/>
                  </a:lnTo>
                  <a:lnTo>
                    <a:pt x="512" y="215"/>
                  </a:lnTo>
                  <a:lnTo>
                    <a:pt x="522" y="225"/>
                  </a:lnTo>
                  <a:lnTo>
                    <a:pt x="557" y="225"/>
                  </a:lnTo>
                  <a:lnTo>
                    <a:pt x="567" y="215"/>
                  </a:lnTo>
                  <a:lnTo>
                    <a:pt x="567" y="201"/>
                  </a:lnTo>
                  <a:close/>
                  <a:moveTo>
                    <a:pt x="652" y="30"/>
                  </a:moveTo>
                  <a:lnTo>
                    <a:pt x="650" y="19"/>
                  </a:lnTo>
                  <a:lnTo>
                    <a:pt x="645" y="10"/>
                  </a:lnTo>
                  <a:lnTo>
                    <a:pt x="635" y="3"/>
                  </a:lnTo>
                  <a:lnTo>
                    <a:pt x="622" y="0"/>
                  </a:lnTo>
                  <a:lnTo>
                    <a:pt x="607" y="0"/>
                  </a:lnTo>
                  <a:lnTo>
                    <a:pt x="597" y="15"/>
                  </a:lnTo>
                  <a:lnTo>
                    <a:pt x="597" y="45"/>
                  </a:lnTo>
                  <a:lnTo>
                    <a:pt x="607" y="55"/>
                  </a:lnTo>
                  <a:lnTo>
                    <a:pt x="642" y="55"/>
                  </a:lnTo>
                  <a:lnTo>
                    <a:pt x="652" y="45"/>
                  </a:lnTo>
                  <a:lnTo>
                    <a:pt x="652" y="3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docshape529"/>
            <p:cNvSpPr>
              <a:spLocks noChangeArrowheads="1"/>
            </p:cNvSpPr>
            <p:nvPr/>
          </p:nvSpPr>
          <p:spPr bwMode="auto">
            <a:xfrm>
              <a:off x="5798" y="1729"/>
              <a:ext cx="683" cy="396"/>
            </a:xfrm>
            <a:prstGeom prst="rect">
              <a:avLst/>
            </a:prstGeom>
            <a:noFill/>
            <a:ln w="1268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docshape530"/>
            <p:cNvSpPr>
              <a:spLocks noChangeArrowheads="1"/>
            </p:cNvSpPr>
            <p:nvPr/>
          </p:nvSpPr>
          <p:spPr bwMode="auto">
            <a:xfrm>
              <a:off x="5798" y="3437"/>
              <a:ext cx="683" cy="396"/>
            </a:xfrm>
            <a:prstGeom prst="rect">
              <a:avLst/>
            </a:prstGeom>
            <a:solidFill>
              <a:srgbClr val="B0B0A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docshape531"/>
            <p:cNvSpPr>
              <a:spLocks noChangeArrowheads="1"/>
            </p:cNvSpPr>
            <p:nvPr/>
          </p:nvSpPr>
          <p:spPr bwMode="auto">
            <a:xfrm>
              <a:off x="5798" y="3437"/>
              <a:ext cx="683" cy="396"/>
            </a:xfrm>
            <a:prstGeom prst="rect">
              <a:avLst/>
            </a:prstGeom>
            <a:noFill/>
            <a:ln w="1268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docshape532"/>
            <p:cNvSpPr>
              <a:spLocks/>
            </p:cNvSpPr>
            <p:nvPr/>
          </p:nvSpPr>
          <p:spPr bwMode="auto">
            <a:xfrm>
              <a:off x="5798" y="663"/>
              <a:ext cx="683" cy="256"/>
            </a:xfrm>
            <a:custGeom>
              <a:avLst/>
              <a:gdLst>
                <a:gd name="T0" fmla="+- 0 6481 5799"/>
                <a:gd name="T1" fmla="*/ T0 w 683"/>
                <a:gd name="T2" fmla="+- 0 899 663"/>
                <a:gd name="T3" fmla="*/ 899 h 256"/>
                <a:gd name="T4" fmla="+- 0 5799 5799"/>
                <a:gd name="T5" fmla="*/ T4 w 683"/>
                <a:gd name="T6" fmla="+- 0 899 663"/>
                <a:gd name="T7" fmla="*/ 899 h 256"/>
                <a:gd name="T8" fmla="+- 0 5799 5799"/>
                <a:gd name="T9" fmla="*/ T8 w 683"/>
                <a:gd name="T10" fmla="+- 0 919 663"/>
                <a:gd name="T11" fmla="*/ 919 h 256"/>
                <a:gd name="T12" fmla="+- 0 6481 5799"/>
                <a:gd name="T13" fmla="*/ T12 w 683"/>
                <a:gd name="T14" fmla="+- 0 919 663"/>
                <a:gd name="T15" fmla="*/ 919 h 256"/>
                <a:gd name="T16" fmla="+- 0 6481 5799"/>
                <a:gd name="T17" fmla="*/ T16 w 683"/>
                <a:gd name="T18" fmla="+- 0 899 663"/>
                <a:gd name="T19" fmla="*/ 899 h 256"/>
                <a:gd name="T20" fmla="+- 0 6481 5799"/>
                <a:gd name="T21" fmla="*/ T20 w 683"/>
                <a:gd name="T22" fmla="+- 0 778 663"/>
                <a:gd name="T23" fmla="*/ 778 h 256"/>
                <a:gd name="T24" fmla="+- 0 5799 5799"/>
                <a:gd name="T25" fmla="*/ T24 w 683"/>
                <a:gd name="T26" fmla="+- 0 778 663"/>
                <a:gd name="T27" fmla="*/ 778 h 256"/>
                <a:gd name="T28" fmla="+- 0 5799 5799"/>
                <a:gd name="T29" fmla="*/ T28 w 683"/>
                <a:gd name="T30" fmla="+- 0 798 663"/>
                <a:gd name="T31" fmla="*/ 798 h 256"/>
                <a:gd name="T32" fmla="+- 0 6481 5799"/>
                <a:gd name="T33" fmla="*/ T32 w 683"/>
                <a:gd name="T34" fmla="+- 0 798 663"/>
                <a:gd name="T35" fmla="*/ 798 h 256"/>
                <a:gd name="T36" fmla="+- 0 6481 5799"/>
                <a:gd name="T37" fmla="*/ T36 w 683"/>
                <a:gd name="T38" fmla="+- 0 778 663"/>
                <a:gd name="T39" fmla="*/ 778 h 256"/>
                <a:gd name="T40" fmla="+- 0 6481 5799"/>
                <a:gd name="T41" fmla="*/ T40 w 683"/>
                <a:gd name="T42" fmla="+- 0 663 663"/>
                <a:gd name="T43" fmla="*/ 663 h 256"/>
                <a:gd name="T44" fmla="+- 0 5799 5799"/>
                <a:gd name="T45" fmla="*/ T44 w 683"/>
                <a:gd name="T46" fmla="+- 0 663 663"/>
                <a:gd name="T47" fmla="*/ 663 h 256"/>
                <a:gd name="T48" fmla="+- 0 5799 5799"/>
                <a:gd name="T49" fmla="*/ T48 w 683"/>
                <a:gd name="T50" fmla="+- 0 683 663"/>
                <a:gd name="T51" fmla="*/ 683 h 256"/>
                <a:gd name="T52" fmla="+- 0 6481 5799"/>
                <a:gd name="T53" fmla="*/ T52 w 683"/>
                <a:gd name="T54" fmla="+- 0 683 663"/>
                <a:gd name="T55" fmla="*/ 683 h 256"/>
                <a:gd name="T56" fmla="+- 0 6481 5799"/>
                <a:gd name="T57" fmla="*/ T56 w 683"/>
                <a:gd name="T58" fmla="+- 0 663 663"/>
                <a:gd name="T59" fmla="*/ 663 h 25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</a:cxnLst>
              <a:rect l="0" t="0" r="r" b="b"/>
              <a:pathLst>
                <a:path w="683" h="256">
                  <a:moveTo>
                    <a:pt x="682" y="236"/>
                  </a:moveTo>
                  <a:lnTo>
                    <a:pt x="0" y="236"/>
                  </a:lnTo>
                  <a:lnTo>
                    <a:pt x="0" y="256"/>
                  </a:lnTo>
                  <a:lnTo>
                    <a:pt x="682" y="256"/>
                  </a:lnTo>
                  <a:lnTo>
                    <a:pt x="682" y="236"/>
                  </a:lnTo>
                  <a:close/>
                  <a:moveTo>
                    <a:pt x="682" y="115"/>
                  </a:moveTo>
                  <a:lnTo>
                    <a:pt x="0" y="115"/>
                  </a:lnTo>
                  <a:lnTo>
                    <a:pt x="0" y="135"/>
                  </a:lnTo>
                  <a:lnTo>
                    <a:pt x="682" y="135"/>
                  </a:lnTo>
                  <a:lnTo>
                    <a:pt x="682" y="115"/>
                  </a:lnTo>
                  <a:close/>
                  <a:moveTo>
                    <a:pt x="682" y="0"/>
                  </a:moveTo>
                  <a:lnTo>
                    <a:pt x="0" y="0"/>
                  </a:lnTo>
                  <a:lnTo>
                    <a:pt x="0" y="20"/>
                  </a:lnTo>
                  <a:lnTo>
                    <a:pt x="682" y="20"/>
                  </a:lnTo>
                  <a:lnTo>
                    <a:pt x="6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docshape533"/>
            <p:cNvSpPr>
              <a:spLocks noChangeArrowheads="1"/>
            </p:cNvSpPr>
            <p:nvPr/>
          </p:nvSpPr>
          <p:spPr bwMode="auto">
            <a:xfrm>
              <a:off x="5798" y="588"/>
              <a:ext cx="683" cy="401"/>
            </a:xfrm>
            <a:prstGeom prst="rect">
              <a:avLst/>
            </a:prstGeom>
            <a:noFill/>
            <a:ln w="12684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2064" name="docshape53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0" y="953"/>
              <a:ext cx="2756" cy="28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Line 15"/>
            <p:cNvSpPr>
              <a:spLocks noChangeShapeType="1"/>
            </p:cNvSpPr>
            <p:nvPr/>
          </p:nvSpPr>
          <p:spPr bwMode="auto">
            <a:xfrm>
              <a:off x="5367" y="1194"/>
              <a:ext cx="0" cy="0"/>
            </a:xfrm>
            <a:prstGeom prst="line">
              <a:avLst/>
            </a:prstGeom>
            <a:noFill/>
            <a:ln w="633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docshape535"/>
            <p:cNvSpPr>
              <a:spLocks/>
            </p:cNvSpPr>
            <p:nvPr/>
          </p:nvSpPr>
          <p:spPr bwMode="auto">
            <a:xfrm>
              <a:off x="2410" y="963"/>
              <a:ext cx="457" cy="2815"/>
            </a:xfrm>
            <a:custGeom>
              <a:avLst/>
              <a:gdLst>
                <a:gd name="T0" fmla="+- 0 2411 2411"/>
                <a:gd name="T1" fmla="*/ T0 w 457"/>
                <a:gd name="T2" fmla="+- 0 3778 964"/>
                <a:gd name="T3" fmla="*/ 3778 h 2815"/>
                <a:gd name="T4" fmla="+- 0 2867 2411"/>
                <a:gd name="T5" fmla="*/ T4 w 457"/>
                <a:gd name="T6" fmla="+- 0 3658 964"/>
                <a:gd name="T7" fmla="*/ 3658 h 2815"/>
                <a:gd name="T8" fmla="+- 0 2867 2411"/>
                <a:gd name="T9" fmla="*/ T8 w 457"/>
                <a:gd name="T10" fmla="+- 0 3678 964"/>
                <a:gd name="T11" fmla="*/ 3678 h 2815"/>
                <a:gd name="T12" fmla="+- 0 2411 2411"/>
                <a:gd name="T13" fmla="*/ T12 w 457"/>
                <a:gd name="T14" fmla="+- 0 3543 964"/>
                <a:gd name="T15" fmla="*/ 3543 h 2815"/>
                <a:gd name="T16" fmla="+- 0 2867 2411"/>
                <a:gd name="T17" fmla="*/ T16 w 457"/>
                <a:gd name="T18" fmla="+- 0 3543 964"/>
                <a:gd name="T19" fmla="*/ 3543 h 2815"/>
                <a:gd name="T20" fmla="+- 0 2411 2411"/>
                <a:gd name="T21" fmla="*/ T20 w 457"/>
                <a:gd name="T22" fmla="+- 0 3453 964"/>
                <a:gd name="T23" fmla="*/ 3453 h 2815"/>
                <a:gd name="T24" fmla="+- 0 2867 2411"/>
                <a:gd name="T25" fmla="*/ T24 w 457"/>
                <a:gd name="T26" fmla="+- 0 3318 964"/>
                <a:gd name="T27" fmla="*/ 3318 h 2815"/>
                <a:gd name="T28" fmla="+- 0 2867 2411"/>
                <a:gd name="T29" fmla="*/ T28 w 457"/>
                <a:gd name="T30" fmla="+- 0 3338 964"/>
                <a:gd name="T31" fmla="*/ 3338 h 2815"/>
                <a:gd name="T32" fmla="+- 0 2411 2411"/>
                <a:gd name="T33" fmla="*/ T32 w 457"/>
                <a:gd name="T34" fmla="+- 0 3207 964"/>
                <a:gd name="T35" fmla="*/ 3207 h 2815"/>
                <a:gd name="T36" fmla="+- 0 2867 2411"/>
                <a:gd name="T37" fmla="*/ T36 w 457"/>
                <a:gd name="T38" fmla="+- 0 3207 964"/>
                <a:gd name="T39" fmla="*/ 3207 h 2815"/>
                <a:gd name="T40" fmla="+- 0 2411 2411"/>
                <a:gd name="T41" fmla="*/ T40 w 457"/>
                <a:gd name="T42" fmla="+- 0 3112 964"/>
                <a:gd name="T43" fmla="*/ 3112 h 2815"/>
                <a:gd name="T44" fmla="+- 0 2867 2411"/>
                <a:gd name="T45" fmla="*/ T44 w 457"/>
                <a:gd name="T46" fmla="+- 0 2982 964"/>
                <a:gd name="T47" fmla="*/ 2982 h 2815"/>
                <a:gd name="T48" fmla="+- 0 2867 2411"/>
                <a:gd name="T49" fmla="*/ T48 w 457"/>
                <a:gd name="T50" fmla="+- 0 3002 964"/>
                <a:gd name="T51" fmla="*/ 3002 h 2815"/>
                <a:gd name="T52" fmla="+- 0 2411 2411"/>
                <a:gd name="T53" fmla="*/ T52 w 457"/>
                <a:gd name="T54" fmla="+- 0 2867 964"/>
                <a:gd name="T55" fmla="*/ 2867 h 2815"/>
                <a:gd name="T56" fmla="+- 0 2867 2411"/>
                <a:gd name="T57" fmla="*/ T56 w 457"/>
                <a:gd name="T58" fmla="+- 0 2867 964"/>
                <a:gd name="T59" fmla="*/ 2867 h 2815"/>
                <a:gd name="T60" fmla="+- 0 2411 2411"/>
                <a:gd name="T61" fmla="*/ T60 w 457"/>
                <a:gd name="T62" fmla="+- 0 2777 964"/>
                <a:gd name="T63" fmla="*/ 2777 h 2815"/>
                <a:gd name="T64" fmla="+- 0 2867 2411"/>
                <a:gd name="T65" fmla="*/ T64 w 457"/>
                <a:gd name="T66" fmla="+- 0 2642 964"/>
                <a:gd name="T67" fmla="*/ 2642 h 2815"/>
                <a:gd name="T68" fmla="+- 0 2867 2411"/>
                <a:gd name="T69" fmla="*/ T68 w 457"/>
                <a:gd name="T70" fmla="+- 0 2662 964"/>
                <a:gd name="T71" fmla="*/ 2662 h 2815"/>
                <a:gd name="T72" fmla="+- 0 2411 2411"/>
                <a:gd name="T73" fmla="*/ T72 w 457"/>
                <a:gd name="T74" fmla="+- 0 2531 964"/>
                <a:gd name="T75" fmla="*/ 2531 h 2815"/>
                <a:gd name="T76" fmla="+- 0 2867 2411"/>
                <a:gd name="T77" fmla="*/ T76 w 457"/>
                <a:gd name="T78" fmla="+- 0 2531 964"/>
                <a:gd name="T79" fmla="*/ 2531 h 2815"/>
                <a:gd name="T80" fmla="+- 0 2411 2411"/>
                <a:gd name="T81" fmla="*/ T80 w 457"/>
                <a:gd name="T82" fmla="+- 0 2436 964"/>
                <a:gd name="T83" fmla="*/ 2436 h 2815"/>
                <a:gd name="T84" fmla="+- 0 2867 2411"/>
                <a:gd name="T85" fmla="*/ T84 w 457"/>
                <a:gd name="T86" fmla="+- 0 2306 964"/>
                <a:gd name="T87" fmla="*/ 2306 h 2815"/>
                <a:gd name="T88" fmla="+- 0 2867 2411"/>
                <a:gd name="T89" fmla="*/ T88 w 457"/>
                <a:gd name="T90" fmla="+- 0 2326 964"/>
                <a:gd name="T91" fmla="*/ 2326 h 2815"/>
                <a:gd name="T92" fmla="+- 0 2411 2411"/>
                <a:gd name="T93" fmla="*/ T92 w 457"/>
                <a:gd name="T94" fmla="+- 0 2191 964"/>
                <a:gd name="T95" fmla="*/ 2191 h 2815"/>
                <a:gd name="T96" fmla="+- 0 2867 2411"/>
                <a:gd name="T97" fmla="*/ T96 w 457"/>
                <a:gd name="T98" fmla="+- 0 2191 964"/>
                <a:gd name="T99" fmla="*/ 2191 h 2815"/>
                <a:gd name="T100" fmla="+- 0 2411 2411"/>
                <a:gd name="T101" fmla="*/ T100 w 457"/>
                <a:gd name="T102" fmla="+- 0 2101 964"/>
                <a:gd name="T103" fmla="*/ 2101 h 2815"/>
                <a:gd name="T104" fmla="+- 0 2867 2411"/>
                <a:gd name="T105" fmla="*/ T104 w 457"/>
                <a:gd name="T106" fmla="+- 0 1965 964"/>
                <a:gd name="T107" fmla="*/ 1965 h 2815"/>
                <a:gd name="T108" fmla="+- 0 2867 2411"/>
                <a:gd name="T109" fmla="*/ T108 w 457"/>
                <a:gd name="T110" fmla="+- 0 1985 964"/>
                <a:gd name="T111" fmla="*/ 1985 h 2815"/>
                <a:gd name="T112" fmla="+- 0 2411 2411"/>
                <a:gd name="T113" fmla="*/ T112 w 457"/>
                <a:gd name="T114" fmla="+- 0 1855 964"/>
                <a:gd name="T115" fmla="*/ 1855 h 2815"/>
                <a:gd name="T116" fmla="+- 0 2867 2411"/>
                <a:gd name="T117" fmla="*/ T116 w 457"/>
                <a:gd name="T118" fmla="+- 0 1855 964"/>
                <a:gd name="T119" fmla="*/ 1855 h 2815"/>
                <a:gd name="T120" fmla="+- 0 2411 2411"/>
                <a:gd name="T121" fmla="*/ T120 w 457"/>
                <a:gd name="T122" fmla="+- 0 1760 964"/>
                <a:gd name="T123" fmla="*/ 1760 h 2815"/>
                <a:gd name="T124" fmla="+- 0 2867 2411"/>
                <a:gd name="T125" fmla="*/ T124 w 457"/>
                <a:gd name="T126" fmla="+- 0 1630 964"/>
                <a:gd name="T127" fmla="*/ 1630 h 2815"/>
                <a:gd name="T128" fmla="+- 0 2867 2411"/>
                <a:gd name="T129" fmla="*/ T128 w 457"/>
                <a:gd name="T130" fmla="+- 0 1650 964"/>
                <a:gd name="T131" fmla="*/ 1650 h 2815"/>
                <a:gd name="T132" fmla="+- 0 2411 2411"/>
                <a:gd name="T133" fmla="*/ T132 w 457"/>
                <a:gd name="T134" fmla="+- 0 1520 964"/>
                <a:gd name="T135" fmla="*/ 1520 h 2815"/>
                <a:gd name="T136" fmla="+- 0 2867 2411"/>
                <a:gd name="T137" fmla="*/ T136 w 457"/>
                <a:gd name="T138" fmla="+- 0 1520 964"/>
                <a:gd name="T139" fmla="*/ 1520 h 2815"/>
                <a:gd name="T140" fmla="+- 0 2411 2411"/>
                <a:gd name="T141" fmla="*/ T140 w 457"/>
                <a:gd name="T142" fmla="+- 0 1424 964"/>
                <a:gd name="T143" fmla="*/ 1424 h 2815"/>
                <a:gd name="T144" fmla="+- 0 2867 2411"/>
                <a:gd name="T145" fmla="*/ T144 w 457"/>
                <a:gd name="T146" fmla="+- 0 1294 964"/>
                <a:gd name="T147" fmla="*/ 1294 h 2815"/>
                <a:gd name="T148" fmla="+- 0 2867 2411"/>
                <a:gd name="T149" fmla="*/ T148 w 457"/>
                <a:gd name="T150" fmla="+- 0 1314 964"/>
                <a:gd name="T151" fmla="*/ 1314 h 2815"/>
                <a:gd name="T152" fmla="+- 0 2411 2411"/>
                <a:gd name="T153" fmla="*/ T152 w 457"/>
                <a:gd name="T154" fmla="+- 0 1179 964"/>
                <a:gd name="T155" fmla="*/ 1179 h 2815"/>
                <a:gd name="T156" fmla="+- 0 2867 2411"/>
                <a:gd name="T157" fmla="*/ T156 w 457"/>
                <a:gd name="T158" fmla="+- 0 1179 964"/>
                <a:gd name="T159" fmla="*/ 1179 h 2815"/>
                <a:gd name="T160" fmla="+- 0 2411 2411"/>
                <a:gd name="T161" fmla="*/ T160 w 457"/>
                <a:gd name="T162" fmla="+- 0 1089 964"/>
                <a:gd name="T163" fmla="*/ 1089 h 2815"/>
                <a:gd name="T164" fmla="+- 0 2867 2411"/>
                <a:gd name="T165" fmla="*/ T164 w 457"/>
                <a:gd name="T166" fmla="+- 0 964 964"/>
                <a:gd name="T167" fmla="*/ 964 h 2815"/>
                <a:gd name="T168" fmla="+- 0 2867 2411"/>
                <a:gd name="T169" fmla="*/ T168 w 457"/>
                <a:gd name="T170" fmla="+- 0 974 964"/>
                <a:gd name="T171" fmla="*/ 974 h 281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</a:cxnLst>
              <a:rect l="0" t="0" r="r" b="b"/>
              <a:pathLst>
                <a:path w="457" h="2815">
                  <a:moveTo>
                    <a:pt x="456" y="2804"/>
                  </a:moveTo>
                  <a:lnTo>
                    <a:pt x="0" y="2804"/>
                  </a:lnTo>
                  <a:lnTo>
                    <a:pt x="0" y="2814"/>
                  </a:lnTo>
                  <a:lnTo>
                    <a:pt x="456" y="2814"/>
                  </a:lnTo>
                  <a:lnTo>
                    <a:pt x="456" y="2804"/>
                  </a:lnTo>
                  <a:close/>
                  <a:moveTo>
                    <a:pt x="456" y="2694"/>
                  </a:moveTo>
                  <a:lnTo>
                    <a:pt x="0" y="2694"/>
                  </a:lnTo>
                  <a:lnTo>
                    <a:pt x="0" y="2714"/>
                  </a:lnTo>
                  <a:lnTo>
                    <a:pt x="456" y="2714"/>
                  </a:lnTo>
                  <a:lnTo>
                    <a:pt x="456" y="2694"/>
                  </a:lnTo>
                  <a:close/>
                  <a:moveTo>
                    <a:pt x="456" y="2579"/>
                  </a:moveTo>
                  <a:lnTo>
                    <a:pt x="0" y="2579"/>
                  </a:lnTo>
                  <a:lnTo>
                    <a:pt x="0" y="2599"/>
                  </a:lnTo>
                  <a:lnTo>
                    <a:pt x="456" y="2599"/>
                  </a:lnTo>
                  <a:lnTo>
                    <a:pt x="456" y="2579"/>
                  </a:lnTo>
                  <a:close/>
                  <a:moveTo>
                    <a:pt x="456" y="2469"/>
                  </a:moveTo>
                  <a:lnTo>
                    <a:pt x="0" y="2469"/>
                  </a:lnTo>
                  <a:lnTo>
                    <a:pt x="0" y="2489"/>
                  </a:lnTo>
                  <a:lnTo>
                    <a:pt x="456" y="2489"/>
                  </a:lnTo>
                  <a:lnTo>
                    <a:pt x="456" y="2469"/>
                  </a:lnTo>
                  <a:close/>
                  <a:moveTo>
                    <a:pt x="456" y="2354"/>
                  </a:moveTo>
                  <a:lnTo>
                    <a:pt x="0" y="2354"/>
                  </a:lnTo>
                  <a:lnTo>
                    <a:pt x="0" y="2374"/>
                  </a:lnTo>
                  <a:lnTo>
                    <a:pt x="456" y="2374"/>
                  </a:lnTo>
                  <a:lnTo>
                    <a:pt x="456" y="2354"/>
                  </a:lnTo>
                  <a:close/>
                  <a:moveTo>
                    <a:pt x="456" y="2243"/>
                  </a:moveTo>
                  <a:lnTo>
                    <a:pt x="0" y="2243"/>
                  </a:lnTo>
                  <a:lnTo>
                    <a:pt x="0" y="2263"/>
                  </a:lnTo>
                  <a:lnTo>
                    <a:pt x="456" y="2263"/>
                  </a:lnTo>
                  <a:lnTo>
                    <a:pt x="456" y="2243"/>
                  </a:lnTo>
                  <a:close/>
                  <a:moveTo>
                    <a:pt x="456" y="2128"/>
                  </a:moveTo>
                  <a:lnTo>
                    <a:pt x="0" y="2128"/>
                  </a:lnTo>
                  <a:lnTo>
                    <a:pt x="0" y="2148"/>
                  </a:lnTo>
                  <a:lnTo>
                    <a:pt x="456" y="2148"/>
                  </a:lnTo>
                  <a:lnTo>
                    <a:pt x="456" y="2128"/>
                  </a:lnTo>
                  <a:close/>
                  <a:moveTo>
                    <a:pt x="456" y="2018"/>
                  </a:moveTo>
                  <a:lnTo>
                    <a:pt x="0" y="2018"/>
                  </a:lnTo>
                  <a:lnTo>
                    <a:pt x="0" y="2038"/>
                  </a:lnTo>
                  <a:lnTo>
                    <a:pt x="456" y="2038"/>
                  </a:lnTo>
                  <a:lnTo>
                    <a:pt x="456" y="2018"/>
                  </a:lnTo>
                  <a:close/>
                  <a:moveTo>
                    <a:pt x="456" y="1903"/>
                  </a:moveTo>
                  <a:lnTo>
                    <a:pt x="0" y="1903"/>
                  </a:lnTo>
                  <a:lnTo>
                    <a:pt x="0" y="1923"/>
                  </a:lnTo>
                  <a:lnTo>
                    <a:pt x="456" y="1923"/>
                  </a:lnTo>
                  <a:lnTo>
                    <a:pt x="456" y="1903"/>
                  </a:lnTo>
                  <a:close/>
                  <a:moveTo>
                    <a:pt x="456" y="1793"/>
                  </a:moveTo>
                  <a:lnTo>
                    <a:pt x="0" y="1793"/>
                  </a:lnTo>
                  <a:lnTo>
                    <a:pt x="0" y="1813"/>
                  </a:lnTo>
                  <a:lnTo>
                    <a:pt x="456" y="1813"/>
                  </a:lnTo>
                  <a:lnTo>
                    <a:pt x="456" y="1793"/>
                  </a:lnTo>
                  <a:close/>
                  <a:moveTo>
                    <a:pt x="456" y="1678"/>
                  </a:moveTo>
                  <a:lnTo>
                    <a:pt x="0" y="1678"/>
                  </a:lnTo>
                  <a:lnTo>
                    <a:pt x="0" y="1698"/>
                  </a:lnTo>
                  <a:lnTo>
                    <a:pt x="456" y="1698"/>
                  </a:lnTo>
                  <a:lnTo>
                    <a:pt x="456" y="1678"/>
                  </a:lnTo>
                  <a:close/>
                  <a:moveTo>
                    <a:pt x="456" y="1567"/>
                  </a:moveTo>
                  <a:lnTo>
                    <a:pt x="0" y="1567"/>
                  </a:lnTo>
                  <a:lnTo>
                    <a:pt x="0" y="1587"/>
                  </a:lnTo>
                  <a:lnTo>
                    <a:pt x="456" y="1587"/>
                  </a:lnTo>
                  <a:lnTo>
                    <a:pt x="456" y="1567"/>
                  </a:lnTo>
                  <a:close/>
                  <a:moveTo>
                    <a:pt x="456" y="1452"/>
                  </a:moveTo>
                  <a:lnTo>
                    <a:pt x="0" y="1452"/>
                  </a:lnTo>
                  <a:lnTo>
                    <a:pt x="0" y="1472"/>
                  </a:lnTo>
                  <a:lnTo>
                    <a:pt x="456" y="1472"/>
                  </a:lnTo>
                  <a:lnTo>
                    <a:pt x="456" y="1452"/>
                  </a:lnTo>
                  <a:close/>
                  <a:moveTo>
                    <a:pt x="456" y="1342"/>
                  </a:moveTo>
                  <a:lnTo>
                    <a:pt x="0" y="1342"/>
                  </a:lnTo>
                  <a:lnTo>
                    <a:pt x="0" y="1362"/>
                  </a:lnTo>
                  <a:lnTo>
                    <a:pt x="456" y="1362"/>
                  </a:lnTo>
                  <a:lnTo>
                    <a:pt x="456" y="1342"/>
                  </a:lnTo>
                  <a:close/>
                  <a:moveTo>
                    <a:pt x="456" y="1227"/>
                  </a:moveTo>
                  <a:lnTo>
                    <a:pt x="0" y="1227"/>
                  </a:lnTo>
                  <a:lnTo>
                    <a:pt x="0" y="1247"/>
                  </a:lnTo>
                  <a:lnTo>
                    <a:pt x="456" y="1247"/>
                  </a:lnTo>
                  <a:lnTo>
                    <a:pt x="456" y="1227"/>
                  </a:lnTo>
                  <a:close/>
                  <a:moveTo>
                    <a:pt x="456" y="1117"/>
                  </a:moveTo>
                  <a:lnTo>
                    <a:pt x="0" y="1117"/>
                  </a:lnTo>
                  <a:lnTo>
                    <a:pt x="0" y="1137"/>
                  </a:lnTo>
                  <a:lnTo>
                    <a:pt x="456" y="1137"/>
                  </a:lnTo>
                  <a:lnTo>
                    <a:pt x="456" y="1117"/>
                  </a:lnTo>
                  <a:close/>
                  <a:moveTo>
                    <a:pt x="456" y="1001"/>
                  </a:moveTo>
                  <a:lnTo>
                    <a:pt x="0" y="1001"/>
                  </a:lnTo>
                  <a:lnTo>
                    <a:pt x="0" y="1021"/>
                  </a:lnTo>
                  <a:lnTo>
                    <a:pt x="456" y="1021"/>
                  </a:lnTo>
                  <a:lnTo>
                    <a:pt x="456" y="1001"/>
                  </a:lnTo>
                  <a:close/>
                  <a:moveTo>
                    <a:pt x="456" y="891"/>
                  </a:moveTo>
                  <a:lnTo>
                    <a:pt x="0" y="891"/>
                  </a:lnTo>
                  <a:lnTo>
                    <a:pt x="0" y="911"/>
                  </a:lnTo>
                  <a:lnTo>
                    <a:pt x="456" y="911"/>
                  </a:lnTo>
                  <a:lnTo>
                    <a:pt x="456" y="891"/>
                  </a:lnTo>
                  <a:close/>
                  <a:moveTo>
                    <a:pt x="456" y="776"/>
                  </a:moveTo>
                  <a:lnTo>
                    <a:pt x="0" y="776"/>
                  </a:lnTo>
                  <a:lnTo>
                    <a:pt x="0" y="796"/>
                  </a:lnTo>
                  <a:lnTo>
                    <a:pt x="456" y="796"/>
                  </a:lnTo>
                  <a:lnTo>
                    <a:pt x="456" y="776"/>
                  </a:lnTo>
                  <a:close/>
                  <a:moveTo>
                    <a:pt x="456" y="666"/>
                  </a:moveTo>
                  <a:lnTo>
                    <a:pt x="0" y="666"/>
                  </a:lnTo>
                  <a:lnTo>
                    <a:pt x="0" y="686"/>
                  </a:lnTo>
                  <a:lnTo>
                    <a:pt x="456" y="686"/>
                  </a:lnTo>
                  <a:lnTo>
                    <a:pt x="456" y="666"/>
                  </a:lnTo>
                  <a:close/>
                  <a:moveTo>
                    <a:pt x="456" y="556"/>
                  </a:moveTo>
                  <a:lnTo>
                    <a:pt x="0" y="556"/>
                  </a:lnTo>
                  <a:lnTo>
                    <a:pt x="0" y="576"/>
                  </a:lnTo>
                  <a:lnTo>
                    <a:pt x="456" y="576"/>
                  </a:lnTo>
                  <a:lnTo>
                    <a:pt x="456" y="556"/>
                  </a:lnTo>
                  <a:close/>
                  <a:moveTo>
                    <a:pt x="456" y="440"/>
                  </a:moveTo>
                  <a:lnTo>
                    <a:pt x="0" y="440"/>
                  </a:lnTo>
                  <a:lnTo>
                    <a:pt x="0" y="460"/>
                  </a:lnTo>
                  <a:lnTo>
                    <a:pt x="456" y="460"/>
                  </a:lnTo>
                  <a:lnTo>
                    <a:pt x="456" y="440"/>
                  </a:lnTo>
                  <a:close/>
                  <a:moveTo>
                    <a:pt x="456" y="330"/>
                  </a:moveTo>
                  <a:lnTo>
                    <a:pt x="0" y="330"/>
                  </a:lnTo>
                  <a:lnTo>
                    <a:pt x="0" y="350"/>
                  </a:lnTo>
                  <a:lnTo>
                    <a:pt x="456" y="350"/>
                  </a:lnTo>
                  <a:lnTo>
                    <a:pt x="456" y="330"/>
                  </a:lnTo>
                  <a:close/>
                  <a:moveTo>
                    <a:pt x="456" y="215"/>
                  </a:moveTo>
                  <a:lnTo>
                    <a:pt x="0" y="215"/>
                  </a:lnTo>
                  <a:lnTo>
                    <a:pt x="0" y="235"/>
                  </a:lnTo>
                  <a:lnTo>
                    <a:pt x="456" y="235"/>
                  </a:lnTo>
                  <a:lnTo>
                    <a:pt x="456" y="215"/>
                  </a:lnTo>
                  <a:close/>
                  <a:moveTo>
                    <a:pt x="456" y="105"/>
                  </a:moveTo>
                  <a:lnTo>
                    <a:pt x="0" y="105"/>
                  </a:lnTo>
                  <a:lnTo>
                    <a:pt x="0" y="125"/>
                  </a:lnTo>
                  <a:lnTo>
                    <a:pt x="456" y="125"/>
                  </a:lnTo>
                  <a:lnTo>
                    <a:pt x="456" y="105"/>
                  </a:lnTo>
                  <a:close/>
                  <a:moveTo>
                    <a:pt x="456" y="0"/>
                  </a:moveTo>
                  <a:lnTo>
                    <a:pt x="0" y="0"/>
                  </a:lnTo>
                  <a:lnTo>
                    <a:pt x="0" y="10"/>
                  </a:lnTo>
                  <a:lnTo>
                    <a:pt x="456" y="10"/>
                  </a:lnTo>
                  <a:lnTo>
                    <a:pt x="45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docshape536"/>
            <p:cNvSpPr txBox="1">
              <a:spLocks noChangeArrowheads="1"/>
            </p:cNvSpPr>
            <p:nvPr/>
          </p:nvSpPr>
          <p:spPr bwMode="auto">
            <a:xfrm>
              <a:off x="1863" y="540"/>
              <a:ext cx="262" cy="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60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docshape537"/>
            <p:cNvSpPr txBox="1">
              <a:spLocks noChangeArrowheads="1"/>
            </p:cNvSpPr>
            <p:nvPr/>
          </p:nvSpPr>
          <p:spPr bwMode="auto">
            <a:xfrm>
              <a:off x="6724" y="655"/>
              <a:ext cx="873" cy="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Ипотека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docshape538"/>
            <p:cNvSpPr txBox="1">
              <a:spLocks noChangeArrowheads="1"/>
            </p:cNvSpPr>
            <p:nvPr/>
          </p:nvSpPr>
          <p:spPr bwMode="auto">
            <a:xfrm>
              <a:off x="1863" y="1054"/>
              <a:ext cx="262" cy="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50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docshape539"/>
            <p:cNvSpPr txBox="1">
              <a:spLocks noChangeArrowheads="1"/>
            </p:cNvSpPr>
            <p:nvPr/>
          </p:nvSpPr>
          <p:spPr bwMode="auto">
            <a:xfrm>
              <a:off x="6724" y="1224"/>
              <a:ext cx="1550" cy="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Интернет-банк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docshape540"/>
            <p:cNvSpPr txBox="1">
              <a:spLocks noChangeArrowheads="1"/>
            </p:cNvSpPr>
            <p:nvPr/>
          </p:nvSpPr>
          <p:spPr bwMode="auto">
            <a:xfrm>
              <a:off x="1863" y="1568"/>
              <a:ext cx="262" cy="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40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docshape541"/>
            <p:cNvSpPr txBox="1">
              <a:spLocks noChangeArrowheads="1"/>
            </p:cNvSpPr>
            <p:nvPr/>
          </p:nvSpPr>
          <p:spPr bwMode="auto">
            <a:xfrm>
              <a:off x="6724" y="1794"/>
              <a:ext cx="1437" cy="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Текущий счёт</a:t>
              </a:r>
              <a:endParaRPr kumimoji="0" lang="ru-RU" alt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docshape542"/>
            <p:cNvSpPr txBox="1">
              <a:spLocks noChangeArrowheads="1"/>
            </p:cNvSpPr>
            <p:nvPr/>
          </p:nvSpPr>
          <p:spPr bwMode="auto">
            <a:xfrm>
              <a:off x="1863" y="2081"/>
              <a:ext cx="262" cy="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30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docshape543"/>
            <p:cNvSpPr txBox="1">
              <a:spLocks noChangeArrowheads="1"/>
            </p:cNvSpPr>
            <p:nvPr/>
          </p:nvSpPr>
          <p:spPr bwMode="auto">
            <a:xfrm>
              <a:off x="6724" y="2363"/>
              <a:ext cx="1685" cy="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Дебетовая</a:t>
              </a:r>
              <a:r>
                <a:rPr kumimoji="0" lang="ru-RU" alt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карта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docshape544"/>
            <p:cNvSpPr txBox="1">
              <a:spLocks noChangeArrowheads="1"/>
            </p:cNvSpPr>
            <p:nvPr/>
          </p:nvSpPr>
          <p:spPr bwMode="auto">
            <a:xfrm>
              <a:off x="1863" y="2594"/>
              <a:ext cx="262" cy="7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20</a:t>
              </a:r>
              <a:endParaRPr kumimoji="0" lang="ru-RU" alt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10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docshape545"/>
            <p:cNvSpPr txBox="1">
              <a:spLocks noChangeArrowheads="1"/>
            </p:cNvSpPr>
            <p:nvPr/>
          </p:nvSpPr>
          <p:spPr bwMode="auto">
            <a:xfrm>
              <a:off x="6724" y="2932"/>
              <a:ext cx="876" cy="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Депозит</a:t>
              </a:r>
              <a:endPara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docshape546"/>
            <p:cNvSpPr txBox="1">
              <a:spLocks noChangeArrowheads="1"/>
            </p:cNvSpPr>
            <p:nvPr/>
          </p:nvSpPr>
          <p:spPr bwMode="auto">
            <a:xfrm>
              <a:off x="1984" y="3621"/>
              <a:ext cx="141" cy="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0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docshape547"/>
            <p:cNvSpPr txBox="1">
              <a:spLocks noChangeArrowheads="1"/>
            </p:cNvSpPr>
            <p:nvPr/>
          </p:nvSpPr>
          <p:spPr bwMode="auto">
            <a:xfrm>
              <a:off x="6724" y="3502"/>
              <a:ext cx="2629" cy="2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Аренда банковских ячеек</a:t>
              </a:r>
              <a:endPara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4" name="Rectangle 44"/>
          <p:cNvSpPr>
            <a:spLocks noChangeArrowheads="1"/>
          </p:cNvSpPr>
          <p:nvPr/>
        </p:nvSpPr>
        <p:spPr bwMode="auto">
          <a:xfrm>
            <a:off x="0" y="4587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64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1462" y="2862918"/>
            <a:ext cx="5665843" cy="424938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46485" y="70125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Банковские услуги, предоставляемые гражданам</a:t>
            </a:r>
            <a:endParaRPr lang="ru-RU" dirty="0"/>
          </a:p>
        </p:txBody>
      </p:sp>
      <p:sp>
        <p:nvSpPr>
          <p:cNvPr id="4" name="AutoShape 2" descr="https://nerulife.ru/wp-content/uploads/2019/02/bank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874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90600" y="724555"/>
            <a:ext cx="9906000" cy="5986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0" dirty="0" smtClean="0">
                <a:solidFill>
                  <a:srgbClr val="18181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Банковские услуги, предоставляемые гражданам.</a:t>
            </a:r>
            <a:endParaRPr lang="ru-RU" sz="2400" b="0" i="0" dirty="0" smtClean="0">
              <a:solidFill>
                <a:srgbClr val="18181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b="0" i="0" dirty="0" smtClean="0">
                <a:solidFill>
                  <a:srgbClr val="18181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по вкладам в рублях и иностранной валюте.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b="0" i="0" dirty="0" smtClean="0">
                <a:solidFill>
                  <a:srgbClr val="18181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с банковскими картами, в том числе перечисления социальных трансфертов и заработной платы.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b="0" i="0" dirty="0" smtClean="0">
                <a:solidFill>
                  <a:srgbClr val="18181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Денежные переводы в рублях и иностранной валюте.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b="0" i="0" dirty="0" err="1" smtClean="0">
                <a:solidFill>
                  <a:srgbClr val="18181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Расчетно</a:t>
            </a:r>
            <a:r>
              <a:rPr lang="ru-RU" sz="2400" b="0" i="0" dirty="0" smtClean="0">
                <a:solidFill>
                  <a:srgbClr val="18181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кассовое обслуживание.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b="0" i="0" dirty="0" smtClean="0">
                <a:solidFill>
                  <a:srgbClr val="18181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с ценными бумагами, в том числе брокерское обслуживание.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b="0" i="0" dirty="0" smtClean="0">
                <a:solidFill>
                  <a:srgbClr val="18181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Депозитарное обслуживание.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b="0" i="0" dirty="0" smtClean="0">
                <a:solidFill>
                  <a:srgbClr val="18181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Доверительное управление.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b="0" i="0" dirty="0" smtClean="0">
                <a:solidFill>
                  <a:srgbClr val="18181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Операции с драгоценными металлами и монетами из драгметаллов.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b="0" i="0" dirty="0" smtClean="0">
                <a:solidFill>
                  <a:srgbClr val="18181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в аренду сейфовых ячеек.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b="0" i="0" dirty="0" smtClean="0">
                <a:solidFill>
                  <a:srgbClr val="18181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Кредитование в рублях и иностранной валюте и др.</a:t>
            </a:r>
            <a:endParaRPr lang="ru-RU" sz="2400" b="0" i="0" dirty="0">
              <a:solidFill>
                <a:srgbClr val="18181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38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775552"/>
              </p:ext>
            </p:extLst>
          </p:nvPr>
        </p:nvGraphicFramePr>
        <p:xfrm>
          <a:off x="1588169" y="1335506"/>
          <a:ext cx="8638673" cy="41579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638673">
                  <a:extLst>
                    <a:ext uri="{9D8B030D-6E8A-4147-A177-3AD203B41FA5}">
                      <a16:colId xmlns="" xmlns:a16="http://schemas.microsoft.com/office/drawing/2014/main" val="1568489207"/>
                    </a:ext>
                  </a:extLst>
                </a:gridCol>
              </a:tblGrid>
              <a:tr h="3576780">
                <a:tc>
                  <a:txBody>
                    <a:bodyPr/>
                    <a:lstStyle/>
                    <a:p>
                      <a:pPr marL="180000" marR="1555750" algn="ctr"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ПРАВИЛА</a:t>
                      </a:r>
                      <a:r>
                        <a:rPr lang="ru-RU" sz="1600" b="1" spc="-6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ИСПОЛЬЗОВАНИЯ</a:t>
                      </a:r>
                      <a:r>
                        <a:rPr lang="ru-RU" sz="1600" b="1" spc="-5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spc="-2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КАРТ</a:t>
                      </a:r>
                    </a:p>
                    <a:p>
                      <a:pPr marL="180000" marR="1555750" algn="ctr">
                        <a:spcBef>
                          <a:spcPts val="60"/>
                        </a:spcBef>
                        <a:spcAft>
                          <a:spcPts val="0"/>
                        </a:spcAft>
                      </a:pP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0000" lvl="0" indent="-342900" algn="just">
                        <a:lnSpc>
                          <a:spcPts val="161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SzPts val="1400"/>
                        <a:buFont typeface="Times New Roman" panose="02020603050405020304" pitchFamily="18" charset="0"/>
                        <a:buAutoNum type="arabicPeriod"/>
                        <a:tabLst>
                          <a:tab pos="516890" algn="l"/>
                        </a:tabLs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Только</a:t>
                      </a:r>
                      <a:r>
                        <a:rPr lang="ru-RU" sz="1600" b="0" spc="-2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Вы,</a:t>
                      </a:r>
                      <a:r>
                        <a:rPr lang="ru-RU" sz="1600" b="0" spc="-2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держатель</a:t>
                      </a:r>
                      <a:r>
                        <a:rPr lang="ru-RU" sz="1600" b="0" spc="-2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карты,</a:t>
                      </a:r>
                      <a:r>
                        <a:rPr lang="ru-RU" sz="1600" b="0" spc="-3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имеете</a:t>
                      </a:r>
                      <a:r>
                        <a:rPr lang="ru-RU" sz="1600" b="0" spc="-3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использовать</a:t>
                      </a:r>
                      <a:r>
                        <a:rPr lang="ru-RU" sz="1600" b="0" spc="-3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карту</a:t>
                      </a:r>
                      <a:r>
                        <a:rPr lang="ru-RU" sz="1600" b="0" spc="-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180000" lvl="0" indent="-342900" algn="just">
                        <a:lnSpc>
                          <a:spcPts val="161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SzPts val="1400"/>
                        <a:buFont typeface="Times New Roman" panose="02020603050405020304" pitchFamily="18" charset="0"/>
                        <a:buAutoNum type="arabicPeriod"/>
                        <a:tabLst>
                          <a:tab pos="516890" algn="l"/>
                        </a:tabLst>
                      </a:pP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0000" lvl="0" indent="-34290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SzPts val="1400"/>
                        <a:buFont typeface="Times New Roman" panose="02020603050405020304" pitchFamily="18" charset="0"/>
                        <a:buAutoNum type="arabicPeriod"/>
                        <a:tabLst>
                          <a:tab pos="516890" algn="l"/>
                        </a:tabLs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ru-RU" sz="1600" b="0" spc="-2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забудьте</a:t>
                      </a:r>
                      <a:r>
                        <a:rPr lang="ru-RU" sz="1600" b="0" spc="-2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</a:t>
                      </a:r>
                      <a:r>
                        <a:rPr lang="ru-RU" sz="1600" b="0" spc="-2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получении</a:t>
                      </a:r>
                      <a:r>
                        <a:rPr lang="ru-RU" sz="1600" b="0" spc="-2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карты</a:t>
                      </a:r>
                      <a:r>
                        <a:rPr lang="ru-RU" sz="1600" b="0" spc="-2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расписаться</a:t>
                      </a:r>
                      <a:r>
                        <a:rPr lang="ru-RU" sz="1600" b="0" spc="-2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600" b="0" spc="-2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spc="-2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ней (при необходимости).</a:t>
                      </a:r>
                    </a:p>
                    <a:p>
                      <a:pPr marL="180000" lvl="0" indent="-34290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SzPts val="1400"/>
                        <a:buFont typeface="Times New Roman" panose="02020603050405020304" pitchFamily="18" charset="0"/>
                        <a:buAutoNum type="arabicPeriod"/>
                        <a:tabLst>
                          <a:tab pos="516890" algn="l"/>
                        </a:tabLst>
                      </a:pP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0000" marR="66040" lvl="0" indent="-342900" algn="just">
                        <a:spcAft>
                          <a:spcPts val="0"/>
                        </a:spcAft>
                        <a:buSzPts val="1400"/>
                        <a:buFont typeface="Times New Roman" panose="02020603050405020304" pitchFamily="18" charset="0"/>
                        <a:buAutoNum type="arabicPeriod"/>
                        <a:tabLst>
                          <a:tab pos="563880" algn="l"/>
                        </a:tabLs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качестве пароля доступа при использовании банковской карты в банкомате Вам потребуется ПИН-код (Персональный идентификационный </a:t>
                      </a:r>
                      <a:r>
                        <a:rPr lang="ru-RU" sz="16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номер</a:t>
                      </a:r>
                      <a:r>
                        <a:rPr lang="ru-RU" sz="1600" b="0" spc="-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  <a:p>
                      <a:pPr marL="180000" marR="66040" lvl="0" indent="-342900" algn="just">
                        <a:spcAft>
                          <a:spcPts val="0"/>
                        </a:spcAft>
                        <a:buSzPts val="1400"/>
                        <a:buFont typeface="Times New Roman" panose="02020603050405020304" pitchFamily="18" charset="0"/>
                        <a:buAutoNum type="arabicPeriod"/>
                        <a:tabLst>
                          <a:tab pos="563880" algn="l"/>
                        </a:tabLst>
                      </a:pP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0000" marR="64135" lvl="0" indent="-342900" algn="just">
                        <a:spcBef>
                          <a:spcPts val="5"/>
                        </a:spcBef>
                        <a:spcAft>
                          <a:spcPts val="0"/>
                        </a:spcAft>
                        <a:buSzPts val="1400"/>
                        <a:buFont typeface="Times New Roman" panose="02020603050405020304" pitchFamily="18" charset="0"/>
                        <a:buAutoNum type="arabicPeriod"/>
                        <a:tabLst>
                          <a:tab pos="636905" algn="l"/>
                        </a:tabLs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случае троекратного неправильного ввода ПИН-кода карта </a:t>
                      </a:r>
                      <a:r>
                        <a:rPr lang="ru-RU" sz="16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блокируется</a:t>
                      </a:r>
                      <a:r>
                        <a:rPr lang="ru-RU" sz="1600" b="0" spc="-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180000" marR="64135" lvl="0" indent="-342900" algn="just">
                        <a:spcBef>
                          <a:spcPts val="5"/>
                        </a:spcBef>
                        <a:spcAft>
                          <a:spcPts val="0"/>
                        </a:spcAft>
                        <a:buSzPts val="1400"/>
                        <a:buFont typeface="Times New Roman" panose="02020603050405020304" pitchFamily="18" charset="0"/>
                        <a:buAutoNum type="arabicPeriod"/>
                        <a:tabLst>
                          <a:tab pos="636905" algn="l"/>
                        </a:tabLst>
                      </a:pP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0000" lvl="0" indent="-34290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SzPts val="1400"/>
                        <a:buFont typeface="Times New Roman" panose="02020603050405020304" pitchFamily="18" charset="0"/>
                        <a:buAutoNum type="arabicPeriod"/>
                        <a:tabLst>
                          <a:tab pos="516890" algn="l"/>
                        </a:tabLs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Никому</a:t>
                      </a:r>
                      <a:r>
                        <a:rPr lang="ru-RU" sz="1600" b="0" spc="-5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ru-RU" sz="1600" b="0" spc="-2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сообщайте</a:t>
                      </a:r>
                      <a:r>
                        <a:rPr lang="ru-RU" sz="1600" b="0" spc="-2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информацию</a:t>
                      </a:r>
                      <a:r>
                        <a:rPr lang="ru-RU" sz="1600" b="0" spc="-4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</a:t>
                      </a:r>
                      <a:r>
                        <a:rPr lang="ru-RU" sz="1600" b="0" spc="-1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ПИН-</a:t>
                      </a:r>
                      <a:r>
                        <a:rPr lang="ru-RU" sz="16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коде</a:t>
                      </a:r>
                      <a:r>
                        <a:rPr lang="ru-RU" sz="1600" b="0" spc="-1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180000" lvl="0" indent="-342900" algn="just">
                        <a:lnSpc>
                          <a:spcPts val="1610"/>
                        </a:lnSpc>
                        <a:spcAft>
                          <a:spcPts val="0"/>
                        </a:spcAft>
                        <a:buSzPts val="1400"/>
                        <a:buFont typeface="Times New Roman" panose="02020603050405020304" pitchFamily="18" charset="0"/>
                        <a:buAutoNum type="arabicPeriod"/>
                        <a:tabLst>
                          <a:tab pos="516890" algn="l"/>
                        </a:tabLst>
                      </a:pP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0000" marR="70485" lvl="0" indent="-342900" algn="just">
                        <a:spcAft>
                          <a:spcPts val="0"/>
                        </a:spcAft>
                        <a:buSzPts val="1400"/>
                        <a:buFont typeface="Times New Roman" panose="02020603050405020304" pitchFamily="18" charset="0"/>
                        <a:buAutoNum type="arabicPeriod"/>
                        <a:tabLst>
                          <a:tab pos="522605" algn="l"/>
                        </a:tabLs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Храните карту</a:t>
                      </a:r>
                      <a:r>
                        <a:rPr lang="ru-RU" sz="16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определенных условиях: не допускайте воздействия на нее высоких температур, влаги и механических факторов</a:t>
                      </a:r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180000" marR="70485" lvl="0" indent="-342900" algn="just">
                        <a:spcAft>
                          <a:spcPts val="0"/>
                        </a:spcAft>
                        <a:buSzPts val="1400"/>
                        <a:buFont typeface="Times New Roman" panose="02020603050405020304" pitchFamily="18" charset="0"/>
                        <a:buAutoNum type="arabicPeriod"/>
                        <a:tabLst>
                          <a:tab pos="522605" algn="l"/>
                        </a:tabLst>
                      </a:pP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80000" marR="66040" lvl="0" indent="-342900" algn="just">
                        <a:spcAft>
                          <a:spcPts val="0"/>
                        </a:spcAft>
                        <a:buSzPts val="1400"/>
                        <a:buFont typeface="Times New Roman" panose="02020603050405020304" pitchFamily="18" charset="0"/>
                        <a:buAutoNum type="arabicPeriod"/>
                        <a:tabLst>
                          <a:tab pos="523875" algn="l"/>
                        </a:tabLst>
                      </a:pPr>
                      <a:r>
                        <a:rPr lang="ru-RU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Обеспечьте наличие номера телефона банка рядом с картой, чтобы при необходимости связаться с банком для решения срочных вопросов, возникающих в процессе ее использования.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885932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26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Объект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3272525"/>
              </p:ext>
            </p:extLst>
          </p:nvPr>
        </p:nvGraphicFramePr>
        <p:xfrm>
          <a:off x="1672389" y="2310064"/>
          <a:ext cx="7940843" cy="260626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5266630">
                  <a:extLst>
                    <a:ext uri="{9D8B030D-6E8A-4147-A177-3AD203B41FA5}">
                      <a16:colId xmlns="" xmlns:a16="http://schemas.microsoft.com/office/drawing/2014/main" val="3798340688"/>
                    </a:ext>
                  </a:extLst>
                </a:gridCol>
                <a:gridCol w="1337588">
                  <a:extLst>
                    <a:ext uri="{9D8B030D-6E8A-4147-A177-3AD203B41FA5}">
                      <a16:colId xmlns="" xmlns:a16="http://schemas.microsoft.com/office/drawing/2014/main" val="1762002468"/>
                    </a:ext>
                  </a:extLst>
                </a:gridCol>
                <a:gridCol w="1336625">
                  <a:extLst>
                    <a:ext uri="{9D8B030D-6E8A-4147-A177-3AD203B41FA5}">
                      <a16:colId xmlns="" xmlns:a16="http://schemas.microsoft.com/office/drawing/2014/main" val="2188887166"/>
                    </a:ext>
                  </a:extLst>
                </a:gridCol>
              </a:tblGrid>
              <a:tr h="346075">
                <a:tc>
                  <a:txBody>
                    <a:bodyPr/>
                    <a:lstStyle/>
                    <a:p>
                      <a:pPr marL="1329690" marR="1323975" algn="ctr">
                        <a:lnSpc>
                          <a:spcPts val="1520"/>
                        </a:lnSpc>
                        <a:spcAft>
                          <a:spcPts val="0"/>
                        </a:spcAft>
                      </a:pPr>
                      <a:endParaRPr lang="ru-RU" sz="2000" b="1" spc="-1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329690" marR="1323975" algn="ctr">
                        <a:lnSpc>
                          <a:spcPts val="152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Суждение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ts val="1520"/>
                        </a:lnSpc>
                        <a:spcAft>
                          <a:spcPts val="0"/>
                        </a:spcAft>
                      </a:pPr>
                      <a:endParaRPr lang="ru-RU" sz="2000" b="1" spc="-1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96215">
                        <a:lnSpc>
                          <a:spcPts val="152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Верно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ts val="1520"/>
                        </a:lnSpc>
                        <a:spcAft>
                          <a:spcPts val="0"/>
                        </a:spcAft>
                      </a:pPr>
                      <a:endParaRPr lang="ru-RU" sz="2000" b="1" spc="-1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99060">
                        <a:lnSpc>
                          <a:spcPts val="152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1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Неверно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476456372"/>
                  </a:ext>
                </a:extLst>
              </a:tr>
              <a:tr h="740602">
                <a:tc>
                  <a:txBody>
                    <a:bodyPr/>
                    <a:lstStyle/>
                    <a:p>
                      <a:pPr marL="67945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7945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ПИН-код</a:t>
                      </a:r>
                      <a:r>
                        <a:rPr lang="ru-RU" sz="2000" spc="-25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необходим,</a:t>
                      </a:r>
                      <a:r>
                        <a:rPr lang="ru-RU" sz="2000" spc="-4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чтобы</a:t>
                      </a:r>
                      <a:r>
                        <a:rPr lang="ru-RU" sz="200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подтвердить,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7945">
                        <a:lnSpc>
                          <a:spcPts val="154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</a:t>
                      </a:r>
                      <a:r>
                        <a:rPr lang="ru-RU" sz="20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карта</a:t>
                      </a:r>
                      <a:r>
                        <a:rPr lang="ru-RU" sz="200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ru-RU" sz="20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попала</a:t>
                      </a:r>
                      <a:r>
                        <a:rPr lang="ru-RU" sz="2000" spc="-1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20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чужие</a:t>
                      </a:r>
                      <a:r>
                        <a:rPr lang="ru-RU" sz="2000" spc="-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руки.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28855557"/>
                  </a:ext>
                </a:extLst>
              </a:tr>
              <a:tr h="744062">
                <a:tc>
                  <a:txBody>
                    <a:bodyPr/>
                    <a:lstStyle/>
                    <a:p>
                      <a:pPr marL="67945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7945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ПИН-код</a:t>
                      </a:r>
                      <a:r>
                        <a:rPr lang="ru-RU" sz="2000" spc="-25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</a:t>
                      </a:r>
                      <a:r>
                        <a:rPr lang="ru-RU" sz="200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lang="ru-RU" sz="2000" spc="-2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осуществления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7945">
                        <a:lnSpc>
                          <a:spcPts val="1555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покупок</a:t>
                      </a:r>
                      <a:r>
                        <a:rPr lang="ru-RU" sz="200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через</a:t>
                      </a:r>
                      <a:r>
                        <a:rPr lang="ru-RU" sz="200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Интернет.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2182803040"/>
                  </a:ext>
                </a:extLst>
              </a:tr>
              <a:tr h="740602">
                <a:tc>
                  <a:txBody>
                    <a:bodyPr/>
                    <a:lstStyle/>
                    <a:p>
                      <a:pPr marL="67945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endParaRPr lang="ru-RU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7945">
                        <a:lnSpc>
                          <a:spcPts val="1575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ПИН-код</a:t>
                      </a:r>
                      <a:r>
                        <a:rPr lang="ru-RU" sz="2000" spc="-25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</a:t>
                      </a:r>
                      <a:r>
                        <a:rPr lang="ru-RU" sz="200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</a:t>
                      </a:r>
                      <a:r>
                        <a:rPr lang="ru-RU" sz="200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замены</a:t>
                      </a:r>
                      <a:r>
                        <a:rPr lang="ru-RU" sz="200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карты</a:t>
                      </a:r>
                      <a:r>
                        <a:rPr lang="ru-RU" sz="2000" spc="-3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spc="-6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7945">
                        <a:lnSpc>
                          <a:spcPts val="1540"/>
                        </a:lnSpc>
                        <a:spcAft>
                          <a:spcPts val="0"/>
                        </a:spcAft>
                      </a:pPr>
                      <a:r>
                        <a:rPr lang="ru-RU" sz="20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банке.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3127821328"/>
                  </a:ext>
                </a:extLst>
              </a:tr>
            </a:tbl>
          </a:graphicData>
        </a:graphic>
      </p:graphicFrame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2093495" y="627058"/>
            <a:ext cx="7832558" cy="120032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5508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5508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5508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5508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5508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508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508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508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5086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50863" algn="l"/>
              </a:tabLst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Верны ли следующие суждения о том, для чего нужен ПИН-код?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0863" algn="l"/>
              </a:tabLst>
            </a:pPr>
            <a:endParaRPr kumimoji="0" lang="ru-RU" altLang="ru-RU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0863" algn="l"/>
              </a:tabLst>
            </a:pP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Отметьте ответ в каждой строке.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0863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49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244408"/>
              </p:ext>
            </p:extLst>
          </p:nvPr>
        </p:nvGraphicFramePr>
        <p:xfrm>
          <a:off x="2442411" y="2170656"/>
          <a:ext cx="6545178" cy="23774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547772">
                  <a:extLst>
                    <a:ext uri="{9D8B030D-6E8A-4147-A177-3AD203B41FA5}">
                      <a16:colId xmlns="" xmlns:a16="http://schemas.microsoft.com/office/drawing/2014/main" val="2441107718"/>
                    </a:ext>
                  </a:extLst>
                </a:gridCol>
                <a:gridCol w="5997406">
                  <a:extLst>
                    <a:ext uri="{9D8B030D-6E8A-4147-A177-3AD203B41FA5}">
                      <a16:colId xmlns="" xmlns:a16="http://schemas.microsoft.com/office/drawing/2014/main" val="1634254671"/>
                    </a:ext>
                  </a:extLst>
                </a:gridCol>
              </a:tblGrid>
              <a:tr h="280035">
                <a:tc>
                  <a:txBody>
                    <a:bodyPr/>
                    <a:lstStyle/>
                    <a:p>
                      <a:pPr marL="67945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Получить</a:t>
                      </a:r>
                      <a:r>
                        <a:rPr lang="ru-RU" sz="1800" spc="-4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новую</a:t>
                      </a:r>
                      <a:r>
                        <a:rPr lang="ru-RU" sz="1800" spc="-4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банковскую</a:t>
                      </a:r>
                      <a:r>
                        <a:rPr lang="ru-RU" sz="1800" spc="-3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spc="-1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карту</a:t>
                      </a:r>
                    </a:p>
                    <a:p>
                      <a:pPr marL="67945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528435021"/>
                  </a:ext>
                </a:extLst>
              </a:tr>
              <a:tr h="281940">
                <a:tc>
                  <a:txBody>
                    <a:bodyPr/>
                    <a:lstStyle/>
                    <a:p>
                      <a:pPr marL="67945"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Прийти</a:t>
                      </a:r>
                      <a:r>
                        <a:rPr lang="ru-RU" sz="1800" spc="-2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800" spc="-1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spc="-2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банк</a:t>
                      </a:r>
                    </a:p>
                    <a:p>
                      <a:pPr marL="67945">
                        <a:spcBef>
                          <a:spcPts val="275"/>
                        </a:spcBef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3568801198"/>
                  </a:ext>
                </a:extLst>
              </a:tr>
              <a:tr h="483870">
                <a:tc>
                  <a:txBody>
                    <a:bodyPr/>
                    <a:lstStyle/>
                    <a:p>
                      <a:pPr marL="67945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Заблокировать</a:t>
                      </a:r>
                      <a:r>
                        <a:rPr lang="ru-RU" sz="1800" spc="-4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банковскую</a:t>
                      </a:r>
                      <a:r>
                        <a:rPr lang="ru-RU" sz="1800" spc="-3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карту,</a:t>
                      </a:r>
                      <a:r>
                        <a:rPr lang="ru-RU" sz="1800" spc="-3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позвонив</a:t>
                      </a:r>
                      <a:r>
                        <a:rPr lang="ru-RU" sz="1800" spc="-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1800" spc="-4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банк</a:t>
                      </a:r>
                      <a:r>
                        <a:rPr lang="ru-RU" sz="1800" spc="-4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или используя мобильное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приложение</a:t>
                      </a:r>
                    </a:p>
                    <a:p>
                      <a:pPr marL="67945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2135649161"/>
                  </a:ext>
                </a:extLst>
              </a:tr>
              <a:tr h="281305">
                <a:tc>
                  <a:txBody>
                    <a:bodyPr/>
                    <a:lstStyle/>
                    <a:p>
                      <a:pPr marL="67945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Написать</a:t>
                      </a:r>
                      <a:r>
                        <a:rPr lang="ru-RU" sz="1800" spc="-4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заявление</a:t>
                      </a:r>
                      <a:r>
                        <a:rPr lang="ru-RU" sz="1800" spc="-4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8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перевыпуск</a:t>
                      </a:r>
                      <a:r>
                        <a:rPr lang="ru-RU" sz="18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банковской</a:t>
                      </a:r>
                      <a:r>
                        <a:rPr lang="ru-RU" sz="1800" spc="-3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spc="-1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карты</a:t>
                      </a:r>
                    </a:p>
                    <a:p>
                      <a:pPr marL="67945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68585681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442411" y="784304"/>
            <a:ext cx="8270774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76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Расставьте номера действий в правильном порядке и запишите получившуюся последовательность цифр без запятых и пробелов.</a:t>
            </a:r>
            <a:endParaRPr kumimoji="0" lang="ru-RU" alt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2762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50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344</Words>
  <Application>Microsoft Office PowerPoint</Application>
  <PresentationFormat>Произвольный</PresentationFormat>
  <Paragraphs>77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Банковские услуги, предоставляемые гражданам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Admin</cp:lastModifiedBy>
  <cp:revision>10</cp:revision>
  <dcterms:created xsi:type="dcterms:W3CDTF">2022-04-03T17:36:16Z</dcterms:created>
  <dcterms:modified xsi:type="dcterms:W3CDTF">2022-04-06T12:19:28Z</dcterms:modified>
</cp:coreProperties>
</file>