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00" r:id="rId9"/>
    <p:sldId id="299" r:id="rId10"/>
    <p:sldId id="301" r:id="rId11"/>
    <p:sldId id="263" r:id="rId12"/>
    <p:sldId id="266" r:id="rId13"/>
    <p:sldId id="302" r:id="rId14"/>
    <p:sldId id="264" r:id="rId15"/>
    <p:sldId id="269" r:id="rId16"/>
    <p:sldId id="303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  <p:sldId id="304" r:id="rId31"/>
    <p:sldId id="297" r:id="rId32"/>
    <p:sldId id="298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60" d="100"/>
          <a:sy n="60" d="100"/>
        </p:scale>
        <p:origin x="5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D7F03-1B0D-4FAD-9180-96A2130361AE}" type="datetimeFigureOut">
              <a:rPr lang="ru-RU" smtClean="0"/>
              <a:t>14.01.2023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35226-A894-41B7-81FA-9E2DAF0921E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35226-A894-41B7-81FA-9E2DAF0921EF}" type="slidenum">
              <a:rPr lang="ru-RU" smtClean="0"/>
              <a:t>31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yandex.ru/images/search?text=%D0%BA%D0%B0%D1%80%D1%82%D0%B8%D0%BD%D0%BA%D0%B0%20%D0%BA%D0%BE%D0%BC%D0%BF%D1%8C%D1%8E%D1%82%D0%B5%D1%80%D0%BD%D0%BE%D0%B3%D0%BE%20%D0%BC%D0%B8%D0%BA%D1%80%D0%BE%D1%84%D0%BE%D0%BD%D0%B0&amp;img_url=http://www.ram.by/media/product/150x150/m/i/microphone-dialog-m-108b-black.jpg&amp;pos=3&amp;rpt=simage&amp;stype=image&amp;lr=213&amp;noreask=1&amp;source=wiz&amp;uinfo=sw-1093-sh-614-ww-1079-wh-472-pd-1-wp-4x3_1024x768" TargetMode="External"/><Relationship Id="rId13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hyperlink" Target="http://delbug.ru/computer_in_pictures/" TargetMode="External"/><Relationship Id="rId17" Type="http://schemas.openxmlformats.org/officeDocument/2006/relationships/image" Target="../media/image9.jpeg"/><Relationship Id="rId2" Type="http://schemas.openxmlformats.org/officeDocument/2006/relationships/hyperlink" Target="http://yandex.ru/images/search?text=%D0%BA%D0%B0%D1%80%D1%82%D0%B8%D0%BD%D0%BA%D0%B0%20%D1%81%D0%B8%D1%81%D1%82%D0%B5%D0%BC%D0%BD%D0%BE%D0%B3%D0%BE%20%D0%B1%D0%BB%D0%BE%D0%BA%D0%B0&amp;img_url=http://sie.wk.io/shop/img/2008/12/17/D1/482101217_small.jpg&amp;pos=2&amp;rpt=simage&amp;stype=image&amp;lr=213&amp;noreask=1&amp;source=wiz&amp;uinfo=sw-1093-sh-614-ww-1079-wh-472-pd-1-wp-4x3_1024x768" TargetMode="External"/><Relationship Id="rId16" Type="http://schemas.openxmlformats.org/officeDocument/2006/relationships/hyperlink" Target="http://yandex.ru/images/search?text=%D0%BA%D0%B0%D1%80%D1%82%D0%B8%D0%BD%D0%BA%D0%B0%20%D0%BF%D1%80%D0%B8%D0%BD%D1%82%D0%B5%D1%80%D0%B0&amp;img_url=http://www.thg.ru/consumer/20041026/images/canon_pixma_ip2000.jpg&amp;pos=1&amp;rpt=simage&amp;stype=image&amp;lr=213&amp;noreask=1&amp;source=wiz&amp;uinfo=sw-1093-sh-614-ww-1079-wh-472-pd-1-wp-4x3_1024x76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yandex.ru/images/search?text=%D0%BA%D0%B0%D1%80%D1%82%D0%B8%D0%BD%D0%BA%D0%B0%20%D0%BA%D0%BE%D0%BC%D0%BF%D1%8C%D1%8E%D1%82%D0%B5%D1%80%D0%BD%D0%BE%D0%B9%20%D0%BA%D0%BB%D0%B0%D0%B2%D0%B8%D0%B0%D1%82%D1%83%D1%80%D1%8B&amp;img_url=http://mdata.yandex.net/i?path=b0128230313__IMG_0297.jpg&amp;pos=5&amp;rpt=simage&amp;stype=image&amp;lr=213&amp;noreask=1&amp;source=wiz&amp;uinfo=sw-1093-sh-614-ww-1079-wh-472-pd-1-wp-4x3_1024x768" TargetMode="External"/><Relationship Id="rId11" Type="http://schemas.openxmlformats.org/officeDocument/2006/relationships/image" Target="../media/image6.jpeg"/><Relationship Id="rId5" Type="http://schemas.openxmlformats.org/officeDocument/2006/relationships/image" Target="../media/image3.jpeg"/><Relationship Id="rId15" Type="http://schemas.openxmlformats.org/officeDocument/2006/relationships/image" Target="../media/image8.jpeg"/><Relationship Id="rId10" Type="http://schemas.openxmlformats.org/officeDocument/2006/relationships/hyperlink" Target="http://yandex.ru/images/search?text=%D0%BA%D0%B0%D1%80%D1%82%D0%B8%D0%BD%D0%BA%D0%B0%20%D1%81%D0%BA%D0%B0%D0%BD%D0%B5%D1%80%D0%B0&amp;img_url=http://mdata.yandex.net/i?path=b05212313__UMAX_Astra4900.jpg&amp;pos=6&amp;rpt=simage&amp;stype=image&amp;lr=213&amp;noreask=1&amp;source=wiz&amp;uinfo=sw-1093-sh-614-ww-1079-wh-472-pd-1-wp-4x3_1024x768" TargetMode="External"/><Relationship Id="rId4" Type="http://schemas.openxmlformats.org/officeDocument/2006/relationships/hyperlink" Target="http://yandex.ru/images/search?text=%D0%BA%D0%B0%D1%80%D1%82%D0%B8%D0%BD%D0%BA%D0%B0%20%D0%BA%D0%BE%D0%BC%D0%BF%D1%8C%D1%8E%D1%82%D0%B5%D1%80%D0%BD%D0%BE%D0%B9%20%D0%BC%D1%8B%D1%88%D0%B8&amp;img_url=http://sie.wk.io/shop/img/2008/4/7/D1/2327311_small.jpg&amp;pos=1&amp;rpt=simage&amp;stype=image&amp;lr=213&amp;noreask=1&amp;source=wiz&amp;uinfo=sw-1093-sh-614-ww-1079-wh-472-pd-1-wp-4x3_1024x768" TargetMode="External"/><Relationship Id="rId9" Type="http://schemas.openxmlformats.org/officeDocument/2006/relationships/image" Target="../media/image5.jpeg"/><Relationship Id="rId14" Type="http://schemas.openxmlformats.org/officeDocument/2006/relationships/hyperlink" Target="http://yandex.ru/images/search?text=%D0%BA%D0%B0%D1%80%D1%82%D0%B8%D0%BD%D0%BA%D0%B0%20%D0%BA%D0%BE%D0%BC%D0%BF%D1%8C%D1%8E%D1%82%D0%B5%D1%80%D0%BD%D1%8B%D1%85%20%D0%BA%D0%BE%D0%BB%D0%BE%D0%BD%D0%BE%D0%BA&amp;img_url=http://mzimg.com/120/z6/dhyqa4yfzz6.jpg&amp;pos=2&amp;rpt=simage&amp;stype=image&amp;lr=213&amp;noreask=1&amp;source=wiz&amp;uinfo=sw-1093-sh-614-ww-1079-wh-472-pd-1-wp-4x3_1024x768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yandex.ru/images/search?text=%D0%BA%D0%B0%D1%80%D1%82%D0%B8%D0%BD%D0%BA%D0%B0%20%D0%BA%D0%BE%D0%BC%D0%BF%D1%8C%D1%8E%D1%82%D0%B5%D1%80%D0%BD%D0%BE%D0%B9%20%D0%BA%D0%BB%D0%B0%D0%B2%D0%B8%D0%B0%D1%82%D1%83%D1%80%D1%8B&amp;img_url=http://mdata.yandex.net/i?path=b0128230313__IMG_0297.jpg&amp;pos=5&amp;rpt=simage&amp;stype=image&amp;lr=213&amp;noreask=1&amp;source=wiz&amp;uinfo=sw-1093-sh-614-ww-1079-wh-472-pd-1-wp-4x3_1024x768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12" Type="http://schemas.openxmlformats.org/officeDocument/2006/relationships/hyperlink" Target="http://yandex.ru/images/search?text=%D0%BA%D0%B0%D1%80%D1%82%D0%B8%D0%BD%D0%BA%D0%B0%20%D1%81%D0%BA%D0%B0%D0%BD%D0%B5%D1%80%D0%B0&amp;img_url=http://mdata.yandex.net/i?path=b05212313__UMAX_Astra4900.jpg&amp;pos=6&amp;rpt=simage&amp;stype=image&amp;lr=213&amp;noreask=1&amp;source=wiz&amp;uinfo=sw-1093-sh-614-ww-1079-wh-472-pd-1-wp-4x3_1024x768" TargetMode="External"/><Relationship Id="rId17" Type="http://schemas.openxmlformats.org/officeDocument/2006/relationships/image" Target="../media/image9.jpeg"/><Relationship Id="rId2" Type="http://schemas.openxmlformats.org/officeDocument/2006/relationships/hyperlink" Target="http://yandex.ru/images/search?text=%D0%BA%D0%B0%D1%80%D1%82%D0%B8%D0%BD%D0%BA%D0%B0%20%D1%81%D0%B8%D1%81%D1%82%D0%B5%D0%BC%D0%BD%D0%BE%D0%B3%D0%BE%20%D0%B1%D0%BB%D0%BE%D0%BA%D0%B0&amp;img_url=http://sie.wk.io/shop/img/2008/12/17/D1/482101217_small.jpg&amp;pos=2&amp;rpt=simage&amp;stype=image&amp;lr=213&amp;noreask=1&amp;source=wiz&amp;uinfo=sw-1093-sh-614-ww-1079-wh-472-pd-1-wp-4x3_1024x768" TargetMode="External"/><Relationship Id="rId16" Type="http://schemas.openxmlformats.org/officeDocument/2006/relationships/hyperlink" Target="http://yandex.ru/images/search?text=%D0%BA%D0%B0%D1%80%D1%82%D0%B8%D0%BD%D0%BA%D0%B0%20%D0%BF%D1%80%D0%B8%D0%BD%D1%82%D0%B5%D1%80%D0%B0&amp;img_url=http://www.thg.ru/consumer/20041026/images/canon_pixma_ip2000.jpg&amp;pos=1&amp;rpt=simage&amp;stype=image&amp;lr=213&amp;noreask=1&amp;source=wiz&amp;uinfo=sw-1093-sh-614-ww-1079-wh-472-pd-1-wp-4x3_1024x76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elbug.ru/computer_in_pictures/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3.jpeg"/><Relationship Id="rId15" Type="http://schemas.openxmlformats.org/officeDocument/2006/relationships/image" Target="../media/image8.jpeg"/><Relationship Id="rId10" Type="http://schemas.openxmlformats.org/officeDocument/2006/relationships/hyperlink" Target="http://yandex.ru/images/search?text=%D0%BA%D0%B0%D1%80%D1%82%D0%B8%D0%BD%D0%BA%D0%B0%20%D0%BA%D0%BE%D0%BC%D0%BF%D1%8C%D1%8E%D1%82%D0%B5%D1%80%D0%BD%D0%BE%D0%B3%D0%BE%20%D0%BC%D0%B8%D0%BA%D1%80%D0%BE%D1%84%D0%BE%D0%BD%D0%B0&amp;img_url=http://www.ram.by/media/product/150x150/m/i/microphone-dialog-m-108b-black.jpg&amp;pos=3&amp;rpt=simage&amp;stype=image&amp;lr=213&amp;noreask=1&amp;source=wiz&amp;uinfo=sw-1093-sh-614-ww-1079-wh-472-pd-1-wp-4x3_1024x768" TargetMode="External"/><Relationship Id="rId4" Type="http://schemas.openxmlformats.org/officeDocument/2006/relationships/hyperlink" Target="http://yandex.ru/images/search?text=%D0%BA%D0%B0%D1%80%D1%82%D0%B8%D0%BD%D0%BA%D0%B0%20%D0%BA%D0%BE%D0%BC%D0%BF%D1%8C%D1%8E%D1%82%D0%B5%D1%80%D0%BD%D0%BE%D0%B9%20%D0%BC%D1%8B%D1%88%D0%B8&amp;img_url=http://sie.wk.io/shop/img/2008/4/7/D1/2327311_small.jpg&amp;pos=1&amp;rpt=simage&amp;stype=image&amp;lr=213&amp;noreask=1&amp;source=wiz&amp;uinfo=sw-1093-sh-614-ww-1079-wh-472-pd-1-wp-4x3_1024x768" TargetMode="External"/><Relationship Id="rId9" Type="http://schemas.openxmlformats.org/officeDocument/2006/relationships/image" Target="../media/image4.jpeg"/><Relationship Id="rId14" Type="http://schemas.openxmlformats.org/officeDocument/2006/relationships/hyperlink" Target="http://yandex.ru/images/search?text=%D0%BA%D0%B0%D1%80%D1%82%D0%B8%D0%BD%D0%BA%D0%B0%20%D0%BA%D0%BE%D0%BC%D0%BF%D1%8C%D1%8E%D1%82%D0%B5%D1%80%D0%BD%D1%8B%D1%85%20%D0%BA%D0%BE%D0%BB%D0%BE%D0%BD%D0%BE%D0%BA&amp;img_url=http://mzimg.com/120/z6/dhyqa4yfzz6.jpg&amp;pos=2&amp;rpt=simage&amp;stype=image&amp;lr=213&amp;noreask=1&amp;source=wiz&amp;uinfo=sw-1093-sh-614-ww-1079-wh-472-pd-1-wp-4x3_1024x768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hyperlink" Target="http://yandex.ru/images/search?text=%D0%BA%D0%B0%D1%80%D1%82%D0%B8%D0%BD%D0%BA%D0%B0%20%D0%BA%D0%BE%D0%BC%D0%BF%D1%8C%D1%8E%D1%82%D0%B5%D1%80%D0%BD%D0%BE%D0%B3%D0%BE%20%D0%BC%D0%B8%D0%BA%D1%80%D0%BE%D1%84%D0%BE%D0%BD%D0%B0&amp;img_url=http://www.ram.by/media/product/150x150/m/i/microphone-dialog-m-108b-black.jpg&amp;pos=3&amp;rpt=simage&amp;stype=image&amp;lr=213&amp;noreask=1&amp;source=wiz&amp;uinfo=sw-1093-sh-614-ww-1079-wh-472-pd-1-wp-4x3_1024x76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yandex.ru/images/search?text=%D0%BA%D0%B0%D1%80%D1%82%D0%B8%D0%BD%D0%BA%D0%B0%20%D0%BF%D1%80%D0%B8%D0%BD%D1%82%D0%B5%D1%80%D0%B0&amp;img_url=http://www.thg.ru/consumer/20041026/images/canon_pixma_ip2000.jpg&amp;pos=1&amp;rpt=simage&amp;stype=image&amp;lr=213&amp;noreask=1&amp;source=wiz&amp;uinfo=sw-1093-sh-614-ww-1079-wh-472-pd-1-wp-4x3_1024x768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yandex.ru/images/search?text=%D0%BA%D0%B0%D1%80%D1%82%D0%B8%D0%BD%D0%BA%D0%B0%20%D1%81%D0%BA%D0%B0%D0%BD%D0%B5%D1%80%D0%B0&amp;img_url=http://mdata.yandex.net/i?path=b05212313__UMAX_Astra4900.jpg&amp;pos=6&amp;rpt=simage&amp;stype=image&amp;lr=213&amp;noreask=1&amp;source=wiz&amp;uinfo=sw-1093-sh-614-ww-1079-wh-472-pd-1-wp-4x3_1024x768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692696"/>
            <a:ext cx="6172200" cy="1894362"/>
          </a:xfrm>
        </p:spPr>
        <p:txBody>
          <a:bodyPr>
            <a:normAutofit/>
          </a:bodyPr>
          <a:lstStyle/>
          <a:p>
            <a:r>
              <a:rPr lang="ru-RU" sz="3600" u="sng" dirty="0" smtClean="0"/>
              <a:t>Добрый день, ребята!</a:t>
            </a:r>
            <a:endParaRPr lang="ru-RU" sz="3600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3140968"/>
            <a:ext cx="6172200" cy="13716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Я желаю Вам удачи на сегодняшнем уроке!!!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16632"/>
            <a:ext cx="8702315" cy="652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27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Имя файла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1807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Имя файла состоит из двух частей, разделенных точкой: </a:t>
            </a:r>
            <a:r>
              <a:rPr lang="ru-RU" dirty="0" smtClean="0">
                <a:solidFill>
                  <a:srgbClr val="FF0000"/>
                </a:solidFill>
              </a:rPr>
              <a:t>имя файла и расширения</a:t>
            </a:r>
            <a:r>
              <a:rPr lang="ru-RU" dirty="0" smtClean="0"/>
              <a:t>: 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4" t="45269" b="26271"/>
          <a:stretch>
            <a:fillRect/>
          </a:stretch>
        </p:blipFill>
        <p:spPr bwMode="auto">
          <a:xfrm>
            <a:off x="683568" y="2780928"/>
            <a:ext cx="7200799" cy="1872208"/>
          </a:xfrm>
          <a:prstGeom prst="rect">
            <a:avLst/>
          </a:prstGeom>
          <a:noFill/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5536" y="4941168"/>
            <a:ext cx="8229600" cy="17287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Имена файлов </a:t>
            </a:r>
            <a:r>
              <a:rPr kumimoji="0" lang="ru-RU" sz="2800" b="1" i="1" u="sng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не могут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 содержать следующие символы:</a:t>
            </a: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ru-RU" sz="5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/ </a:t>
            </a:r>
            <a:r>
              <a:rPr kumimoji="0" lang="en-US" sz="5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\ </a:t>
            </a:r>
            <a:r>
              <a:rPr kumimoji="0" lang="ru-RU" sz="5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: * ? </a:t>
            </a:r>
            <a:r>
              <a:rPr kumimoji="0" lang="en-US" sz="5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“</a:t>
            </a:r>
            <a:r>
              <a:rPr kumimoji="0" lang="ru-RU" sz="5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 </a:t>
            </a:r>
            <a:r>
              <a:rPr kumimoji="0" lang="en-US" sz="5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&lt; &gt; |</a:t>
            </a:r>
            <a:endParaRPr kumimoji="0" lang="ru-RU" sz="54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u="sng" dirty="0" smtClean="0"/>
              <a:t>В таблице приведены основные типы файлов</a:t>
            </a:r>
            <a:endParaRPr lang="ru-RU" sz="3600" u="sng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2" y="1124744"/>
          <a:ext cx="8784976" cy="538746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205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4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47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02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Тип файла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/>
                        <a:t>Расширение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Описание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53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Исполнимый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 dirty="0"/>
                        <a:t>com, exe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 smtClean="0"/>
                        <a:t>Файлы,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содержащие </a:t>
                      </a:r>
                      <a:r>
                        <a:rPr lang="ru-RU" sz="2400" dirty="0"/>
                        <a:t>готовые к исполнению программы.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53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Текстовый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/>
                        <a:t>txt, doc, rtf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Файлы, содержащие текстовую информацию.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Графический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/>
                        <a:t>bmp, jpg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Файлы, содержащие изображения.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53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Звуковой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 dirty="0" smtClean="0"/>
                        <a:t>wav</a:t>
                      </a:r>
                      <a:r>
                        <a:rPr lang="en-US" sz="2400" dirty="0"/>
                        <a:t>, mid, mp3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Файлы, содержащие голоса и музыку.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3243" y="230552"/>
            <a:ext cx="6552728" cy="491349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4961980"/>
            <a:ext cx="7462151" cy="18960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785803" y="2317969"/>
            <a:ext cx="132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Файл. </a:t>
            </a:r>
            <a:r>
              <a:rPr lang="en-US" dirty="0" smtClean="0"/>
              <a:t>mp3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211960" y="19888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766648" y="1822297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Файл. </a:t>
            </a:r>
            <a:r>
              <a:rPr lang="en-US" dirty="0" smtClean="0"/>
              <a:t>jpg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833168" y="1356252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Файл. </a:t>
            </a:r>
            <a:r>
              <a:rPr lang="en-US" dirty="0" smtClean="0"/>
              <a:t>doc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85801" y="2809885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Файл. </a:t>
            </a:r>
            <a:r>
              <a:rPr lang="en-US" dirty="0" err="1" smtClean="0"/>
              <a:t>avi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785803" y="3239483"/>
            <a:ext cx="131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Файл. </a:t>
            </a:r>
            <a:r>
              <a:rPr lang="en-US" dirty="0" smtClean="0"/>
              <a:t>html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785802" y="3756478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Файл. </a:t>
            </a:r>
            <a:r>
              <a:rPr lang="en-US" dirty="0" smtClean="0"/>
              <a:t>sys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988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Папка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55576" y="1268760"/>
            <a:ext cx="7467600" cy="4873752"/>
          </a:xfrm>
        </p:spPr>
        <p:txBody>
          <a:bodyPr>
            <a:noAutofit/>
          </a:bodyPr>
          <a:lstStyle/>
          <a:p>
            <a:pPr marL="0" indent="361950" algn="just">
              <a:buNone/>
            </a:pPr>
            <a:r>
              <a:rPr lang="ru-RU" sz="2800" dirty="0" smtClean="0"/>
              <a:t>Все файлы хранятся в определенной системе – в папках, которые, в свою очередь, могут содержаться в других папках.</a:t>
            </a:r>
          </a:p>
          <a:p>
            <a:pPr marL="0" indent="361950" algn="just">
              <a:buNone/>
            </a:pPr>
            <a:r>
              <a:rPr lang="ru-RU" sz="2800" dirty="0" smtClean="0"/>
              <a:t>В одной папке двух файлов с одинаковым именем быть не может.</a:t>
            </a:r>
          </a:p>
          <a:p>
            <a:pPr marL="0" indent="361950" algn="just">
              <a:buNone/>
            </a:pPr>
            <a:r>
              <a:rPr lang="ru-RU" sz="2800" b="1" u="sng" dirty="0" smtClean="0">
                <a:solidFill>
                  <a:srgbClr val="FF0000"/>
                </a:solidFill>
              </a:rPr>
              <a:t>Рабочая папка (текущий каталог) </a:t>
            </a:r>
            <a:r>
              <a:rPr lang="ru-RU" sz="2800" dirty="0" smtClean="0"/>
              <a:t>– папка, с которой в данный момент работает пользователь)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Физкультминутка – элемент современного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37890" name="Picture 2" descr="https://arhivurokov.ru/kopilka/uploads/user_file_5473f866bed12/img_user_file_5473f866bed12_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556792"/>
            <a:ext cx="6096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60648"/>
            <a:ext cx="8546772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21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1</a:t>
            </a:r>
            <a:b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Выберите правильные имена файлов: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3385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  <a:defRPr/>
            </a:pPr>
            <a:r>
              <a:rPr lang="ru-RU" sz="40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1) Рыбалка.</a:t>
            </a:r>
          </a:p>
          <a:p>
            <a:pPr>
              <a:buFontTx/>
              <a:buNone/>
              <a:defRPr/>
            </a:pPr>
            <a:r>
              <a:rPr lang="ru-RU" sz="40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2) Сочинение о лете.</a:t>
            </a:r>
          </a:p>
          <a:p>
            <a:pPr>
              <a:buFontTx/>
              <a:buNone/>
              <a:defRPr/>
            </a:pPr>
            <a:r>
              <a:rPr lang="ru-RU" sz="40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3) 12</a:t>
            </a:r>
            <a:r>
              <a:rPr lang="en-US" sz="40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&gt;13</a:t>
            </a:r>
            <a:r>
              <a:rPr lang="ru-RU" sz="40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.</a:t>
            </a:r>
          </a:p>
          <a:p>
            <a:pPr>
              <a:buFontTx/>
              <a:buNone/>
              <a:defRPr/>
            </a:pPr>
            <a:r>
              <a:rPr lang="ru-RU" sz="40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4) 12 больше 13.</a:t>
            </a:r>
          </a:p>
          <a:p>
            <a:pPr>
              <a:buFontTx/>
              <a:buNone/>
              <a:defRPr/>
            </a:pPr>
            <a:r>
              <a:rPr lang="ru-RU" sz="40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5) Ура!</a:t>
            </a:r>
          </a:p>
          <a:p>
            <a:pPr>
              <a:buFontTx/>
              <a:buNone/>
              <a:defRPr/>
            </a:pPr>
            <a:r>
              <a:rPr lang="ru-RU" sz="40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6) </a:t>
            </a:r>
            <a:r>
              <a:rPr lang="ru-RU" sz="4000" b="1" i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Мой_рисунок</a:t>
            </a:r>
            <a:r>
              <a:rPr lang="ru-RU" sz="40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.</a:t>
            </a:r>
          </a:p>
          <a:p>
            <a:pPr>
              <a:buFontTx/>
              <a:buNone/>
              <a:defRPr/>
            </a:pPr>
            <a:r>
              <a:rPr lang="ru-RU" sz="40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7) Список 8 «А».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2</a:t>
            </a: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в папке </a:t>
            </a:r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 game</a:t>
            </a:r>
            <a:r>
              <a:rPr lang="en-US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находятся файлы: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4619625" cy="31242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My_game.exe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My_game.txt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My_game.bmp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My_game.avi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My_game.wav</a:t>
            </a:r>
            <a:endParaRPr lang="ru-RU" sz="4000" b="1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5076825" y="1844675"/>
            <a:ext cx="381635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Определите файл, в котором может быть записана инструкция к игре.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2</a:t>
            </a:r>
            <a:b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в папке </a:t>
            </a:r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 game</a:t>
            </a:r>
            <a:r>
              <a:rPr lang="en-US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находятся файлы: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320925"/>
            <a:ext cx="4691063" cy="31242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My_game.exe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My_game.txt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My_game.bmp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My_game.avi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My_game.wav</a:t>
            </a:r>
            <a:endParaRPr lang="ru-RU" sz="4000" b="1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5076825" y="2446338"/>
            <a:ext cx="381635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Определите файл, который нужно открыть, чтобы запустить игру.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3717032"/>
            <a:ext cx="7467600" cy="1612776"/>
          </a:xfrm>
        </p:spPr>
        <p:txBody>
          <a:bodyPr/>
          <a:lstStyle/>
          <a:p>
            <a:pPr marL="457200" indent="-457200">
              <a:buAutoNum type="arabicParenR"/>
            </a:pPr>
            <a:r>
              <a:rPr lang="ru-RU" dirty="0" smtClean="0"/>
              <a:t>Основные устройства компьютера</a:t>
            </a:r>
          </a:p>
          <a:p>
            <a:pPr marL="457200" indent="-457200">
              <a:buAutoNum type="arabicParenR"/>
            </a:pPr>
            <a:r>
              <a:rPr lang="ru-RU" dirty="0" smtClean="0"/>
              <a:t>Устройства ввода информации</a:t>
            </a:r>
          </a:p>
          <a:p>
            <a:pPr marL="457200" indent="-457200">
              <a:buAutoNum type="arabicParenR"/>
            </a:pPr>
            <a:r>
              <a:rPr lang="ru-RU" dirty="0" smtClean="0"/>
              <a:t>Устройства вывода информации</a:t>
            </a:r>
          </a:p>
          <a:p>
            <a:pPr marL="457200" indent="-457200">
              <a:buAutoNum type="arabicParenR"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2058" name="Рисунок 45" descr="http://im0-tub-ru.yandex.net/i?id=4abaf3b21015f0d452c93e9054fbae18-80-144&amp;n=2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3281" y="108273"/>
            <a:ext cx="1678657" cy="1678657"/>
          </a:xfrm>
          <a:prstGeom prst="rect">
            <a:avLst/>
          </a:prstGeom>
          <a:noFill/>
        </p:spPr>
      </p:pic>
      <p:pic>
        <p:nvPicPr>
          <p:cNvPr id="2057" name="Рисунок 46" descr="http://im0-tub-ru.yandex.net/i?id=30e7ba6dbd1b565ebb9c744b19ac3763-61-144&amp;n=24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1556792"/>
            <a:ext cx="1647825" cy="1238250"/>
          </a:xfrm>
          <a:prstGeom prst="rect">
            <a:avLst/>
          </a:prstGeom>
          <a:noFill/>
        </p:spPr>
      </p:pic>
      <p:pic>
        <p:nvPicPr>
          <p:cNvPr id="2056" name="Рисунок 47" descr="http://im0-tub-ru.yandex.net/i?id=448a66ca89d0d821723f0f1058deb11d-68-144&amp;n=24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0152" y="2060848"/>
            <a:ext cx="2228850" cy="1238250"/>
          </a:xfrm>
          <a:prstGeom prst="rect">
            <a:avLst/>
          </a:prstGeom>
          <a:noFill/>
        </p:spPr>
      </p:pic>
      <p:pic>
        <p:nvPicPr>
          <p:cNvPr id="2054" name="Рисунок 49" descr="http://im0-tub-ru.yandex.net/i?id=9e4d195df294a6ac4117b52488f8e981-94-144&amp;n=24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83968" y="2218978"/>
            <a:ext cx="1440160" cy="1440160"/>
          </a:xfrm>
          <a:prstGeom prst="rect">
            <a:avLst/>
          </a:prstGeom>
          <a:noFill/>
        </p:spPr>
      </p:pic>
      <p:pic>
        <p:nvPicPr>
          <p:cNvPr id="2050" name="Рисунок 53" descr="http://im1-tub-ru.yandex.net/i?id=d8ea4f64fb336cf0738129417b3e1ee7-123-144&amp;n=24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259632" y="5085184"/>
            <a:ext cx="1912930" cy="1454274"/>
          </a:xfrm>
          <a:prstGeom prst="rect">
            <a:avLst/>
          </a:prstGeom>
          <a:noFill/>
        </p:spPr>
      </p:pic>
      <p:pic>
        <p:nvPicPr>
          <p:cNvPr id="2052" name="Рисунок 51" descr="ЖК монитор компьютера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24128" y="764704"/>
            <a:ext cx="1085850" cy="1085850"/>
          </a:xfrm>
          <a:prstGeom prst="rect">
            <a:avLst/>
          </a:prstGeom>
          <a:noFill/>
        </p:spPr>
      </p:pic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1695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2933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4171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5410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6648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7886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9124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73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1036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11601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73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Рисунок 48" descr="http://im0-tub-ru.yandex.net/i?id=d179915f482acf1bc567106762abfc45-72-144&amp;n=24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11560" y="2276871"/>
            <a:ext cx="1656184" cy="1444993"/>
          </a:xfrm>
          <a:prstGeom prst="rect">
            <a:avLst/>
          </a:prstGeom>
          <a:noFill/>
        </p:spPr>
      </p:pic>
      <p:pic>
        <p:nvPicPr>
          <p:cNvPr id="25" name="Рисунок 52" descr="http://im0-tub-ru.yandex.net/i?id=9b9575e70476bc92fce96ce61e9244b6-68-144&amp;n=24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940152" y="4775634"/>
            <a:ext cx="1800200" cy="1800200"/>
          </a:xfrm>
          <a:prstGeom prst="rect">
            <a:avLst/>
          </a:prstGeom>
          <a:noFill/>
        </p:spPr>
      </p:pic>
      <p:pic>
        <p:nvPicPr>
          <p:cNvPr id="26" name="Рисунок 51" descr="ЖК монитор компьютера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96136" y="122362"/>
            <a:ext cx="1656184" cy="1656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2</a:t>
            </a: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в папке </a:t>
            </a:r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 game</a:t>
            </a:r>
            <a:r>
              <a:rPr lang="en-US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находятся файлы: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76463"/>
            <a:ext cx="4546600" cy="31242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My_game.exe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My_game.txt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My_game.bmp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My_game.avi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My_game.wav</a:t>
            </a:r>
            <a:endParaRPr lang="ru-RU" sz="4000" b="1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5148263" y="2349500"/>
            <a:ext cx="3744912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Определите файл, в котором может храниться заставка к игре.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2</a:t>
            </a: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в папке </a:t>
            </a:r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 game</a:t>
            </a:r>
            <a:r>
              <a:rPr lang="en-US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находятся файлы: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76463"/>
            <a:ext cx="4619625" cy="31242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My_game.exe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My_game.txt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My_game.bmp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My_game.avi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My_game.wav</a:t>
            </a:r>
            <a:endParaRPr lang="ru-RU" sz="4000" b="1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076825" y="2246313"/>
            <a:ext cx="381635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Определите файл, в котором может быть записан демонстрационный ролик к игре.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2</a:t>
            </a: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в папке </a:t>
            </a:r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 game</a:t>
            </a:r>
            <a:r>
              <a:rPr lang="en-US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находятся файлы: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05025"/>
            <a:ext cx="4691063" cy="31242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My_game.exe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My_game.txt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My_game.bmp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My_game.avi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My_game.wav</a:t>
            </a:r>
            <a:endParaRPr lang="ru-RU" sz="4000" b="1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076825" y="2174875"/>
            <a:ext cx="381635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Определите файл, в котором может быть записано музыкальное сопровождение к игре.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3</a:t>
            </a: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Что может храниться в следующих файлах?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en-US" sz="4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House.doc</a:t>
            </a:r>
          </a:p>
          <a:p>
            <a:pPr>
              <a:buFontTx/>
              <a:buNone/>
              <a:defRPr/>
            </a:pPr>
            <a:r>
              <a:rPr lang="en-US" sz="4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House.bmp</a:t>
            </a:r>
            <a:endParaRPr lang="ru-RU" sz="4800" b="1" i="1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4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  <a:defRPr/>
            </a:pPr>
            <a:r>
              <a:rPr lang="ru-RU" sz="4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Придумай имя файла, в котором будет храниться изображение твоего любимого литературного героя. Выдели собственно имя и расширение.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5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  <a:defRPr/>
            </a:pPr>
            <a:r>
              <a:rPr lang="ru-RU" sz="4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Придумай имя файла, в котором будет храниться сочинение по русскому языку. Выдели собственно имя и расширение.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6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  <a:defRPr/>
            </a:pPr>
            <a:r>
              <a:rPr lang="ru-RU" sz="4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Придумай имя файла, в котором может быть записана твоя любимая песня. Выдели собственно имя и расширение.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467600" cy="1143000"/>
          </a:xfrm>
        </p:spPr>
        <p:txBody>
          <a:bodyPr/>
          <a:lstStyle/>
          <a:p>
            <a:pPr>
              <a:defRPr/>
            </a:pPr>
            <a: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7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229600" cy="1757362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Ниже указаны имена файлов. Выбери из них имена текстовых файлов, графических файлов, программ.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43608" y="2420888"/>
          <a:ext cx="6984776" cy="381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0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5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4106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1) aaa.bmp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2) leto.doc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3)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 mama.jpg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10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4)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ura.wav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5)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dog.txt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6)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cat.jpg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410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7)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boy.exe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8)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music.txt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9)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book.mp3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410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10)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box.exe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11)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game.bmp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12)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otvet.txt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8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08075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None/>
              <a:defRPr/>
            </a:pPr>
            <a:r>
              <a:rPr lang="ru-RU" sz="40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Отдели имена файлов от имён папок, неправильные имена пропускай.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03648" y="3140968"/>
          <a:ext cx="6096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742950" indent="-742950" algn="ctr">
                        <a:spcBef>
                          <a:spcPct val="50000"/>
                        </a:spcBef>
                        <a:buNone/>
                        <a:defRPr/>
                      </a:pP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1) Lettet.txt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2) Book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3) Name*2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4) </a:t>
                      </a:r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List:doc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5) 2006 </a:t>
                      </a:r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6) Windows.jpg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7) Windows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8) Dom.doc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611560" y="0"/>
          <a:ext cx="7467600" cy="440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1, 2, 4, 5, 6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</a:p>
                    <a:p>
                      <a:r>
                        <a:rPr lang="en-US" dirty="0" smtClean="0"/>
                        <a:t>1</a:t>
                      </a:r>
                    </a:p>
                    <a:p>
                      <a:r>
                        <a:rPr lang="en-US" dirty="0" smtClean="0"/>
                        <a:t>3</a:t>
                      </a:r>
                    </a:p>
                    <a:p>
                      <a:r>
                        <a:rPr lang="en-US" dirty="0" smtClean="0"/>
                        <a:t>4</a:t>
                      </a:r>
                    </a:p>
                    <a:p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Текст</a:t>
                      </a:r>
                      <a:endParaRPr lang="en-US" dirty="0" smtClean="0"/>
                    </a:p>
                    <a:p>
                      <a:r>
                        <a:rPr lang="ru-RU" dirty="0" smtClean="0"/>
                        <a:t>Картинка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bmp</a:t>
                      </a:r>
                      <a:r>
                        <a:rPr lang="ru-RU" dirty="0" smtClean="0"/>
                        <a:t>,</a:t>
                      </a:r>
                    </a:p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jpg,</a:t>
                      </a:r>
                    </a:p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gif.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txt</a:t>
                      </a:r>
                      <a:r>
                        <a:rPr lang="ru-RU" dirty="0" smtClean="0"/>
                        <a:t>,</a:t>
                      </a:r>
                    </a:p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doc,</a:t>
                      </a:r>
                    </a:p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rtf.</a:t>
                      </a:r>
                      <a:endParaRPr lang="ru-RU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mp3</a:t>
                      </a:r>
                      <a:r>
                        <a:rPr lang="ru-RU" dirty="0" smtClean="0"/>
                        <a:t>,</a:t>
                      </a:r>
                    </a:p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wav,</a:t>
                      </a:r>
                    </a:p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mid.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Текстовые – </a:t>
                      </a:r>
                      <a:r>
                        <a:rPr lang="en-US" dirty="0" smtClean="0"/>
                        <a:t>2,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5,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8,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12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Графические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–</a:t>
                      </a:r>
                      <a:r>
                        <a:rPr lang="en-US" dirty="0" smtClean="0"/>
                        <a:t> 1,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3,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6,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11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Программы – 7, 10.</a:t>
                      </a:r>
                      <a:endParaRPr lang="en-US" dirty="0" smtClean="0"/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Имена файлов – 1, 6, 8;</a:t>
                      </a:r>
                    </a:p>
                    <a:p>
                      <a:r>
                        <a:rPr lang="ru-RU" dirty="0" smtClean="0"/>
                        <a:t>Имена</a:t>
                      </a:r>
                      <a:r>
                        <a:rPr lang="ru-RU" baseline="0" dirty="0" smtClean="0"/>
                        <a:t> папок </a:t>
                      </a:r>
                      <a:r>
                        <a:rPr lang="ru-RU" dirty="0" smtClean="0"/>
                        <a:t>–2, 5, 7.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712677" y="642893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Содержимое 6"/>
          <p:cNvSpPr txBox="1">
            <a:spLocks/>
          </p:cNvSpPr>
          <p:nvPr/>
        </p:nvSpPr>
        <p:spPr>
          <a:xfrm>
            <a:off x="755576" y="4509120"/>
            <a:ext cx="7251576" cy="31854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Самооценка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балла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если все задания выполнены верно;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балл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если 1 задание не выполнено;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 баллов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если более 1 задания выполнены неверно.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7467600" cy="6552728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ru-RU" dirty="0" smtClean="0"/>
              <a:t>Основные устройства компьютера</a:t>
            </a:r>
          </a:p>
          <a:p>
            <a:pPr marL="457200" indent="-457200">
              <a:buAutoNum type="arabicParenR"/>
            </a:pPr>
            <a:endParaRPr lang="ru-RU" dirty="0" smtClean="0"/>
          </a:p>
          <a:p>
            <a:pPr marL="457200" indent="-457200">
              <a:buAutoNum type="arabicParenR"/>
            </a:pPr>
            <a:endParaRPr lang="ru-RU" dirty="0" smtClean="0"/>
          </a:p>
          <a:p>
            <a:pPr marL="457200" indent="-457200">
              <a:buAutoNum type="arabicParenR"/>
            </a:pPr>
            <a:endParaRPr lang="ru-RU" dirty="0" smtClean="0"/>
          </a:p>
          <a:p>
            <a:pPr marL="457200" indent="-457200">
              <a:buAutoNum type="arabicParenR"/>
            </a:pPr>
            <a:endParaRPr lang="ru-RU" dirty="0" smtClean="0"/>
          </a:p>
          <a:p>
            <a:pPr marL="457200" indent="-457200">
              <a:buAutoNum type="arabicParenR"/>
            </a:pPr>
            <a:r>
              <a:rPr lang="ru-RU" dirty="0" smtClean="0"/>
              <a:t>Устройства ввода информации</a:t>
            </a:r>
          </a:p>
          <a:p>
            <a:pPr marL="457200" indent="-457200">
              <a:buAutoNum type="arabicParenR"/>
            </a:pPr>
            <a:endParaRPr lang="ru-RU" dirty="0" smtClean="0"/>
          </a:p>
          <a:p>
            <a:pPr marL="457200" indent="-457200">
              <a:buAutoNum type="arabicParenR"/>
            </a:pPr>
            <a:endParaRPr lang="ru-RU" dirty="0" smtClean="0"/>
          </a:p>
          <a:p>
            <a:pPr marL="457200" indent="-457200">
              <a:buAutoNum type="arabicParenR"/>
            </a:pPr>
            <a:endParaRPr lang="ru-RU" dirty="0" smtClean="0"/>
          </a:p>
          <a:p>
            <a:pPr marL="457200" indent="-457200">
              <a:buAutoNum type="arabicParenR"/>
            </a:pPr>
            <a:endParaRPr lang="ru-RU" dirty="0" smtClean="0"/>
          </a:p>
          <a:p>
            <a:pPr marL="457200" indent="-457200">
              <a:buAutoNum type="arabicParenR"/>
            </a:pPr>
            <a:r>
              <a:rPr lang="ru-RU" dirty="0" smtClean="0"/>
              <a:t>Устройства вывода информации</a:t>
            </a:r>
          </a:p>
          <a:p>
            <a:pPr marL="457200" indent="-457200">
              <a:buAutoNum type="arabicParenR"/>
            </a:pPr>
            <a:endParaRPr lang="ru-RU" dirty="0" smtClean="0"/>
          </a:p>
          <a:p>
            <a:pPr marL="457200" indent="-457200">
              <a:buNone/>
            </a:pPr>
            <a:endParaRPr lang="ru-RU" dirty="0"/>
          </a:p>
        </p:txBody>
      </p:sp>
      <p:pic>
        <p:nvPicPr>
          <p:cNvPr id="4" name="Рисунок 45" descr="http://im0-tub-ru.yandex.net/i?id=4abaf3b21015f0d452c93e9054fbae18-80-144&amp;n=2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980728"/>
            <a:ext cx="1238250" cy="1238250"/>
          </a:xfrm>
          <a:prstGeom prst="rect">
            <a:avLst/>
          </a:prstGeom>
          <a:noFill/>
        </p:spPr>
      </p:pic>
      <p:pic>
        <p:nvPicPr>
          <p:cNvPr id="5" name="Рисунок 46" descr="http://im0-tub-ru.yandex.net/i?id=30e7ba6dbd1b565ebb9c744b19ac3763-61-144&amp;n=24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980728"/>
            <a:ext cx="1647825" cy="1238250"/>
          </a:xfrm>
          <a:prstGeom prst="rect">
            <a:avLst/>
          </a:prstGeom>
          <a:noFill/>
        </p:spPr>
      </p:pic>
      <p:pic>
        <p:nvPicPr>
          <p:cNvPr id="7" name="Рисунок 51" descr="ЖК монитор компьютера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9992" y="980728"/>
            <a:ext cx="1085850" cy="1085850"/>
          </a:xfrm>
          <a:prstGeom prst="rect">
            <a:avLst/>
          </a:prstGeom>
          <a:noFill/>
        </p:spPr>
      </p:pic>
      <p:pic>
        <p:nvPicPr>
          <p:cNvPr id="8" name="Рисунок 46" descr="http://im0-tub-ru.yandex.net/i?id=30e7ba6dbd1b565ebb9c744b19ac3763-61-144&amp;n=24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3429000"/>
            <a:ext cx="1647825" cy="1238250"/>
          </a:xfrm>
          <a:prstGeom prst="rect">
            <a:avLst/>
          </a:prstGeom>
          <a:noFill/>
        </p:spPr>
      </p:pic>
      <p:pic>
        <p:nvPicPr>
          <p:cNvPr id="9" name="Рисунок 47" descr="http://im0-tub-ru.yandex.net/i?id=448a66ca89d0d821723f0f1058deb11d-68-144&amp;n=24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92080" y="3356992"/>
            <a:ext cx="2228850" cy="1238250"/>
          </a:xfrm>
          <a:prstGeom prst="rect">
            <a:avLst/>
          </a:prstGeom>
          <a:noFill/>
        </p:spPr>
      </p:pic>
      <p:pic>
        <p:nvPicPr>
          <p:cNvPr id="10" name="Рисунок 49" descr="http://im0-tub-ru.yandex.net/i?id=9e4d195df294a6ac4117b52488f8e981-94-144&amp;n=24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851920" y="3356992"/>
            <a:ext cx="1238250" cy="1238250"/>
          </a:xfrm>
          <a:prstGeom prst="rect">
            <a:avLst/>
          </a:prstGeom>
          <a:noFill/>
        </p:spPr>
      </p:pic>
      <p:pic>
        <p:nvPicPr>
          <p:cNvPr id="12" name="Рисунок 53" descr="http://im1-tub-ru.yandex.net/i?id=d8ea4f64fb336cf0738129417b3e1ee7-123-144&amp;n=24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3528" y="3501008"/>
            <a:ext cx="1628775" cy="1238250"/>
          </a:xfrm>
          <a:prstGeom prst="rect">
            <a:avLst/>
          </a:prstGeom>
          <a:noFill/>
        </p:spPr>
      </p:pic>
      <p:pic>
        <p:nvPicPr>
          <p:cNvPr id="13" name="Рисунок 48" descr="http://im0-tub-ru.yandex.net/i?id=d179915f482acf1bc567106762abfc45-72-144&amp;n=24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39552" y="5445224"/>
            <a:ext cx="1419225" cy="1238250"/>
          </a:xfrm>
          <a:prstGeom prst="rect">
            <a:avLst/>
          </a:prstGeom>
          <a:noFill/>
        </p:spPr>
      </p:pic>
      <p:pic>
        <p:nvPicPr>
          <p:cNvPr id="14" name="Рисунок 52" descr="http://im0-tub-ru.yandex.net/i?id=9b9575e70476bc92fce96ce61e9244b6-68-144&amp;n=24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076056" y="7533456"/>
            <a:ext cx="1238250" cy="1238250"/>
          </a:xfrm>
          <a:prstGeom prst="rect">
            <a:avLst/>
          </a:prstGeom>
          <a:noFill/>
        </p:spPr>
      </p:pic>
      <p:pic>
        <p:nvPicPr>
          <p:cNvPr id="15" name="Рисунок 51" descr="ЖК монитор компьютера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11760" y="5589240"/>
            <a:ext cx="1085850" cy="1085850"/>
          </a:xfrm>
          <a:prstGeom prst="rect">
            <a:avLst/>
          </a:prstGeom>
          <a:noFill/>
        </p:spPr>
      </p:pic>
      <p:pic>
        <p:nvPicPr>
          <p:cNvPr id="16" name="Рисунок 52" descr="http://im0-tub-ru.yandex.net/i?id=9b9575e70476bc92fce96ce61e9244b6-68-144&amp;n=24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499992" y="5445224"/>
            <a:ext cx="1238250" cy="1238250"/>
          </a:xfrm>
          <a:prstGeom prst="rect">
            <a:avLst/>
          </a:prstGeom>
          <a:noFill/>
        </p:spPr>
      </p:pic>
      <p:pic>
        <p:nvPicPr>
          <p:cNvPr id="17" name="Рисунок 47" descr="http://im0-tub-ru.yandex.net/i?id=448a66ca89d0d821723f0f1058deb11d-68-144&amp;n=24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64008" y="788149"/>
            <a:ext cx="2228850" cy="1238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548680"/>
            <a:ext cx="62360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i="1" dirty="0" smtClean="0">
                <a:solidFill>
                  <a:schemeClr val="tx2"/>
                </a:solidFill>
              </a:rPr>
              <a:t>Практическая работа</a:t>
            </a:r>
            <a:endParaRPr lang="ru-RU" sz="4400" i="1" dirty="0">
              <a:solidFill>
                <a:schemeClr val="tx2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44824"/>
            <a:ext cx="6624736" cy="46805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663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67600" cy="1143000"/>
          </a:xfrm>
        </p:spPr>
        <p:txBody>
          <a:bodyPr/>
          <a:lstStyle/>
          <a:p>
            <a:r>
              <a:rPr lang="ru-RU" b="1" dirty="0" smtClean="0"/>
              <a:t>Подведение итогов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352928" cy="4585720"/>
          </a:xfrm>
        </p:spPr>
        <p:txBody>
          <a:bodyPr/>
          <a:lstStyle/>
          <a:p>
            <a:pPr algn="ctr">
              <a:buNone/>
            </a:pPr>
            <a:endParaRPr lang="ru-RU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u="sng" dirty="0" smtClean="0">
                <a:solidFill>
                  <a:schemeClr val="tx2"/>
                </a:solidFill>
                <a:cs typeface="Times New Roman" pitchFamily="18" charset="0"/>
              </a:rPr>
              <a:t>Сложите баллы и поставьте себе оценку</a:t>
            </a:r>
          </a:p>
          <a:p>
            <a:pPr algn="ctr">
              <a:buNone/>
            </a:pPr>
            <a:r>
              <a:rPr lang="ru-RU" sz="6000" dirty="0" smtClean="0">
                <a:cs typeface="Times New Roman" pitchFamily="18" charset="0"/>
              </a:rPr>
              <a:t>8-10 баллов – </a:t>
            </a:r>
            <a:r>
              <a:rPr lang="ru-RU" sz="6000" dirty="0" smtClean="0">
                <a:solidFill>
                  <a:srgbClr val="00B050"/>
                </a:solidFill>
                <a:cs typeface="Times New Roman" pitchFamily="18" charset="0"/>
              </a:rPr>
              <a:t>«5»</a:t>
            </a:r>
          </a:p>
          <a:p>
            <a:pPr algn="ctr">
              <a:buNone/>
            </a:pPr>
            <a:r>
              <a:rPr lang="ru-RU" sz="4800" dirty="0" smtClean="0">
                <a:cs typeface="Times New Roman" pitchFamily="18" charset="0"/>
              </a:rPr>
              <a:t>7-6 баллов – </a:t>
            </a:r>
            <a:r>
              <a:rPr lang="ru-RU" sz="4800" dirty="0" smtClean="0">
                <a:solidFill>
                  <a:srgbClr val="FFC000"/>
                </a:solidFill>
                <a:cs typeface="Times New Roman" pitchFamily="18" charset="0"/>
              </a:rPr>
              <a:t>«4»</a:t>
            </a:r>
          </a:p>
          <a:p>
            <a:pPr algn="ctr">
              <a:buNone/>
            </a:pPr>
            <a:r>
              <a:rPr lang="ru-RU" sz="4400" dirty="0" smtClean="0">
                <a:cs typeface="Times New Roman" pitchFamily="18" charset="0"/>
              </a:rPr>
              <a:t>5-4 балла – </a:t>
            </a:r>
            <a:r>
              <a:rPr lang="ru-RU" sz="4400" dirty="0" smtClean="0">
                <a:solidFill>
                  <a:srgbClr val="FF0000"/>
                </a:solidFill>
                <a:cs typeface="Times New Roman" pitchFamily="18" charset="0"/>
              </a:rPr>
              <a:t>«3»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339752" y="2564904"/>
            <a:ext cx="6172200" cy="1894362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72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СПАСИБО</a:t>
            </a:r>
            <a:br>
              <a:rPr lang="ru-RU" sz="72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72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ЗА </a:t>
            </a:r>
            <a:br>
              <a:rPr lang="ru-RU" sz="72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72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УРОК!!!</a:t>
            </a:r>
            <a:endParaRPr lang="ru-RU" sz="72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Самооценка</a:t>
            </a:r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844824"/>
            <a:ext cx="8219256" cy="168478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dirty="0" smtClean="0">
                <a:solidFill>
                  <a:srgbClr val="00B050"/>
                </a:solidFill>
              </a:rPr>
              <a:t>2 балла </a:t>
            </a:r>
            <a:r>
              <a:rPr lang="ru-RU" sz="4000" dirty="0" smtClean="0"/>
              <a:t>– если все устройства верно указаны;</a:t>
            </a:r>
          </a:p>
          <a:p>
            <a:pPr algn="ctr">
              <a:buNone/>
            </a:pPr>
            <a:r>
              <a:rPr lang="ru-RU" sz="4000" dirty="0" smtClean="0">
                <a:solidFill>
                  <a:srgbClr val="FFC000"/>
                </a:solidFill>
              </a:rPr>
              <a:t>1 балл </a:t>
            </a:r>
            <a:r>
              <a:rPr lang="ru-RU" sz="4000" dirty="0" smtClean="0"/>
              <a:t>– если неверно указаны 1 или 2 устройства;</a:t>
            </a:r>
          </a:p>
          <a:p>
            <a:pPr algn="ctr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0 баллов </a:t>
            </a:r>
            <a:r>
              <a:rPr lang="ru-RU" sz="4000" dirty="0" smtClean="0"/>
              <a:t>– если неверно указаны более 2 устройств.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7467600" cy="1143000"/>
          </a:xfrm>
        </p:spPr>
        <p:txBody>
          <a:bodyPr/>
          <a:lstStyle/>
          <a:p>
            <a:r>
              <a:rPr lang="ru-RU" b="1" dirty="0" smtClean="0"/>
              <a:t>Кроссворд</a:t>
            </a:r>
            <a:endParaRPr lang="ru-RU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0" y="1052736"/>
          <a:ext cx="4464498" cy="4968550"/>
        </p:xfrm>
        <a:graphic>
          <a:graphicData uri="http://schemas.openxmlformats.org/drawingml/2006/table">
            <a:tbl>
              <a:tblPr/>
              <a:tblGrid>
                <a:gridCol w="454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4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4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8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67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67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81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81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814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9685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855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07496" y="404664"/>
            <a:ext cx="453650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Задания к кроссворду</a:t>
            </a:r>
            <a:r>
              <a:rPr lang="ru-RU" dirty="0" smtClean="0"/>
              <a:t>: </a:t>
            </a:r>
          </a:p>
          <a:p>
            <a:pPr marL="342900" indent="-342900">
              <a:buAutoNum type="arabicPeriod"/>
            </a:pPr>
            <a:r>
              <a:rPr lang="ru-RU" dirty="0" smtClean="0"/>
              <a:t>Дополнительное устройство компьютера, предназначенное для ввода текстовой и графической информации с бумаги на экран.</a:t>
            </a:r>
          </a:p>
          <a:p>
            <a:pPr marL="342900" indent="-342900"/>
            <a:r>
              <a:rPr lang="ru-RU" dirty="0" smtClean="0"/>
              <a:t> </a:t>
            </a:r>
          </a:p>
          <a:p>
            <a:pPr marL="342900" indent="-342900"/>
            <a:r>
              <a:rPr lang="ru-RU" dirty="0" smtClean="0"/>
              <a:t>2. Универсальное техническое средство для работы с информацией.</a:t>
            </a:r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3. Дополнительное устройство компьютера, предназначенное для вывода информации на печать. </a:t>
            </a:r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4. Дополнительное устройство компьютера, предназначенное для ввода звуковой информации в компьютер. </a:t>
            </a:r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5. Объект операционной системы, предназначенный для хранения документов определенного типа.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Ответы к кроссворду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260848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ru-RU" dirty="0" smtClean="0"/>
              <a:t>Сканер;</a:t>
            </a:r>
          </a:p>
          <a:p>
            <a:pPr marL="457200" indent="-457200">
              <a:buAutoNum type="arabicParenR"/>
            </a:pPr>
            <a:r>
              <a:rPr lang="ru-RU" dirty="0" smtClean="0"/>
              <a:t>Компьютер;</a:t>
            </a:r>
          </a:p>
          <a:p>
            <a:pPr marL="457200" indent="-457200">
              <a:buAutoNum type="arabicParenR"/>
            </a:pPr>
            <a:r>
              <a:rPr lang="ru-RU" dirty="0" smtClean="0"/>
              <a:t>Принтер;</a:t>
            </a:r>
          </a:p>
          <a:p>
            <a:pPr marL="457200" indent="-457200">
              <a:buAutoNum type="arabicParenR"/>
            </a:pPr>
            <a:r>
              <a:rPr lang="ru-RU" dirty="0" smtClean="0"/>
              <a:t>Микрофон;</a:t>
            </a:r>
          </a:p>
          <a:p>
            <a:pPr marL="457200" indent="-457200">
              <a:buAutoNum type="arabicParenR"/>
            </a:pPr>
            <a:r>
              <a:rPr lang="ru-RU" b="1" u="sng" dirty="0" smtClean="0">
                <a:solidFill>
                  <a:srgbClr val="C00000"/>
                </a:solidFill>
              </a:rPr>
              <a:t>ФАЙЛ</a:t>
            </a:r>
            <a:r>
              <a:rPr lang="ru-RU" b="1" dirty="0" smtClean="0">
                <a:solidFill>
                  <a:srgbClr val="C00000"/>
                </a:solidFill>
              </a:rPr>
              <a:t>.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Рисунок 49" descr="http://im0-tub-ru.yandex.net/i?id=9e4d195df294a6ac4117b52488f8e981-94-144&amp;n=2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548680"/>
            <a:ext cx="1238250" cy="1238250"/>
          </a:xfrm>
          <a:prstGeom prst="rect">
            <a:avLst/>
          </a:prstGeom>
          <a:noFill/>
        </p:spPr>
      </p:pic>
      <p:pic>
        <p:nvPicPr>
          <p:cNvPr id="5" name="Рисунок 53" descr="http://im1-tub-ru.yandex.net/i?id=d8ea4f64fb336cf0738129417b3e1ee7-123-144&amp;n=24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1772816"/>
            <a:ext cx="1628775" cy="1238250"/>
          </a:xfrm>
          <a:prstGeom prst="rect">
            <a:avLst/>
          </a:prstGeom>
          <a:noFill/>
        </p:spPr>
      </p:pic>
      <p:pic>
        <p:nvPicPr>
          <p:cNvPr id="6" name="Рисунок 52" descr="http://im0-tub-ru.yandex.net/i?id=9b9575e70476bc92fce96ce61e9244b6-68-144&amp;n=24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96136" y="2564904"/>
            <a:ext cx="1238250" cy="12382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67544" y="4221088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Самооценка</a:t>
            </a:r>
          </a:p>
          <a:p>
            <a:pPr algn="ctr">
              <a:buNone/>
            </a:pPr>
            <a:r>
              <a:rPr lang="ru-RU" sz="2400" dirty="0" smtClean="0">
                <a:solidFill>
                  <a:srgbClr val="00B050"/>
                </a:solidFill>
              </a:rPr>
              <a:t>2 балла </a:t>
            </a:r>
            <a:r>
              <a:rPr lang="ru-RU" sz="2400" dirty="0" smtClean="0"/>
              <a:t>– если все 5 слов в кроссворде верно угаданы;</a:t>
            </a:r>
          </a:p>
          <a:p>
            <a:pPr algn="ctr">
              <a:buNone/>
            </a:pPr>
            <a:r>
              <a:rPr lang="ru-RU" sz="2400" dirty="0" smtClean="0">
                <a:solidFill>
                  <a:srgbClr val="FFC000"/>
                </a:solidFill>
              </a:rPr>
              <a:t>1 балл </a:t>
            </a:r>
            <a:r>
              <a:rPr lang="ru-RU" sz="2400" dirty="0" smtClean="0"/>
              <a:t>– если верно угаданы 2,3 или 4 слова;</a:t>
            </a:r>
          </a:p>
          <a:p>
            <a:pPr algn="ctr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0 баллов </a:t>
            </a:r>
            <a:r>
              <a:rPr lang="ru-RU" sz="2400" dirty="0" smtClean="0"/>
              <a:t>– если 0 или 1 слова верно угаданы.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91680" y="332656"/>
            <a:ext cx="6172200" cy="189436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Тема: «Файлы и папки»</a:t>
            </a:r>
            <a:endParaRPr lang="ru-RU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627784" y="2636912"/>
            <a:ext cx="6172200" cy="273630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Цели урока:</a:t>
            </a:r>
          </a:p>
          <a:p>
            <a:r>
              <a:rPr lang="ru-RU" dirty="0"/>
              <a:t>- узнать, что такое файлы и папки; </a:t>
            </a:r>
          </a:p>
          <a:p>
            <a:r>
              <a:rPr lang="ru-RU" dirty="0"/>
              <a:t>- какие действия с ними можно выполнять; </a:t>
            </a:r>
          </a:p>
          <a:p>
            <a:r>
              <a:rPr lang="ru-RU" dirty="0"/>
              <a:t>- какие типы файлов существуют;</a:t>
            </a:r>
          </a:p>
          <a:p>
            <a:r>
              <a:rPr lang="ru-RU" dirty="0"/>
              <a:t>- научиться создавать файлы и папки;</a:t>
            </a:r>
          </a:p>
          <a:p>
            <a:r>
              <a:rPr lang="ru-RU" dirty="0"/>
              <a:t>- узнать о файловой системе.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88640"/>
            <a:ext cx="8693018" cy="651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15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2"/>
          <p:cNvSpPr>
            <a:spLocks noGrp="1"/>
          </p:cNvSpPr>
          <p:nvPr>
            <p:ph type="title"/>
          </p:nvPr>
        </p:nvSpPr>
        <p:spPr>
          <a:xfrm>
            <a:off x="1116013" y="188913"/>
            <a:ext cx="7643812" cy="10795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4000" smtClean="0">
                <a:latin typeface="Arial" panose="020B0604020202020204" pitchFamily="34" charset="0"/>
                <a:cs typeface="Arial" panose="020B0604020202020204" pitchFamily="34" charset="0"/>
              </a:rPr>
              <a:t>Логические имена устройств внешней памяти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116013" y="1989138"/>
            <a:ext cx="7848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841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altLang="ru-RU" sz="2400" dirty="0"/>
              <a:t>Каждое подключаемое к компьютеру устройство внешней памяти имеет </a:t>
            </a:r>
            <a:r>
              <a:rPr lang="ru-RU" altLang="ru-RU" sz="2400" b="1" dirty="0"/>
              <a:t>логическое имя</a:t>
            </a:r>
            <a:r>
              <a:rPr lang="ru-RU" altLang="ru-RU" sz="2400" dirty="0"/>
              <a:t>.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042988" y="2781300"/>
            <a:ext cx="79216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266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altLang="ru-RU" sz="2400" dirty="0"/>
              <a:t>В ОС </a:t>
            </a:r>
            <a:r>
              <a:rPr lang="ru-RU" altLang="ru-RU" sz="2400" dirty="0" err="1"/>
              <a:t>Windows</a:t>
            </a:r>
            <a:r>
              <a:rPr lang="ru-RU" altLang="ru-RU" sz="2400" dirty="0"/>
              <a:t> приняты логические имена устройств внешней памяти, состоящие из одной латинской буквы и знака двоеточия: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042988" y="4365625"/>
            <a:ext cx="7921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266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Tx/>
              <a:buChar char="•"/>
            </a:pPr>
            <a:r>
              <a:rPr lang="ru-RU" altLang="ru-RU" sz="2400"/>
              <a:t>для дисководов гибких дисков (дискет) - А: и В:</a:t>
            </a:r>
          </a:p>
        </p:txBody>
      </p:sp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4941888"/>
            <a:ext cx="134620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5084763"/>
            <a:ext cx="1550988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042988" y="4365625"/>
            <a:ext cx="79216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266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Tx/>
              <a:buChar char="•"/>
            </a:pPr>
            <a:r>
              <a:rPr lang="ru-RU" altLang="ru-RU" sz="2400"/>
              <a:t>для жёстких дисков и их логических разделов – </a:t>
            </a:r>
            <a:endParaRPr lang="en-US" altLang="ru-RU" sz="2400"/>
          </a:p>
          <a:p>
            <a:pPr algn="just"/>
            <a:r>
              <a:rPr lang="ru-RU" altLang="ru-RU" sz="2400"/>
              <a:t>C:, D:</a:t>
            </a:r>
          </a:p>
        </p:txBody>
      </p:sp>
      <p:pic>
        <p:nvPicPr>
          <p:cNvPr id="17421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5229225"/>
            <a:ext cx="1401762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2124075" y="6092825"/>
            <a:ext cx="1368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ru-RU" b="1"/>
              <a:t>C (C:)</a:t>
            </a:r>
            <a:endParaRPr lang="ru-RU" altLang="ru-RU" b="1"/>
          </a:p>
        </p:txBody>
      </p:sp>
      <p:pic>
        <p:nvPicPr>
          <p:cNvPr id="17423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5229225"/>
            <a:ext cx="14112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5364163" y="6092825"/>
            <a:ext cx="1368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ru-RU" b="1"/>
              <a:t>D (D:)</a:t>
            </a:r>
            <a:endParaRPr lang="ru-RU" altLang="ru-RU" b="1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1042988" y="4365625"/>
            <a:ext cx="79216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266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Tx/>
              <a:buChar char="•"/>
            </a:pPr>
            <a:r>
              <a:rPr lang="ru-RU" altLang="ru-RU" sz="2400"/>
              <a:t>для оптических дисководов - имена, следующие по алфавиту после имени последнего имеющегося на компьютере жёсткого диска или раздела жёсткого диска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5003800" y="6092825"/>
            <a:ext cx="3384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ru-RU" b="1"/>
              <a:t>DVD RW </a:t>
            </a:r>
            <a:r>
              <a:rPr lang="ru-RU" altLang="ru-RU" b="1"/>
              <a:t>дисковод </a:t>
            </a:r>
            <a:r>
              <a:rPr lang="en-US" altLang="ru-RU" b="1"/>
              <a:t>(E:)</a:t>
            </a:r>
            <a:endParaRPr lang="ru-RU" altLang="ru-RU" b="1"/>
          </a:p>
        </p:txBody>
      </p:sp>
      <p:pic>
        <p:nvPicPr>
          <p:cNvPr id="17428" name="Picture 2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5546725"/>
            <a:ext cx="128428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4932363" y="6308725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ru-RU" b="1"/>
              <a:t>A</a:t>
            </a:r>
            <a:r>
              <a:rPr lang="ru-RU" altLang="ru-RU" b="1"/>
              <a:t> </a:t>
            </a:r>
            <a:r>
              <a:rPr lang="en-US" altLang="ru-RU" b="1"/>
              <a:t>(A:)</a:t>
            </a:r>
            <a:endParaRPr lang="ru-RU" altLang="ru-RU" b="1"/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1222375" y="4437063"/>
            <a:ext cx="79216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266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Tx/>
              <a:buChar char="•"/>
            </a:pPr>
            <a:r>
              <a:rPr lang="ru-RU" altLang="ru-RU" sz="2400"/>
              <a:t>для подключаемой к компьютеру флэш-памяти - имя, следующее за последним именем оптического дисковода (например, </a:t>
            </a:r>
            <a:r>
              <a:rPr lang="en-US" altLang="ru-RU" sz="2400"/>
              <a:t>F</a:t>
            </a:r>
            <a:r>
              <a:rPr lang="ru-RU" altLang="ru-RU" sz="2400"/>
              <a:t>:) </a:t>
            </a:r>
          </a:p>
        </p:txBody>
      </p:sp>
      <p:pic>
        <p:nvPicPr>
          <p:cNvPr id="17431" name="Picture 2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5229225"/>
            <a:ext cx="1503362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4500563" y="6092825"/>
            <a:ext cx="2592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altLang="ru-RU" b="1"/>
              <a:t>Съемный диск</a:t>
            </a:r>
            <a:r>
              <a:rPr lang="en-US" altLang="ru-RU" b="1"/>
              <a:t> (F:)</a:t>
            </a:r>
            <a:endParaRPr lang="ru-RU" altLang="ru-RU" b="1"/>
          </a:p>
        </p:txBody>
      </p:sp>
    </p:spTree>
    <p:extLst>
      <p:ext uri="{BB962C8B-B14F-4D97-AF65-F5344CB8AC3E}">
        <p14:creationId xmlns:p14="http://schemas.microsoft.com/office/powerpoint/2010/main" val="412855873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10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build="allAtOnce"/>
      <p:bldP spid="17414" grpId="0"/>
      <p:bldP spid="17414" grpId="1"/>
      <p:bldP spid="17420" grpId="0"/>
      <p:bldP spid="17420" grpId="1"/>
      <p:bldP spid="17422" grpId="0"/>
      <p:bldP spid="17422" grpId="1"/>
      <p:bldP spid="17424" grpId="0"/>
      <p:bldP spid="17424" grpId="1"/>
      <p:bldP spid="17425" grpId="0"/>
      <p:bldP spid="17425" grpId="1"/>
      <p:bldP spid="17427" grpId="0"/>
      <p:bldP spid="17427" grpId="1"/>
      <p:bldP spid="17429" grpId="0"/>
      <p:bldP spid="17429" grpId="1"/>
      <p:bldP spid="17430" grpId="0"/>
      <p:bldP spid="17430" grpId="1"/>
      <p:bldP spid="17432" grpId="0"/>
      <p:bldP spid="1743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489</TotalTime>
  <Words>970</Words>
  <Application>Microsoft Office PowerPoint</Application>
  <PresentationFormat>Экран (4:3)</PresentationFormat>
  <Paragraphs>216</Paragraphs>
  <Slides>32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Arial</vt:lpstr>
      <vt:lpstr>Bookman Old Style</vt:lpstr>
      <vt:lpstr>Calibri</vt:lpstr>
      <vt:lpstr>Century Schoolbook</vt:lpstr>
      <vt:lpstr>Times New Roman</vt:lpstr>
      <vt:lpstr>Wingdings</vt:lpstr>
      <vt:lpstr>Wingdings 2</vt:lpstr>
      <vt:lpstr>Эркер</vt:lpstr>
      <vt:lpstr>Добрый день, ребята!</vt:lpstr>
      <vt:lpstr>Презентация PowerPoint</vt:lpstr>
      <vt:lpstr>Презентация PowerPoint</vt:lpstr>
      <vt:lpstr>Самооценка </vt:lpstr>
      <vt:lpstr>Кроссворд</vt:lpstr>
      <vt:lpstr>Ответы к кроссворду</vt:lpstr>
      <vt:lpstr>Тема: «Файлы и папки»</vt:lpstr>
      <vt:lpstr>Презентация PowerPoint</vt:lpstr>
      <vt:lpstr>Логические имена устройств внешней памяти</vt:lpstr>
      <vt:lpstr>Презентация PowerPoint</vt:lpstr>
      <vt:lpstr>Имя файла</vt:lpstr>
      <vt:lpstr>В таблице приведены основные типы файлов</vt:lpstr>
      <vt:lpstr>Презентация PowerPoint</vt:lpstr>
      <vt:lpstr>Папка</vt:lpstr>
      <vt:lpstr>Физкультминутка – элемент современного урока</vt:lpstr>
      <vt:lpstr>Презентация PowerPoint</vt:lpstr>
      <vt:lpstr>Задание 1 Выберите правильные имена файлов:</vt:lpstr>
      <vt:lpstr>Задание 2 в папке My game находятся файлы:</vt:lpstr>
      <vt:lpstr>Задание 2 в папке My game находятся файлы:</vt:lpstr>
      <vt:lpstr>Задание 2 в папке My game находятся файлы:</vt:lpstr>
      <vt:lpstr>Задание 2 в папке My game находятся файлы:</vt:lpstr>
      <vt:lpstr>Задание 2 в папке My game находятся файлы:</vt:lpstr>
      <vt:lpstr>Задание 3 Что может храниться в следующих файлах?</vt:lpstr>
      <vt:lpstr>Задание 4</vt:lpstr>
      <vt:lpstr>Задание 5</vt:lpstr>
      <vt:lpstr>Задание 6</vt:lpstr>
      <vt:lpstr>Задание 7</vt:lpstr>
      <vt:lpstr>Задание 8</vt:lpstr>
      <vt:lpstr>Презентация PowerPoint</vt:lpstr>
      <vt:lpstr>Презентация PowerPoint</vt:lpstr>
      <vt:lpstr>Подведение итогов урока</vt:lpstr>
      <vt:lpstr>СПАСИБО  ЗА  УРОК!!!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Добрый день, ребята!</dc:title>
  <dc:creator>Эксперт</dc:creator>
  <cp:lastModifiedBy>User</cp:lastModifiedBy>
  <cp:revision>21</cp:revision>
  <dcterms:created xsi:type="dcterms:W3CDTF">2017-12-18T18:39:58Z</dcterms:created>
  <dcterms:modified xsi:type="dcterms:W3CDTF">2023-01-14T16:22:34Z</dcterms:modified>
</cp:coreProperties>
</file>