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7" r:id="rId4"/>
    <p:sldId id="258" r:id="rId5"/>
    <p:sldId id="259" r:id="rId6"/>
    <p:sldId id="260" r:id="rId7"/>
    <p:sldId id="269" r:id="rId8"/>
    <p:sldId id="268" r:id="rId9"/>
    <p:sldId id="266" r:id="rId10"/>
    <p:sldId id="273" r:id="rId11"/>
    <p:sldId id="271" r:id="rId12"/>
    <p:sldId id="263" r:id="rId13"/>
    <p:sldId id="261" r:id="rId14"/>
    <p:sldId id="265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ульназ" initials="Г" lastIdx="2" clrIdx="0">
    <p:extLst>
      <p:ext uri="{19B8F6BF-5375-455C-9EA6-DF929625EA0E}">
        <p15:presenceInfo xmlns:p15="http://schemas.microsoft.com/office/powerpoint/2012/main" userId="Гульна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3T22:11:00.95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2-03-23T22:15:34.622" idx="2">
    <p:pos x="146" y="14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4656E-D013-48FC-A53D-E3BC89ABA210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BD193-EB02-414E-9646-19E1520D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3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FA597-2443-4B8B-A913-80679994F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DC788A-2C8E-459D-B14B-A96398D82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22589-EA00-4026-AE2F-4F7DE32A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A7EE-3D8F-41B6-83A1-03B79763E2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EB47B-CDE2-4FB1-A834-DABAE19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E674C-C60D-4B32-B6A6-487A4459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45E9-D318-4526-B94C-CAA6EC59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5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50020-370F-4CB9-9309-4F586001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4E348D-37D6-4CB4-86FB-66F2C3A93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048FF-90CB-4488-96FF-5BAE7037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A7EE-3D8F-41B6-83A1-03B79763E2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64ADE-83D2-4DEE-92E4-BDC28238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E7764-4BD0-4C91-89B0-AE11A9F2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45E9-D318-4526-B94C-CAA6EC59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8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591BF4-30B1-4898-9AFC-33A6FD596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D1D789-C129-44C4-9AEE-01353909D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F974F-1BB1-490D-8DCF-3A246D0D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A7EE-3D8F-41B6-83A1-03B79763E2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564E5-0656-445F-ACEA-15FCA8C9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C612F4-B1EF-44D7-ADB2-D3EFD5E8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45E9-D318-4526-B94C-CAA6EC59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8AFC0-E457-4B7A-B721-38DD38C1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B10FE-98D2-4CE4-9F25-3336A3F12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FDED5D-B0CD-4271-9077-5CCB8E0D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A7EE-3D8F-41B6-83A1-03B79763E2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5CEDC2-240B-4E3E-8623-9C84F1E5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A920E-BE98-4FB5-B594-4ADD52AD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45E9-D318-4526-B94C-CAA6EC59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2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A1518-CD11-4784-A343-A5D41FF6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A8DB3B-ABCB-4A2E-8187-A18F1D668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DF431C-A61A-4150-8793-7275927F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A7EE-3D8F-41B6-83A1-03B79763E2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44676-4AF6-4595-AFFA-D51DC253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0C7FC-C423-4F25-A83C-090BC699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45E9-D318-4526-B94C-CAA6EC59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6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FCB14-F569-45E7-B690-492BFFF1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3DE5C-4DBF-4BAC-96DE-57AAB5E88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024291-048F-40A6-98A3-6DE9162C8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CDC4E-DDAB-4535-86CE-C9E10A4D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A7EE-3D8F-41B6-83A1-03B79763E2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1B001B-587B-42DE-AE13-62233D6CF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E7CA92-2F7D-4367-8E31-356D42CF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45E9-D318-4526-B94C-CAA6EC59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9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F1E4-A3F8-459F-9BED-C3956C2D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F7F24A-FEDF-4DF9-A8ED-291A33A24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EE41A-D63B-475E-8B7A-14D928D72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0BC8A-A786-4ACD-B837-3CBECF568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12A17E-DD61-4E30-A870-08DBAC7B6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A46F20-0254-4670-A979-949A1335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A7EE-3D8F-41B6-83A1-03B79763E2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A39DD0-D931-4B6E-8528-C05B868F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CB067F-8001-4FB2-BAE8-84AC1D6B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45E9-D318-4526-B94C-CAA6EC59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3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55B2B-2329-46BA-B9FA-109DB93C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C7CEBE-751B-4C39-B37E-35127D1E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A7EE-3D8F-41B6-83A1-03B79763E2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77C580-63C4-49F4-80F2-86505450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8A1F90-1A18-4D0A-AEE3-EA4509D9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45E9-D318-4526-B94C-CAA6EC59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2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E069D4-070A-4B54-BE00-A14D92D7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A7EE-3D8F-41B6-83A1-03B79763E2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A82C12-FC01-4E1B-ABD7-967A358B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6325D9-0158-494F-AEA2-88A633BC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45E9-D318-4526-B94C-CAA6EC59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7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483E3-EC7B-48F0-B68E-DEE45B7E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5AF83-4532-4F7D-8445-69DDAC10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DF8F33-B589-45DF-B5BC-0BB3D9807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3262E5-45D5-47A5-928F-9091D791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A7EE-3D8F-41B6-83A1-03B79763E2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A6AFE-FB88-4FEE-931D-B45E74E6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C6F5FD-3CAE-4FA2-BD3F-91E2AD21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45E9-D318-4526-B94C-CAA6EC59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7DEFB-2645-4FDA-8569-646D97DE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37A4BF-0D45-4673-B82D-ACE5B8E1D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68815D-9F6A-4BAE-91FA-257165697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484E0F-3746-416A-BBF1-18739DA0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A7EE-3D8F-41B6-83A1-03B79763E2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B1E5C3-E291-40DE-B64B-E4F8D326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007224-59FA-48A5-89B7-2CEBF825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45E9-D318-4526-B94C-CAA6EC59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5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3AC6A-B40B-41B0-A57C-D7F016D7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6BB398-FB98-4825-9FE5-61BF70F4B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53675-A1D8-4880-8498-2E513BF9F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1A7EE-3D8F-41B6-83A1-03B79763E2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F1B64-BEFF-4DA5-AD96-CB063AA09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06537-9F1E-411B-A44C-33405FDF0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F45E9-D318-4526-B94C-CAA6EC59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5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537F6-F0EB-4624-A521-75D156301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2" y="-426398"/>
            <a:ext cx="11866256" cy="237060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Algerian" panose="04020705040A02060702" pitchFamily="82" charset="0"/>
              </a:rPr>
              <a:t>American High Schools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www.feedsfloor.com/sites/default/files/banner3_15.jpg">
            <a:extLst>
              <a:ext uri="{FF2B5EF4-FFF2-40B4-BE49-F238E27FC236}">
                <a16:creationId xmlns:a16="http://schemas.microsoft.com/office/drawing/2014/main" id="{AE6CD7A0-2FBB-4CC1-AB1F-E4BFB792E3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7" y="2246051"/>
            <a:ext cx="10795246" cy="3981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85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A6C73B-0F3E-4B2D-B147-3201E1DF410B}"/>
              </a:ext>
            </a:extLst>
          </p:cNvPr>
          <p:cNvSpPr/>
          <p:nvPr/>
        </p:nvSpPr>
        <p:spPr>
          <a:xfrm>
            <a:off x="534141" y="2934624"/>
            <a:ext cx="11336783" cy="3807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Ex.4p.57 </a:t>
            </a:r>
            <a:r>
              <a:rPr lang="en-US" sz="3200" b="1" i="1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Dialogue. </a:t>
            </a:r>
            <a:endParaRPr lang="ru-RU" sz="32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 you like to spend a year in an American high school? What would you like or wouldn’t like. Discuss with your partner.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-Would you like to spend a year at an American high school?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don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know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FA807-5BD5-4F81-B92B-7A90A79F7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13" y="115410"/>
            <a:ext cx="4240577" cy="27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294336-3852-4CF0-AA7F-F85746F441C0}"/>
              </a:ext>
            </a:extLst>
          </p:cNvPr>
          <p:cNvSpPr/>
          <p:nvPr/>
        </p:nvSpPr>
        <p:spPr>
          <a:xfrm>
            <a:off x="384698" y="1383411"/>
            <a:ext cx="8333929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 what new facts about an American high school you have learnt. Begin with…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 learnt that…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 never known/heard that…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 interesting for me to learnt that…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4BD52A-9DFC-474E-BF22-89D87A82A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27" y="1686757"/>
            <a:ext cx="3219998" cy="32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4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BE466B-5DA8-4835-A277-50846D6B624D}"/>
              </a:ext>
            </a:extLst>
          </p:cNvPr>
          <p:cNvSpPr/>
          <p:nvPr/>
        </p:nvSpPr>
        <p:spPr>
          <a:xfrm>
            <a:off x="4828962" y="1740023"/>
            <a:ext cx="7031605" cy="413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800" b="1" i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«Russian School System».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8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-How is American system similar/different to the one in our country?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en-US" sz="28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Elementary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28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(age)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Junior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28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(age)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Senior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28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(age)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funik.ru/wp-content/uploads/2020/01/bddf7d36701a89af408a.png">
            <a:extLst>
              <a:ext uri="{FF2B5EF4-FFF2-40B4-BE49-F238E27FC236}">
                <a16:creationId xmlns:a16="http://schemas.microsoft.com/office/drawing/2014/main" id="{043DFD30-D066-4209-9F43-19E9F8B7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9" y="-3192"/>
            <a:ext cx="4697539" cy="44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C914A1-E23D-4AA0-A9FC-CD61DAED0375}"/>
              </a:ext>
            </a:extLst>
          </p:cNvPr>
          <p:cNvSpPr/>
          <p:nvPr/>
        </p:nvSpPr>
        <p:spPr>
          <a:xfrm>
            <a:off x="648070" y="3133817"/>
            <a:ext cx="3420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400" b="1" i="1" dirty="0">
                <a:solidFill>
                  <a:schemeClr val="bg1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«Russian School System».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0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2A5E2B-CE8C-42E1-9749-976F875D3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4" y="967665"/>
            <a:ext cx="6812132" cy="51090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F88675-1F74-4E53-B758-208C68FC657D}"/>
              </a:ext>
            </a:extLst>
          </p:cNvPr>
          <p:cNvSpPr/>
          <p:nvPr/>
        </p:nvSpPr>
        <p:spPr>
          <a:xfrm>
            <a:off x="7137646" y="1351507"/>
            <a:ext cx="5113537" cy="415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at this table and answer the following questions:</a:t>
            </a:r>
          </a:p>
          <a:p>
            <a:pPr>
              <a:spcAft>
                <a:spcPts val="750"/>
              </a:spcAf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8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-How old are students when they: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elementary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9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71/275976/1/img3.jpg">
            <a:extLst>
              <a:ext uri="{FF2B5EF4-FFF2-40B4-BE49-F238E27FC236}">
                <a16:creationId xmlns:a16="http://schemas.microsoft.com/office/drawing/2014/main" id="{179A5446-41E0-4B9A-BA0D-6E3F820D2E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8" y="257452"/>
            <a:ext cx="6273300" cy="482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EEB235-8774-447C-AE77-7ABE529E4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022" y="985121"/>
            <a:ext cx="5007258" cy="48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0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D14AEA-13DC-4BD1-BD5F-E08BECE272F3}"/>
              </a:ext>
            </a:extLst>
          </p:cNvPr>
          <p:cNvSpPr/>
          <p:nvPr/>
        </p:nvSpPr>
        <p:spPr>
          <a:xfrm>
            <a:off x="124828" y="2006353"/>
            <a:ext cx="10235953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Ex.5 Work in groups. Design a leaflet inviting students from abroad to spend a year at Russian school. Write about: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32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1.subjects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32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2.school life (a typical day at school)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32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3.sports activities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3200" b="1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4.extra-curricular activities.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3574EA-E8EB-4CA4-88D3-BDAB5189E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96" y="3364637"/>
            <a:ext cx="5242804" cy="34933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ACCFEA-9847-4D69-ADC7-73B80EDAA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18408" cy="17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3.depositphotos.com/7577712/15091/i/950/depositphotos_150919044-stock-photo-white-flowers-of-a-cherry.jpg">
            <a:extLst>
              <a:ext uri="{FF2B5EF4-FFF2-40B4-BE49-F238E27FC236}">
                <a16:creationId xmlns:a16="http://schemas.microsoft.com/office/drawing/2014/main" id="{2B901659-33CE-4B3D-9F03-0097766A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3932AA-B0C6-46C2-BD32-BFF21AC9DE6D}"/>
              </a:ext>
            </a:extLst>
          </p:cNvPr>
          <p:cNvSpPr/>
          <p:nvPr/>
        </p:nvSpPr>
        <p:spPr>
          <a:xfrm>
            <a:off x="471700" y="358265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Thank you </a:t>
            </a:r>
          </a:p>
          <a:p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for your attention</a:t>
            </a:r>
            <a:r>
              <a:rPr lang="ru-RU" sz="6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0730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56787E-48D9-4DEC-B26D-B1B9BCCBAE66}"/>
              </a:ext>
            </a:extLst>
          </p:cNvPr>
          <p:cNvSpPr/>
          <p:nvPr/>
        </p:nvSpPr>
        <p:spPr>
          <a:xfrm>
            <a:off x="250054" y="3684232"/>
            <a:ext cx="116918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Book Antiqua" panose="02040602050305030304" pitchFamily="18" charset="0"/>
              </a:rPr>
              <a:t>  </a:t>
            </a:r>
            <a:r>
              <a:rPr lang="en-US" sz="4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Today we are going to compare different Education Systems;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We are going to train skills of oral speaking and listening;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We are going to enlarge our vocabulary.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CD4A52-CE34-4573-AA9B-3DE14CF7A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43" y="0"/>
            <a:ext cx="5344357" cy="30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unik.ru/wp-content/uploads/2020/01/212000264838f9f8766d-1.jpg">
            <a:extLst>
              <a:ext uri="{FF2B5EF4-FFF2-40B4-BE49-F238E27FC236}">
                <a16:creationId xmlns:a16="http://schemas.microsoft.com/office/drawing/2014/main" id="{71831ED3-6493-44F9-97E0-299B2FDA03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23" y="365403"/>
            <a:ext cx="7169957" cy="47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D3E1A4-D903-4622-92F1-ADDE7109586B}"/>
              </a:ext>
            </a:extLst>
          </p:cNvPr>
          <p:cNvSpPr txBox="1"/>
          <p:nvPr/>
        </p:nvSpPr>
        <p:spPr>
          <a:xfrm>
            <a:off x="3645763" y="5415379"/>
            <a:ext cx="4900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Past Simple:</a:t>
            </a:r>
          </a:p>
          <a:p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Questions about your school</a:t>
            </a:r>
          </a:p>
        </p:txBody>
      </p:sp>
    </p:spTree>
    <p:extLst>
      <p:ext uri="{BB962C8B-B14F-4D97-AF65-F5344CB8AC3E}">
        <p14:creationId xmlns:p14="http://schemas.microsoft.com/office/powerpoint/2010/main" val="339366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95DBFB-0771-4E4A-9DCB-991E1FA29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24" y="153343"/>
            <a:ext cx="6825152" cy="5161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644C1C-902F-451E-B5DB-AC3BF62591F9}"/>
              </a:ext>
            </a:extLst>
          </p:cNvPr>
          <p:cNvSpPr txBox="1"/>
          <p:nvPr/>
        </p:nvSpPr>
        <p:spPr>
          <a:xfrm>
            <a:off x="3809408" y="5521910"/>
            <a:ext cx="4926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Present Simple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Questions about your college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1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CA266A-4E10-481E-B9F4-49DE1AF5C3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8" y="319596"/>
            <a:ext cx="4740675" cy="341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D20E3D-D20F-40E4-94A7-5FE50F09B9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79" y="401715"/>
            <a:ext cx="5169763" cy="605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5F5B38-3670-43E8-97C0-D6BF84CCA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2" y="4394519"/>
            <a:ext cx="4959745" cy="16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6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87CCB9-DB8C-41F9-9FDB-CCAE80AB9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09"/>
            <a:ext cx="7449417" cy="571278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FC6813-41C9-4D00-83D6-ABFEDDED2DB7}"/>
              </a:ext>
            </a:extLst>
          </p:cNvPr>
          <p:cNvSpPr/>
          <p:nvPr/>
        </p:nvSpPr>
        <p:spPr>
          <a:xfrm>
            <a:off x="7590407" y="461350"/>
            <a:ext cx="4316671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through the diagram and answer the following questions:</a:t>
            </a:r>
          </a:p>
          <a:p>
            <a:pPr>
              <a:spcAft>
                <a:spcPts val="750"/>
              </a:spcAft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1.How old are students when they </a:t>
            </a:r>
          </a:p>
          <a:p>
            <a:r>
              <a:rPr lang="en-US" sz="24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start school?     </a:t>
            </a:r>
          </a:p>
          <a:p>
            <a:r>
              <a:rPr lang="en-US" sz="24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2.How many years do they learn in elementary school?</a:t>
            </a:r>
          </a:p>
          <a:p>
            <a:r>
              <a:rPr lang="en-US" sz="24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3.At what age do they go to junior</a:t>
            </a:r>
          </a:p>
          <a:p>
            <a:r>
              <a:rPr lang="en-US" sz="24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high school?  </a:t>
            </a:r>
          </a:p>
          <a:p>
            <a:r>
              <a:rPr lang="en-US" sz="24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4.How many grades are there in high school?  </a:t>
            </a:r>
          </a:p>
          <a:p>
            <a:r>
              <a:rPr lang="en-US" sz="24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5.How old are students when they leave school?</a:t>
            </a:r>
          </a:p>
          <a:p>
            <a:r>
              <a:rPr lang="en-US" sz="24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6.What are the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ninth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graders called?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7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21175F-C13E-419C-9532-156C39CDB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4" y="64405"/>
            <a:ext cx="5557422" cy="55908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99CD0-005A-4CA6-8BB3-F9D30983F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887" y="1733406"/>
            <a:ext cx="6483113" cy="5060189"/>
          </a:xfrm>
          <a:prstGeom prst="rect">
            <a:avLst/>
          </a:prstGeom>
        </p:spPr>
      </p:pic>
      <p:pic>
        <p:nvPicPr>
          <p:cNvPr id="4" name="Spotlight 10 — ex3 p.57 (www.lightaudio.ru)">
            <a:hlinkClick r:id="" action="ppaction://media"/>
            <a:extLst>
              <a:ext uri="{FF2B5EF4-FFF2-40B4-BE49-F238E27FC236}">
                <a16:creationId xmlns:a16="http://schemas.microsoft.com/office/drawing/2014/main" id="{9790678F-4DDE-4AA0-8431-4D662E34A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77076" y="5182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B1495E0-A922-4343-8C6C-B18FE4F70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48127"/>
              </p:ext>
            </p:extLst>
          </p:nvPr>
        </p:nvGraphicFramePr>
        <p:xfrm>
          <a:off x="440924" y="648070"/>
          <a:ext cx="11097087" cy="5777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6844">
                  <a:extLst>
                    <a:ext uri="{9D8B030D-6E8A-4147-A177-3AD203B41FA5}">
                      <a16:colId xmlns:a16="http://schemas.microsoft.com/office/drawing/2014/main" val="3725297179"/>
                    </a:ext>
                  </a:extLst>
                </a:gridCol>
                <a:gridCol w="7750243">
                  <a:extLst>
                    <a:ext uri="{9D8B030D-6E8A-4147-A177-3AD203B41FA5}">
                      <a16:colId xmlns:a16="http://schemas.microsoft.com/office/drawing/2014/main" val="3421065703"/>
                    </a:ext>
                  </a:extLst>
                </a:gridCol>
              </a:tblGrid>
              <a:tr h="10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400" b="1" dirty="0">
                          <a:effectLst/>
                          <a:latin typeface="Baskerville Old Face" panose="02020602080505020303" pitchFamily="18" charset="0"/>
                        </a:rPr>
                        <a:t>                                </a:t>
                      </a:r>
                      <a:r>
                        <a:rPr kumimoji="0" lang="en-US" alt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skerville Old Face" panose="02020602080505020303" pitchFamily="18" charset="0"/>
                          <a:ea typeface="Times New Roman" panose="02020603050405020304" pitchFamily="18" charset="0"/>
                        </a:rPr>
                        <a:t>American High School</a:t>
                      </a:r>
                      <a:endParaRPr kumimoji="0" lang="ru-RU" alt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96006"/>
                  </a:ext>
                </a:extLst>
              </a:tr>
              <a:tr h="1106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Baskerville Old Face" panose="02020602080505020303" pitchFamily="18" charset="0"/>
                        </a:rPr>
                        <a:t>Subjects</a:t>
                      </a:r>
                      <a:endParaRPr lang="ru-RU" sz="2400" b="1" dirty="0">
                        <a:effectLst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844665"/>
                  </a:ext>
                </a:extLst>
              </a:tr>
              <a:tr h="1178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Baskerville Old Face" panose="02020602080505020303" pitchFamily="18" charset="0"/>
                        </a:rPr>
                        <a:t>School life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en-US" sz="2400" b="1" dirty="0">
                          <a:effectLst/>
                          <a:latin typeface="Baskerville Old Face" panose="02020602080505020303" pitchFamily="18" charset="0"/>
                        </a:rPr>
                        <a:t>(a typical day at school)</a:t>
                      </a:r>
                      <a:endParaRPr lang="ru-RU" sz="2400" b="1" dirty="0">
                        <a:effectLst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en-US" sz="2400" b="1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0754422"/>
                  </a:ext>
                </a:extLst>
              </a:tr>
              <a:tr h="110149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en-US" sz="2400" b="1">
                          <a:effectLst/>
                          <a:latin typeface="Baskerville Old Face" panose="02020602080505020303" pitchFamily="18" charset="0"/>
                        </a:rPr>
                        <a:t>Sporting activities</a:t>
                      </a:r>
                      <a:endParaRPr lang="ru-RU" sz="2400" b="1">
                        <a:effectLst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en-US" sz="2400" b="1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634341"/>
                  </a:ext>
                </a:extLst>
              </a:tr>
              <a:tr h="1241994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en-US" sz="2400" b="1" dirty="0">
                          <a:effectLst/>
                          <a:latin typeface="Baskerville Old Face" panose="02020602080505020303" pitchFamily="18" charset="0"/>
                        </a:rPr>
                        <a:t>Extra-curricular activities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679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20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382A9E-DD6B-48CC-AF1E-4DF31EAD7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6860"/>
            <a:ext cx="4154749" cy="25411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84F8F9-F1EB-442F-82D4-24F096D0F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96" y="-1"/>
            <a:ext cx="4232704" cy="32492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E0DF19-4BB5-4E93-97A2-449430D40365}"/>
              </a:ext>
            </a:extLst>
          </p:cNvPr>
          <p:cNvSpPr/>
          <p:nvPr/>
        </p:nvSpPr>
        <p:spPr>
          <a:xfrm>
            <a:off x="0" y="59284"/>
            <a:ext cx="8177324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1.What subjects can you study at an American school?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2. How do students get to school?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3.Where do they put away their coats and lunch?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4.How many hours of classes have they got?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5. How often do they get a report card?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6.What do students grades depend on?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7. What sports do American students do?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8.What extra-curricular activities have they got?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0A7EE5-1E2A-4B3A-A216-CC521BC47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96" y="2829436"/>
            <a:ext cx="4232704" cy="40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72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435</Words>
  <Application>Microsoft Office PowerPoint</Application>
  <PresentationFormat>Широкоэкранный</PresentationFormat>
  <Paragraphs>75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Algerian</vt:lpstr>
      <vt:lpstr>Arial</vt:lpstr>
      <vt:lpstr>Baskerville Old Face</vt:lpstr>
      <vt:lpstr>Book Antiqua</vt:lpstr>
      <vt:lpstr>Calibri</vt:lpstr>
      <vt:lpstr>Calibri Light</vt:lpstr>
      <vt:lpstr>Symbol</vt:lpstr>
      <vt:lpstr>Times New Roman</vt:lpstr>
      <vt:lpstr>Тема Office</vt:lpstr>
      <vt:lpstr>American High Schools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High Schools</dc:title>
  <dc:creator>Гульназ</dc:creator>
  <cp:lastModifiedBy>Гульназ</cp:lastModifiedBy>
  <cp:revision>38</cp:revision>
  <dcterms:created xsi:type="dcterms:W3CDTF">2022-03-22T16:36:09Z</dcterms:created>
  <dcterms:modified xsi:type="dcterms:W3CDTF">2022-03-25T17:56:25Z</dcterms:modified>
</cp:coreProperties>
</file>