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0"/>
  </p:notes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5E5C-B56D-4BD3-85A6-8262B1DCF2D9}" type="datetimeFigureOut">
              <a:rPr lang="ru-RU" smtClean="0"/>
              <a:t>04.01.2023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56CF2-635A-4070-A057-CCADCF067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90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35B-FA69-497D-B345-675A2B292A06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1F81-0A30-439E-AB06-ED3DF8A89CE7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EF54-3DC1-4074-810C-D12BF5C90E6E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ABE2-1D0D-45A4-9CD8-4D3A3DF1C8A4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3E89-3D78-4097-AF40-63B38CD5E1FA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641BB-C1E3-422A-972D-D338B64A60ED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DFE-8A30-4EF7-BEF0-2B1C10E81F78}" type="datetime1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1A26-42E9-4BCC-AB07-C24B004F2C43}" type="datetime1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A9F5-C241-42D2-82A3-A54086285470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AF7-9405-445E-82E7-5B2AC46E9883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DC0F5-8BD1-4D88-BD7D-6979541CEA89}" type="datetime1">
              <a:rPr lang="en-US" smtClean="0"/>
              <a:t>1/4/2023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11AA8A-B6E4-4E11-90F1-BC83DD9A85F8}" type="datetime1">
              <a:rPr lang="en-US" smtClean="0"/>
              <a:t>1/4/2023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Дерево решений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Алгоритм машинного обучения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65412" y="6381328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>
                <a:solidFill>
                  <a:schemeClr val="tx1">
                    <a:tint val="75000"/>
                  </a:schemeClr>
                </a:solidFill>
              </a:rPr>
              <a:t>г</a:t>
            </a:r>
            <a:r>
              <a:rPr lang="ru-RU" sz="1600" dirty="0" err="1">
                <a:solidFill>
                  <a:schemeClr val="tx1">
                    <a:tint val="75000"/>
                  </a:schemeClr>
                </a:solidFill>
              </a:rPr>
              <a:t>.о</a:t>
            </a:r>
            <a:r>
              <a:rPr lang="ru-RU" sz="1400" dirty="0" smtClean="0"/>
              <a:t>. </a:t>
            </a:r>
            <a:r>
              <a:rPr lang="ru-RU" sz="1600" dirty="0">
                <a:solidFill>
                  <a:schemeClr val="tx1">
                    <a:tint val="75000"/>
                  </a:schemeClr>
                </a:solidFill>
              </a:rPr>
              <a:t>Электросталь</a:t>
            </a:r>
            <a:r>
              <a:rPr lang="ru-RU" sz="1400" dirty="0" smtClean="0"/>
              <a:t>, </a:t>
            </a:r>
            <a:r>
              <a:rPr lang="ru-RU" sz="1600" dirty="0">
                <a:solidFill>
                  <a:schemeClr val="tx1">
                    <a:tint val="75000"/>
                  </a:schemeClr>
                </a:solidFill>
              </a:rPr>
              <a:t>2022-2023</a:t>
            </a:r>
            <a:r>
              <a:rPr lang="ru-RU" sz="1400" dirty="0" smtClean="0"/>
              <a:t> </a:t>
            </a:r>
            <a:r>
              <a:rPr lang="ru-RU" sz="1600" dirty="0" err="1">
                <a:solidFill>
                  <a:schemeClr val="tx1">
                    <a:tint val="75000"/>
                  </a:schemeClr>
                </a:solidFill>
              </a:rPr>
              <a:t>уч.г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38845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Определение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687589"/>
            <a:ext cx="3150311" cy="2467744"/>
          </a:xfrm>
        </p:spPr>
      </p:pic>
      <p:sp>
        <p:nvSpPr>
          <p:cNvPr id="3" name="Прямоугольник 2"/>
          <p:cNvSpPr/>
          <p:nvPr/>
        </p:nvSpPr>
        <p:spPr>
          <a:xfrm>
            <a:off x="395536" y="16288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333333"/>
                </a:solidFill>
                <a:latin typeface="Source Sans Pro"/>
              </a:rPr>
              <a:t>Дерево </a:t>
            </a:r>
            <a:r>
              <a:rPr lang="ru-RU" b="1" dirty="0">
                <a:solidFill>
                  <a:srgbClr val="333333"/>
                </a:solidFill>
                <a:latin typeface="Source Sans Pro"/>
              </a:rPr>
              <a:t>решений </a:t>
            </a:r>
            <a:r>
              <a:rPr lang="ru-RU" dirty="0">
                <a:solidFill>
                  <a:srgbClr val="333333"/>
                </a:solidFill>
                <a:latin typeface="Source Sans Pro"/>
              </a:rPr>
              <a:t>— это метод представления </a:t>
            </a:r>
            <a:r>
              <a:rPr lang="ru-RU" dirty="0" smtClean="0">
                <a:solidFill>
                  <a:srgbClr val="333333"/>
                </a:solidFill>
                <a:latin typeface="Source Sans Pro"/>
              </a:rPr>
              <a:t>решающих правил</a:t>
            </a:r>
            <a:r>
              <a:rPr lang="ru-RU" dirty="0">
                <a:solidFill>
                  <a:srgbClr val="333333"/>
                </a:solidFill>
                <a:latin typeface="Source Sans Pro"/>
              </a:rPr>
              <a:t> в иерархической структуре, состоящей из элементов двух типов — узлов (</a:t>
            </a:r>
            <a:r>
              <a:rPr lang="ru-RU" dirty="0" err="1">
                <a:solidFill>
                  <a:srgbClr val="333333"/>
                </a:solidFill>
                <a:latin typeface="Source Sans Pro"/>
              </a:rPr>
              <a:t>node</a:t>
            </a:r>
            <a:r>
              <a:rPr lang="ru-RU" dirty="0">
                <a:solidFill>
                  <a:srgbClr val="333333"/>
                </a:solidFill>
                <a:latin typeface="Source Sans Pro"/>
              </a:rPr>
              <a:t>) и листьев (</a:t>
            </a:r>
            <a:r>
              <a:rPr lang="ru-RU" dirty="0" err="1">
                <a:solidFill>
                  <a:srgbClr val="333333"/>
                </a:solidFill>
                <a:latin typeface="Source Sans Pro"/>
              </a:rPr>
              <a:t>leaf</a:t>
            </a:r>
            <a:r>
              <a:rPr lang="ru-RU" dirty="0">
                <a:solidFill>
                  <a:srgbClr val="333333"/>
                </a:solidFill>
                <a:latin typeface="Source Sans Pro"/>
              </a:rPr>
              <a:t>). В узлах находятся решающие правила и производится проверка соответствия примеров этому правилу по </a:t>
            </a:r>
            <a:r>
              <a:rPr lang="ru-RU" dirty="0" smtClean="0">
                <a:solidFill>
                  <a:srgbClr val="333333"/>
                </a:solidFill>
                <a:latin typeface="Source Sans Pro"/>
              </a:rPr>
              <a:t>какому-либо атрибуту</a:t>
            </a:r>
            <a:r>
              <a:rPr lang="ru-RU" dirty="0">
                <a:solidFill>
                  <a:srgbClr val="333333"/>
                </a:solidFill>
                <a:latin typeface="Source Sans Pro"/>
              </a:rPr>
              <a:t> обучающего множества.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44522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33"/>
                </a:solidFill>
                <a:latin typeface="Source Sans Pro"/>
              </a:rPr>
              <a:t>Решаемые задачи: </a:t>
            </a:r>
            <a:r>
              <a:rPr lang="ru-RU" dirty="0" smtClean="0">
                <a:solidFill>
                  <a:srgbClr val="333333"/>
                </a:solidFill>
                <a:latin typeface="Source Sans Pro"/>
              </a:rPr>
              <a:t>классификация и регрессия.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6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</a:t>
            </a:r>
            <a:r>
              <a:rPr lang="ru-RU" dirty="0" smtClean="0"/>
              <a:t> алгоритма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987" y="1600200"/>
            <a:ext cx="6128425" cy="4800600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Учебный</a:t>
            </a:r>
            <a:r>
              <a:rPr lang="ru-RU" dirty="0" smtClean="0"/>
              <a:t> пример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890233"/>
            <a:ext cx="6779096" cy="36437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55576" y="1417638"/>
            <a:ext cx="5749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Задача: принять решение о страховании автовладельца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187999"/>
              </p:ext>
            </p:extLst>
          </p:nvPr>
        </p:nvGraphicFramePr>
        <p:xfrm>
          <a:off x="318356" y="1807910"/>
          <a:ext cx="789768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136">
                  <a:extLst>
                    <a:ext uri="{9D8B030D-6E8A-4147-A177-3AD203B41FA5}">
                      <a16:colId xmlns:a16="http://schemas.microsoft.com/office/drawing/2014/main" val="2001560836"/>
                    </a:ext>
                  </a:extLst>
                </a:gridCol>
                <a:gridCol w="1105347">
                  <a:extLst>
                    <a:ext uri="{9D8B030D-6E8A-4147-A177-3AD203B41FA5}">
                      <a16:colId xmlns:a16="http://schemas.microsoft.com/office/drawing/2014/main" val="815835689"/>
                    </a:ext>
                  </a:extLst>
                </a:gridCol>
                <a:gridCol w="1128241">
                  <a:extLst>
                    <a:ext uri="{9D8B030D-6E8A-4147-A177-3AD203B41FA5}">
                      <a16:colId xmlns:a16="http://schemas.microsoft.com/office/drawing/2014/main" val="2674165555"/>
                    </a:ext>
                  </a:extLst>
                </a:gridCol>
                <a:gridCol w="1128241">
                  <a:extLst>
                    <a:ext uri="{9D8B030D-6E8A-4147-A177-3AD203B41FA5}">
                      <a16:colId xmlns:a16="http://schemas.microsoft.com/office/drawing/2014/main" val="3127460608"/>
                    </a:ext>
                  </a:extLst>
                </a:gridCol>
                <a:gridCol w="1128241">
                  <a:extLst>
                    <a:ext uri="{9D8B030D-6E8A-4147-A177-3AD203B41FA5}">
                      <a16:colId xmlns:a16="http://schemas.microsoft.com/office/drawing/2014/main" val="970092208"/>
                    </a:ext>
                  </a:extLst>
                </a:gridCol>
                <a:gridCol w="805153">
                  <a:extLst>
                    <a:ext uri="{9D8B030D-6E8A-4147-A177-3AD203B41FA5}">
                      <a16:colId xmlns:a16="http://schemas.microsoft.com/office/drawing/2014/main" val="2934387452"/>
                    </a:ext>
                  </a:extLst>
                </a:gridCol>
                <a:gridCol w="1451329">
                  <a:extLst>
                    <a:ext uri="{9D8B030D-6E8A-4147-A177-3AD203B41FA5}">
                      <a16:colId xmlns:a16="http://schemas.microsoft.com/office/drawing/2014/main" val="438255353"/>
                    </a:ext>
                  </a:extLst>
                </a:gridCol>
              </a:tblGrid>
              <a:tr h="2529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возраст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</a:t>
                      </a:r>
                      <a:r>
                        <a:rPr lang="ru-RU" baseline="0" dirty="0" smtClean="0"/>
                        <a:t> авто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60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Клиент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Спорткар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66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Клиент</a:t>
                      </a:r>
                      <a:r>
                        <a:rPr lang="ru-RU" baseline="0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С/м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Минивен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893027"/>
                  </a:ext>
                </a:extLst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501398" y="3224662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узел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501398" y="4579953"/>
            <a:ext cx="107494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лист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11" idx="4"/>
          </p:cNvCxnSpPr>
          <p:nvPr/>
        </p:nvCxnSpPr>
        <p:spPr>
          <a:xfrm>
            <a:off x="1038872" y="5084009"/>
            <a:ext cx="364776" cy="721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1" idx="5"/>
          </p:cNvCxnSpPr>
          <p:nvPr/>
        </p:nvCxnSpPr>
        <p:spPr>
          <a:xfrm>
            <a:off x="1418924" y="5010192"/>
            <a:ext cx="1640908" cy="867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6"/>
          </p:cNvCxnSpPr>
          <p:nvPr/>
        </p:nvCxnSpPr>
        <p:spPr>
          <a:xfrm flipV="1">
            <a:off x="1653526" y="3284984"/>
            <a:ext cx="2054378" cy="19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5"/>
          </p:cNvCxnSpPr>
          <p:nvPr/>
        </p:nvCxnSpPr>
        <p:spPr>
          <a:xfrm>
            <a:off x="1484801" y="3654901"/>
            <a:ext cx="1286999" cy="403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0" idx="4"/>
          </p:cNvCxnSpPr>
          <p:nvPr/>
        </p:nvCxnSpPr>
        <p:spPr>
          <a:xfrm>
            <a:off x="1077462" y="3728718"/>
            <a:ext cx="1262290" cy="1281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95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325562"/>
          </a:xfrm>
        </p:spPr>
        <p:txBody>
          <a:bodyPr/>
          <a:lstStyle/>
          <a:p>
            <a:pPr algn="ctr"/>
            <a:r>
              <a:rPr lang="ru-RU" dirty="0"/>
              <a:t>Преимущества</a:t>
            </a:r>
            <a:r>
              <a:rPr lang="ru-RU" sz="3600" dirty="0" smtClean="0"/>
              <a:t> </a:t>
            </a:r>
            <a:r>
              <a:rPr lang="ru-RU" dirty="0"/>
              <a:t>деревьев</a:t>
            </a:r>
            <a:r>
              <a:rPr lang="ru-RU" sz="3600" dirty="0"/>
              <a:t> </a:t>
            </a:r>
            <a:r>
              <a:rPr lang="ru-RU" dirty="0"/>
              <a:t>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3052936"/>
          </a:xfrm>
        </p:spPr>
        <p:txBody>
          <a:bodyPr/>
          <a:lstStyle/>
          <a:p>
            <a:r>
              <a:rPr lang="ru-RU" dirty="0"/>
              <a:t>Просто понять и интерпретировать</a:t>
            </a:r>
            <a:r>
              <a:rPr lang="ru-RU" dirty="0" smtClean="0"/>
              <a:t>.</a:t>
            </a:r>
          </a:p>
          <a:p>
            <a:r>
              <a:rPr lang="ru-RU" dirty="0"/>
              <a:t>Деревья можно визуализировать</a:t>
            </a:r>
            <a:r>
              <a:rPr lang="ru-RU" dirty="0" smtClean="0"/>
              <a:t>.</a:t>
            </a:r>
          </a:p>
          <a:p>
            <a:r>
              <a:rPr lang="ru-RU" dirty="0"/>
              <a:t>Требуется небольшая подготовка данных</a:t>
            </a:r>
            <a:r>
              <a:rPr lang="ru-RU" dirty="0" smtClean="0"/>
              <a:t>.</a:t>
            </a:r>
          </a:p>
          <a:p>
            <a:r>
              <a:rPr lang="ru-RU" dirty="0"/>
              <a:t>Может обрабатывать как числовые, так и категориальные данные</a:t>
            </a:r>
            <a:r>
              <a:rPr lang="ru-RU" dirty="0" smtClean="0"/>
              <a:t>.</a:t>
            </a:r>
          </a:p>
          <a:p>
            <a:r>
              <a:rPr lang="ru-RU" dirty="0"/>
              <a:t>Возможна проверка модели с помощью статистических тестов.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5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Недостатки</a:t>
            </a:r>
            <a:r>
              <a:rPr lang="ru-RU" sz="4000" dirty="0" smtClean="0"/>
              <a:t> </a:t>
            </a:r>
            <a:r>
              <a:rPr lang="ru-RU" dirty="0"/>
              <a:t>деревьев</a:t>
            </a:r>
            <a:r>
              <a:rPr lang="ru-RU" sz="4000" dirty="0"/>
              <a:t> </a:t>
            </a:r>
            <a:r>
              <a:rPr lang="ru-RU" dirty="0"/>
              <a:t>решений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7620000" cy="2088232"/>
          </a:xfrm>
        </p:spPr>
        <p:txBody>
          <a:bodyPr/>
          <a:lstStyle/>
          <a:p>
            <a:r>
              <a:rPr lang="ru-RU" dirty="0" smtClean="0"/>
              <a:t>Возможны слишком </a:t>
            </a:r>
            <a:r>
              <a:rPr lang="ru-RU" dirty="0"/>
              <a:t>сложные деревья, которые плохо обобщают данные</a:t>
            </a:r>
            <a:r>
              <a:rPr lang="ru-RU" dirty="0" smtClean="0"/>
              <a:t>.</a:t>
            </a:r>
          </a:p>
          <a:p>
            <a:r>
              <a:rPr lang="ru-RU" dirty="0"/>
              <a:t>Деревья решений могут быть </a:t>
            </a:r>
            <a:r>
              <a:rPr lang="ru-RU" dirty="0" smtClean="0"/>
              <a:t>нестабильными.</a:t>
            </a:r>
          </a:p>
          <a:p>
            <a:r>
              <a:rPr lang="ru-RU" dirty="0"/>
              <a:t>Ученики дерева решений создают предвзятые деревья, если некоторые классы доминируют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2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Задачи</a:t>
            </a:r>
            <a:r>
              <a:rPr lang="ru-RU" sz="4000" dirty="0" smtClean="0"/>
              <a:t> </a:t>
            </a:r>
            <a:r>
              <a:rPr lang="ru-RU" dirty="0"/>
              <a:t>решаемые</a:t>
            </a:r>
            <a:r>
              <a:rPr lang="ru-RU" sz="4000" dirty="0" smtClean="0"/>
              <a:t> </a:t>
            </a:r>
            <a:r>
              <a:rPr lang="ru-RU" dirty="0"/>
              <a:t>деревьями</a:t>
            </a:r>
            <a:r>
              <a:rPr lang="ru-RU" sz="4000" dirty="0" smtClean="0"/>
              <a:t> </a:t>
            </a:r>
            <a:r>
              <a:rPr lang="ru-RU" dirty="0"/>
              <a:t>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3200" dirty="0" smtClean="0"/>
              <a:t>Классификация</a:t>
            </a:r>
          </a:p>
          <a:p>
            <a:pPr marL="114300" indent="0">
              <a:buNone/>
            </a:pPr>
            <a:r>
              <a:rPr lang="ru-RU" sz="2000" dirty="0" smtClean="0"/>
              <a:t>	</a:t>
            </a:r>
            <a:r>
              <a:rPr lang="en-US" sz="2000" dirty="0" smtClean="0"/>
              <a:t>from </a:t>
            </a:r>
            <a:r>
              <a:rPr lang="en-US" sz="2000" dirty="0" err="1"/>
              <a:t>sklearn</a:t>
            </a:r>
            <a:r>
              <a:rPr lang="en-US" sz="2000" dirty="0"/>
              <a:t> import </a:t>
            </a:r>
            <a:r>
              <a:rPr lang="en-US" sz="2000" dirty="0" smtClean="0"/>
              <a:t>tree</a:t>
            </a:r>
            <a:endParaRPr lang="ru-RU" sz="2000" dirty="0" smtClean="0"/>
          </a:p>
          <a:p>
            <a:pPr marL="114300" indent="0">
              <a:buNone/>
            </a:pPr>
            <a:r>
              <a:rPr lang="en-US" sz="2000" dirty="0" smtClean="0"/>
              <a:t>	model </a:t>
            </a:r>
            <a:r>
              <a:rPr lang="en-US" sz="2000" dirty="0"/>
              <a:t>= </a:t>
            </a:r>
            <a:r>
              <a:rPr lang="en-US" sz="2000" dirty="0" err="1"/>
              <a:t>tree.DecisionTreeClassifier</a:t>
            </a:r>
            <a:r>
              <a:rPr lang="en-US" sz="2000" dirty="0"/>
              <a:t>()</a:t>
            </a:r>
            <a:endParaRPr lang="ru-RU" sz="2000" dirty="0" smtClean="0"/>
          </a:p>
          <a:p>
            <a:endParaRPr lang="ru-RU" sz="3200" dirty="0"/>
          </a:p>
          <a:p>
            <a:r>
              <a:rPr lang="ru-RU" sz="3200" dirty="0" smtClean="0"/>
              <a:t>Регрессия</a:t>
            </a:r>
            <a:endParaRPr lang="en-US" sz="3200" dirty="0" smtClean="0"/>
          </a:p>
          <a:p>
            <a:pPr marL="114300" indent="0">
              <a:buNone/>
            </a:pPr>
            <a:r>
              <a:rPr lang="en-US" sz="2000" dirty="0" smtClean="0"/>
              <a:t>	from </a:t>
            </a:r>
            <a:r>
              <a:rPr lang="en-US" sz="2000" dirty="0" err="1"/>
              <a:t>sklearn</a:t>
            </a:r>
            <a:r>
              <a:rPr lang="en-US" sz="2000" dirty="0"/>
              <a:t> import </a:t>
            </a:r>
            <a:r>
              <a:rPr lang="en-US" sz="2000" dirty="0" smtClean="0"/>
              <a:t>tree</a:t>
            </a:r>
          </a:p>
          <a:p>
            <a:pPr marL="114300" indent="0">
              <a:buNone/>
            </a:pPr>
            <a:r>
              <a:rPr lang="en-US" sz="2000" dirty="0" smtClean="0"/>
              <a:t>	model </a:t>
            </a:r>
            <a:r>
              <a:rPr lang="en-US" sz="2000" dirty="0"/>
              <a:t>= = </a:t>
            </a:r>
            <a:r>
              <a:rPr lang="en-US" sz="2000" dirty="0" err="1"/>
              <a:t>tree.DecisionTreeRegressor</a:t>
            </a:r>
            <a:r>
              <a:rPr lang="en-US" sz="2000" dirty="0"/>
              <a:t>()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38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620000" cy="1714202"/>
          </a:xfrm>
        </p:spPr>
        <p:txBody>
          <a:bodyPr/>
          <a:lstStyle/>
          <a:p>
            <a:pPr algn="ctr"/>
            <a:r>
              <a:rPr lang="ru-RU" dirty="0"/>
              <a:t>Визуализация</a:t>
            </a:r>
            <a:r>
              <a:rPr lang="ru-RU" sz="4000" dirty="0" smtClean="0"/>
              <a:t> </a:t>
            </a:r>
            <a:r>
              <a:rPr lang="ru-RU" dirty="0"/>
              <a:t>деревьев</a:t>
            </a:r>
            <a:r>
              <a:rPr lang="ru-RU" sz="4000" dirty="0" smtClean="0"/>
              <a:t> </a:t>
            </a:r>
            <a:r>
              <a:rPr lang="ru-RU" dirty="0" smtClean="0"/>
              <a:t>решений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16832"/>
            <a:ext cx="7275572" cy="4680520"/>
          </a:xfrm>
        </p:spPr>
      </p:pic>
      <p:sp>
        <p:nvSpPr>
          <p:cNvPr id="3" name="TextBox 2"/>
          <p:cNvSpPr txBox="1"/>
          <p:nvPr/>
        </p:nvSpPr>
        <p:spPr>
          <a:xfrm>
            <a:off x="899592" y="1758826"/>
            <a:ext cx="2448272" cy="374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tree.plot_tree</a:t>
            </a:r>
            <a:r>
              <a:rPr lang="en-US" dirty="0"/>
              <a:t>(model)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131</TotalTime>
  <Words>145</Words>
  <Application>Microsoft Office PowerPoint</Application>
  <PresentationFormat>Экран (4:3)</PresentationFormat>
  <Paragraphs>59</Paragraphs>
  <Slides>8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Source Sans Pro</vt:lpstr>
      <vt:lpstr>Соседство</vt:lpstr>
      <vt:lpstr>Дерево решений</vt:lpstr>
      <vt:lpstr>Определение</vt:lpstr>
      <vt:lpstr>Структура алгоритма</vt:lpstr>
      <vt:lpstr>Учебный пример</vt:lpstr>
      <vt:lpstr>Преимущества деревьев решений</vt:lpstr>
      <vt:lpstr>Недостатки деревьев решений</vt:lpstr>
      <vt:lpstr>Задачи решаемые деревьями решений</vt:lpstr>
      <vt:lpstr>Визуализация деревьев решений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Simon</dc:creator>
  <cp:lastModifiedBy>Пользователь Windows</cp:lastModifiedBy>
  <cp:revision>12</cp:revision>
  <dcterms:created xsi:type="dcterms:W3CDTF">2022-10-30T17:42:54Z</dcterms:created>
  <dcterms:modified xsi:type="dcterms:W3CDTF">2023-01-04T19:31:27Z</dcterms:modified>
</cp:coreProperties>
</file>