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71" r:id="rId4"/>
    <p:sldId id="290" r:id="rId5"/>
    <p:sldId id="294" r:id="rId6"/>
    <p:sldId id="296" r:id="rId7"/>
    <p:sldId id="291" r:id="rId8"/>
    <p:sldId id="292" r:id="rId9"/>
    <p:sldId id="297" r:id="rId10"/>
    <p:sldId id="298" r:id="rId11"/>
    <p:sldId id="299" r:id="rId12"/>
    <p:sldId id="301" r:id="rId13"/>
    <p:sldId id="280" r:id="rId14"/>
    <p:sldId id="303" r:id="rId15"/>
    <p:sldId id="282" r:id="rId16"/>
    <p:sldId id="283" r:id="rId17"/>
    <p:sldId id="284" r:id="rId18"/>
    <p:sldId id="285" r:id="rId19"/>
    <p:sldId id="309" r:id="rId20"/>
    <p:sldId id="26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5" autoAdjust="0"/>
    <p:restoredTop sz="94660"/>
  </p:normalViewPr>
  <p:slideViewPr>
    <p:cSldViewPr>
      <p:cViewPr varScale="1">
        <p:scale>
          <a:sx n="106" d="100"/>
          <a:sy n="106" d="100"/>
        </p:scale>
        <p:origin x="4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88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164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65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35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73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78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17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0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119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593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65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CEFBB-6642-4987-A579-B9D72CD71B19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078C6-ED9C-40D7-B01A-F665DA4507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08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Тема урока: </a:t>
            </a:r>
            <a:r>
              <a:rPr lang="ru-RU" sz="3100" b="1" dirty="0" smtClean="0"/>
              <a:t>Степень с рациональным показателем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b="1" dirty="0" smtClean="0"/>
              <a:t>                                          </a:t>
            </a:r>
            <a:r>
              <a:rPr lang="ru-RU" sz="2400" dirty="0" smtClean="0"/>
              <a:t>Цели урока: </a:t>
            </a:r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dirty="0"/>
              <a:t>1. Повторение и систематизация сведений о степени числа; </a:t>
            </a:r>
            <a:r>
              <a:rPr lang="ru-RU" sz="2400" dirty="0" smtClean="0"/>
              <a:t>знакомство с </a:t>
            </a:r>
            <a:r>
              <a:rPr lang="ru-RU" sz="2400" dirty="0"/>
              <a:t>понятием степени с рациональным показателем и ее свойствами.</a:t>
            </a:r>
          </a:p>
          <a:p>
            <a:r>
              <a:rPr lang="ru-RU" sz="2400" dirty="0"/>
              <a:t>2. Развитие практических навыков вычисления значения степени с использованием ее свойств.</a:t>
            </a:r>
          </a:p>
          <a:p>
            <a:r>
              <a:rPr lang="ru-RU" sz="2400" dirty="0"/>
              <a:t>3. Продолжение работы по развитию умений анализировать, </a:t>
            </a:r>
            <a:r>
              <a:rPr lang="ru-RU" sz="2400" dirty="0" smtClean="0"/>
              <a:t>сравнивать, выделять </a:t>
            </a:r>
            <a:r>
              <a:rPr lang="ru-RU" sz="2400" dirty="0"/>
              <a:t>главное, определять и объяснять понятия.</a:t>
            </a:r>
          </a:p>
          <a:p>
            <a:r>
              <a:rPr lang="ru-RU" sz="2400" dirty="0"/>
              <a:t>4. Формировать коммуникативные компетентности, умения </a:t>
            </a:r>
            <a:r>
              <a:rPr lang="ru-RU" sz="2400" dirty="0" smtClean="0"/>
              <a:t>аргументировать свои </a:t>
            </a:r>
            <a:r>
              <a:rPr lang="ru-RU" sz="2400" dirty="0"/>
              <a:t>действия, воспитывать самостоятельность, настойчивость.</a:t>
            </a:r>
          </a:p>
          <a:p>
            <a:pPr marL="0" indent="0">
              <a:buNone/>
            </a:pPr>
            <a:endParaRPr lang="ru-RU" sz="2400" dirty="0" smtClean="0"/>
          </a:p>
          <a:p>
            <a:endParaRPr lang="ru-RU" dirty="0"/>
          </a:p>
        </p:txBody>
      </p:sp>
      <p:pic>
        <p:nvPicPr>
          <p:cNvPr id="4" name="Рисунок 3" descr="English. Гимнастика для ума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661247"/>
            <a:ext cx="1138555" cy="6470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361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2400" u="sng" dirty="0"/>
              <a:t>4. Знакомство с новым материалом: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216538" y="1221649"/>
                <a:ext cx="6710924" cy="4873849"/>
              </a:xfrm>
            </p:spPr>
            <p:txBody>
              <a:bodyPr>
                <a:normAutofit/>
              </a:bodyPr>
              <a:lstStyle/>
              <a:p>
                <a:r>
                  <a:rPr lang="ru-RU" sz="2400" dirty="0" smtClean="0"/>
                  <a:t>Пример:</a:t>
                </a:r>
              </a:p>
              <a:p>
                <a:pPr marL="0" indent="0">
                  <a:buNone/>
                </a:pPr>
                <a:r>
                  <a:rPr lang="ru-RU" sz="2400" b="1" dirty="0" smtClean="0"/>
                  <a:t>   </a:t>
                </a:r>
                <a:r>
                  <a:rPr lang="ru-RU" sz="2400" dirty="0" smtClean="0"/>
                  <a:t>Вычислим</a:t>
                </a:r>
                <a:r>
                  <a:rPr lang="ru-RU" sz="2400" dirty="0"/>
                  <a:t> 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</m:e>
                    </m:rad>
                  </m:oMath>
                </a14:m>
                <a:r>
                  <a:rPr lang="ru-RU" sz="2400" dirty="0" smtClean="0"/>
                  <a:t> </a:t>
                </a:r>
              </a:p>
              <a:p>
                <a:pPr marL="0" indent="0">
                  <a:buNone/>
                </a:pPr>
                <a:endParaRPr lang="ru-RU" sz="2400" dirty="0"/>
              </a:p>
              <a:p>
                <a:pPr marL="0" indent="0">
                  <a:buNone/>
                </a:pPr>
                <a:r>
                  <a:rPr lang="ru-RU" sz="2400" dirty="0" smtClean="0"/>
                  <a:t>  Представим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  <m:r>
                      <a:rPr lang="ru-RU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ru-RU" sz="2400" dirty="0"/>
                  <a:t> , </a:t>
                </a:r>
                <a:endParaRPr lang="ru-RU" sz="2400" dirty="0" smtClean="0"/>
              </a:p>
              <a:p>
                <a:pPr marL="0" indent="0">
                  <a:buNone/>
                </a:pPr>
                <a:r>
                  <a:rPr lang="ru-RU" sz="2400" dirty="0"/>
                  <a:t> </a:t>
                </a:r>
                <a:r>
                  <a:rPr lang="ru-RU" sz="2400" dirty="0" smtClean="0"/>
                  <a:t> тогда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</m:e>
                    </m:rad>
                    <m:r>
                      <a:rPr lang="ru-RU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ru-RU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2400" i="1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ru-RU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rad>
                    <m:r>
                      <a:rPr lang="ru-RU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ru-RU" sz="2400" i="1">
                        <a:latin typeface="Cambria Math" panose="02040503050406030204" pitchFamily="18" charset="0"/>
                      </a:rPr>
                      <m:t>=125</m:t>
                    </m:r>
                  </m:oMath>
                </a14:m>
                <a:endParaRPr lang="ru-RU" sz="2400" dirty="0"/>
              </a:p>
              <a:p>
                <a:pPr marL="0" indent="0">
                  <a:buNone/>
                </a:pPr>
                <a:r>
                  <a:rPr lang="ru-RU" sz="2400" dirty="0" smtClean="0"/>
                  <a:t>  Значит</a:t>
                </a:r>
                <a:r>
                  <a:rPr lang="ru-RU" sz="2400" dirty="0"/>
                  <a:t>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</m:e>
                    </m:rad>
                  </m:oMath>
                </a14:m>
                <a:r>
                  <a:rPr lang="ru-RU" sz="2400" dirty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 5</m:t>
                        </m:r>
                      </m:e>
                      <m:sup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num>
                          <m:den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400" dirty="0"/>
                  <a:t>, так как 3 =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ru-RU" sz="2400" dirty="0" smtClean="0"/>
              </a:p>
              <a:p>
                <a:pPr marL="0" lvl="0" indent="0">
                  <a:buNone/>
                </a:pPr>
                <a:r>
                  <a:rPr lang="ru-RU" altLang="ru-RU" sz="2400" dirty="0" smtClean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 Из </a:t>
                </a:r>
                <a:r>
                  <a:rPr lang="ru-RU" altLang="ru-RU" sz="24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данного примера можно сделать вывод: </a:t>
                </a:r>
                <a:endParaRPr lang="ru-RU" altLang="ru-RU" sz="2400" dirty="0"/>
              </a:p>
              <a:p>
                <a:pPr marL="0" indent="0">
                  <a:buNone/>
                </a:pPr>
                <a:r>
                  <a:rPr lang="ru-RU" sz="2400" dirty="0" smtClean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 Если </a:t>
                </a:r>
                <a:r>
                  <a:rPr lang="ru-RU" sz="2400" dirty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n - натуральное число, </a:t>
                </a:r>
                <a:r>
                  <a:rPr lang="en-US" sz="2400" dirty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14:m>
                  <m:oMath xmlns:m="http://schemas.openxmlformats.org/officeDocument/2006/math">
                    <m:r>
                      <a:rPr lang="ru-RU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≥2</m:t>
                    </m:r>
                  </m:oMath>
                </a14:m>
                <a:r>
                  <a:rPr lang="ru-RU" sz="2400" dirty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, </a:t>
                </a:r>
                <a:r>
                  <a:rPr lang="ru-RU" sz="2400" i="1" dirty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r>
                  <a:rPr lang="ru-RU" sz="2400" dirty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- целое </a:t>
                </a:r>
                <a:r>
                  <a:rPr lang="ru-RU" sz="2400" dirty="0" smtClean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число, то при</a:t>
                </a:r>
                <a:r>
                  <a:rPr lang="ru-RU" sz="2400" dirty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 а &gt; 0 справедливо равенство</a:t>
                </a:r>
                <a:r>
                  <a:rPr lang="ru-RU" sz="2400" dirty="0" smtClean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</a:p>
              <a:p>
                <a:pPr marL="0" indent="0">
                  <a:buNone/>
                </a:pPr>
                <a:r>
                  <a:rPr lang="ru-RU" sz="2400" dirty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smtClean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ru-RU" sz="24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24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ru-RU" sz="24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den>
                        </m:f>
                      </m:sup>
                    </m:sSup>
                    <m:r>
                      <a:rPr lang="ru-RU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=</m:t>
                    </m:r>
                    <m:rad>
                      <m:radPr>
                        <m:ctrlPr>
                          <a:rPr lang="ru-RU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radPr>
                      <m:deg>
                        <m: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𝑛</m:t>
                        </m:r>
                      </m:deg>
                      <m:e>
                        <m:sSup>
                          <m:sSupPr>
                            <m:ctrlPr>
                              <a:rPr lang="ru-RU" sz="24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ru-RU" sz="24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p>
                        </m:sSup>
                      </m:e>
                    </m:rad>
                  </m:oMath>
                </a14:m>
                <a:endParaRPr lang="ru-RU" sz="2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216538" y="1221649"/>
                <a:ext cx="6710924" cy="4873849"/>
              </a:xfrm>
              <a:blipFill>
                <a:blip r:embed="rId2"/>
                <a:stretch>
                  <a:fillRect l="-1455" t="-1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165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484784"/>
            <a:ext cx="8507288" cy="1498178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Свойства </a:t>
            </a:r>
            <a:r>
              <a:rPr lang="ru-RU" sz="2700" dirty="0"/>
              <a:t>степени с целым показателем,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которые </a:t>
            </a:r>
            <a:r>
              <a:rPr lang="ru-RU" sz="2700" dirty="0"/>
              <a:t>мы с вами повторили, </a:t>
            </a:r>
            <a:r>
              <a:rPr lang="ru-RU" sz="2700" dirty="0" smtClean="0"/>
              <a:t>верны</a:t>
            </a:r>
            <a:br>
              <a:rPr lang="ru-RU" sz="2700" dirty="0" smtClean="0"/>
            </a:br>
            <a:r>
              <a:rPr lang="ru-RU" sz="2700" dirty="0" smtClean="0"/>
              <a:t> </a:t>
            </a:r>
            <a:r>
              <a:rPr lang="ru-RU" sz="2700" dirty="0"/>
              <a:t>для степени с любым </a:t>
            </a:r>
            <a:r>
              <a:rPr lang="ru-RU" sz="2700" dirty="0" smtClean="0"/>
              <a:t>рациональным </a:t>
            </a:r>
            <a:r>
              <a:rPr lang="ru-RU" sz="2700" dirty="0"/>
              <a:t>показателем </a:t>
            </a:r>
            <a:br>
              <a:rPr lang="ru-RU" sz="2700" dirty="0"/>
            </a:b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418519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139136" cy="72008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Примеры: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908720"/>
                <a:ext cx="8784976" cy="52174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000" dirty="0" smtClean="0"/>
                  <a:t>1</a:t>
                </a:r>
                <a:r>
                  <a:rPr lang="ru-RU" sz="2200" dirty="0" smtClean="0"/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f>
                          <m:f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ru-RU" sz="2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b="0" i="1" smtClean="0">
                            <a:latin typeface="Cambria Math"/>
                          </a:rPr>
                          <m:t>2</m:t>
                        </m:r>
                      </m:deg>
                      <m:e>
                        <m:sSup>
                          <m:sSupPr>
                            <m:ctrlPr>
                              <a:rPr lang="ru-RU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e>
                    </m:rad>
                    <m:r>
                      <a:rPr lang="ru-RU" sz="2200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2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sz="2200" b="0" i="1" smtClean="0">
                            <a:latin typeface="Cambria Math"/>
                          </a:rPr>
                          <m:t>5</m:t>
                        </m:r>
                      </m:e>
                    </m:rad>
                  </m:oMath>
                </a14:m>
                <a:r>
                  <a:rPr lang="ru-RU" sz="2200" dirty="0" smtClean="0"/>
                  <a:t>                         </a:t>
                </a:r>
                <a:r>
                  <a:rPr lang="ru-RU" sz="2000" dirty="0" smtClean="0"/>
                  <a:t>9)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ru-RU" sz="2000" b="0" i="1" smtClean="0">
                            <a:latin typeface="Cambria Math"/>
                          </a:rPr>
                          <m:t>−0,6</m:t>
                        </m:r>
                      </m:sup>
                    </m:sSup>
                    <m:r>
                      <a:rPr lang="ru-RU" sz="2000" i="1">
                        <a:latin typeface="Cambria Math"/>
                      </a:rPr>
                      <m:t>=</m:t>
                    </m:r>
                  </m:oMath>
                </a14:m>
                <a:r>
                  <a:rPr lang="ru-RU" sz="22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i="1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ru-RU" sz="22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6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10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2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f>
                          <m:f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−3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200" dirty="0" smtClean="0"/>
                  <a:t>=</a:t>
                </a:r>
                <a:r>
                  <a:rPr lang="ru-RU" sz="2200" dirty="0"/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i="1">
                            <a:latin typeface="Cambria Math"/>
                          </a:rPr>
                          <m:t>5</m:t>
                        </m:r>
                      </m:deg>
                      <m:e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ru-RU" sz="2200" i="1">
                                <a:latin typeface="Cambria Math"/>
                              </a:rPr>
                              <m:t>−</m:t>
                            </m:r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ru-RU" sz="2200" i="1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i="1">
                            <a:latin typeface="Cambria Math"/>
                          </a:rPr>
                          <m:t>5</m:t>
                        </m:r>
                      </m:deg>
                      <m:e>
                        <m:f>
                          <m:f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ru-RU" sz="2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22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  <m:sup>
                                <m:r>
                                  <a:rPr lang="ru-RU" sz="22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rad>
                  </m:oMath>
                </a14:m>
                <a:r>
                  <a:rPr lang="ru-RU" sz="2200" dirty="0" smtClean="0"/>
                  <a:t> =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i="1">
                            <a:latin typeface="Cambria Math"/>
                          </a:rPr>
                          <m:t>5</m:t>
                        </m:r>
                      </m:deg>
                      <m:e>
                        <m:f>
                          <m:f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64</m:t>
                            </m:r>
                          </m:den>
                        </m:f>
                      </m:e>
                    </m:rad>
                  </m:oMath>
                </a14:m>
                <a:endParaRPr lang="ru-RU" sz="2200" dirty="0" smtClean="0"/>
              </a:p>
              <a:p>
                <a:pPr marL="0" indent="0">
                  <a:buNone/>
                </a:pPr>
                <a:r>
                  <a:rPr lang="ru-RU" sz="2000" dirty="0" smtClean="0"/>
                  <a:t>2)</a:t>
                </a:r>
                <a:r>
                  <a:rPr lang="ru-RU" sz="2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7</m:t>
                        </m:r>
                      </m:e>
                      <m:sup>
                        <m:f>
                          <m:f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 </m:t>
                    </m:r>
                    <m:rad>
                      <m:radPr>
                        <m:ctrlPr>
                          <a:rPr lang="ru-RU" sz="2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ru-RU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7</m:t>
                            </m:r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ru-RU" sz="2200" dirty="0"/>
                  <a:t> 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/>
                      </a:rPr>
                      <m:t>= </m:t>
                    </m:r>
                    <m:rad>
                      <m:ra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i="1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ru-RU" sz="2200" b="0" i="1" smtClean="0">
                            <a:latin typeface="Cambria Math"/>
                          </a:rPr>
                          <m:t>49</m:t>
                        </m:r>
                      </m:e>
                    </m:rad>
                  </m:oMath>
                </a14:m>
                <a:r>
                  <a:rPr lang="ru-RU" sz="2200" b="0" dirty="0" smtClean="0"/>
                  <a:t>                          </a:t>
                </a:r>
              </a:p>
              <a:p>
                <a:pPr marL="0" indent="0">
                  <a:buNone/>
                </a:pPr>
                <a:r>
                  <a:rPr lang="ru-RU" sz="2000" dirty="0" smtClean="0"/>
                  <a:t>3)</a:t>
                </a:r>
                <a:r>
                  <a:rPr lang="ru-RU" sz="22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11</m:t>
                        </m:r>
                      </m:e>
                      <m:sup>
                        <m:f>
                          <m:f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sup>
                    </m:sSup>
                    <m:r>
                      <a:rPr lang="ru-RU" sz="2200" i="1">
                        <a:latin typeface="Cambria Math"/>
                      </a:rPr>
                      <m:t>= </m:t>
                    </m:r>
                    <m:rad>
                      <m:ra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b="0" i="1" smtClean="0">
                            <a:latin typeface="Cambria Math"/>
                          </a:rPr>
                          <m:t>5</m:t>
                        </m:r>
                      </m:deg>
                      <m:e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11</m:t>
                            </m:r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endParaRPr lang="ru-RU" sz="2200" dirty="0" smtClean="0"/>
              </a:p>
              <a:p>
                <a:pPr marL="0" indent="0">
                  <a:buNone/>
                </a:pPr>
                <a:r>
                  <a:rPr lang="ru-RU" sz="2000" dirty="0" smtClean="0"/>
                  <a:t>4)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 0,2</m:t>
                        </m:r>
                      </m:e>
                      <m:sup>
                        <m:f>
                          <m:f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200" dirty="0"/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b="0" i="1" smtClean="0">
                            <a:latin typeface="Cambria Math"/>
                          </a:rPr>
                          <m:t>7</m:t>
                        </m:r>
                      </m:deg>
                      <m:e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0,2</m:t>
                            </m:r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e>
                    </m:rad>
                  </m:oMath>
                </a14:m>
                <a:endParaRPr lang="ru-RU" sz="2200" dirty="0" smtClean="0"/>
              </a:p>
              <a:p>
                <a:pPr marL="0" indent="0">
                  <a:buNone/>
                </a:pPr>
                <a:r>
                  <a:rPr lang="ru-RU" sz="2000" dirty="0" smtClean="0"/>
                  <a:t>5)</a:t>
                </a:r>
                <a:r>
                  <a:rPr lang="ru-RU" sz="22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1,3</m:t>
                        </m:r>
                      </m:e>
                      <m:sup>
                        <m:f>
                          <m:f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200" dirty="0"/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ru-RU" sz="2200" i="1">
                                <a:latin typeface="Cambria Math"/>
                              </a:rPr>
                              <m:t>,</m:t>
                            </m:r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e>
                    </m:rad>
                    <m:r>
                      <a:rPr lang="ru-RU" sz="2200" b="0" i="1" smtClean="0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ru-RU" sz="22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b="0" i="1" dirty="0" smtClean="0">
                            <a:latin typeface="Cambria Math"/>
                          </a:rPr>
                          <m:t>4</m:t>
                        </m:r>
                      </m:deg>
                      <m:e>
                        <m:r>
                          <a:rPr lang="ru-RU" sz="2200" b="0" i="1" dirty="0" smtClean="0">
                            <a:latin typeface="Cambria Math"/>
                          </a:rPr>
                          <m:t>1,3</m:t>
                        </m:r>
                      </m:e>
                    </m:rad>
                  </m:oMath>
                </a14:m>
                <a:endParaRPr lang="ru-RU" sz="2200" dirty="0" smtClean="0"/>
              </a:p>
              <a:p>
                <a:pPr marL="0" indent="0">
                  <a:buNone/>
                </a:pPr>
                <a:r>
                  <a:rPr lang="ru-RU" sz="2200" dirty="0" smtClean="0"/>
                  <a:t>6)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8</m:t>
                        </m:r>
                      </m:e>
                      <m:sup>
                        <m:r>
                          <a:rPr lang="ru-RU" sz="2200" b="0" i="1" smtClean="0">
                            <a:latin typeface="Cambria Math"/>
                          </a:rPr>
                          <m:t>1,2</m:t>
                        </m:r>
                      </m:sup>
                    </m:sSup>
                  </m:oMath>
                </a14:m>
                <a:r>
                  <a:rPr lang="ru-RU" sz="22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i="1">
                            <a:latin typeface="Cambria Math"/>
                          </a:rPr>
                          <m:t>8</m:t>
                        </m:r>
                      </m:e>
                      <m:sup>
                        <m:f>
                          <m:f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12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10</m:t>
                            </m:r>
                          </m:den>
                        </m:f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i="1">
                            <a:latin typeface="Cambria Math"/>
                          </a:rPr>
                          <m:t>8</m:t>
                        </m:r>
                      </m:e>
                      <m:sup>
                        <m:f>
                          <m:f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6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200" dirty="0"/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b="0" i="1" smtClean="0">
                            <a:latin typeface="Cambria Math"/>
                          </a:rPr>
                          <m:t>5</m:t>
                        </m:r>
                      </m:deg>
                      <m:e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8</m:t>
                            </m:r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e>
                    </m:rad>
                  </m:oMath>
                </a14:m>
                <a:endParaRPr lang="ru-RU" sz="2200" dirty="0" smtClean="0"/>
              </a:p>
              <a:p>
                <a:pPr marL="0" indent="0">
                  <a:buNone/>
                </a:pPr>
                <a:r>
                  <a:rPr lang="ru-RU" sz="2200" dirty="0" smtClean="0"/>
                  <a:t>7)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6</m:t>
                        </m:r>
                      </m:e>
                      <m:sup>
                        <m:r>
                          <a:rPr lang="ru-RU" sz="2200" b="0" i="1" smtClean="0">
                            <a:latin typeface="Cambria Math"/>
                          </a:rPr>
                          <m:t>2,3</m:t>
                        </m:r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ru-RU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6</m:t>
                        </m:r>
                      </m:e>
                      <m:sup>
                        <m:f>
                          <m:fPr>
                            <m:ctrlPr>
                              <a:rPr lang="ru-RU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23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10</m:t>
                            </m:r>
                          </m:den>
                        </m:f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200" dirty="0"/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b="0" i="1" smtClean="0">
                            <a:latin typeface="Cambria Math"/>
                          </a:rPr>
                          <m:t>1</m:t>
                        </m:r>
                        <m:r>
                          <a:rPr lang="ru-RU" sz="2200" b="0" i="1" smtClean="0">
                            <a:latin typeface="Cambria Math"/>
                          </a:rPr>
                          <m:t>0</m:t>
                        </m:r>
                      </m:deg>
                      <m:e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6</m:t>
                            </m:r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23</m:t>
                            </m:r>
                          </m:sup>
                        </m:sSup>
                      </m:e>
                    </m:rad>
                  </m:oMath>
                </a14:m>
                <a:endParaRPr lang="ru-RU" sz="2200" dirty="0" smtClean="0"/>
              </a:p>
              <a:p>
                <a:pPr marL="0" indent="0">
                  <a:buNone/>
                </a:pPr>
                <a:r>
                  <a:rPr lang="ru-RU" sz="2200" dirty="0" smtClean="0"/>
                  <a:t>8)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ru-RU" sz="22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i="1">
                            <a:latin typeface="Cambria Math"/>
                          </a:rPr>
                          <m:t>3</m:t>
                        </m:r>
                      </m:e>
                      <m:sup>
                        <m:f>
                          <m:f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ru-RU" sz="2200" i="1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ru-RU" sz="2200" i="1">
                                <a:latin typeface="Cambria Math"/>
                              </a:rPr>
                              <m:t>5</m:t>
                            </m:r>
                          </m:den>
                        </m:f>
                      </m:sup>
                    </m:sSup>
                    <m:r>
                      <a:rPr lang="ru-RU" sz="2200" b="0" i="0" smtClean="0">
                        <a:latin typeface="Cambria Math"/>
                      </a:rPr>
                      <m:t> = </m:t>
                    </m:r>
                    <m:rad>
                      <m:rad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i="1">
                            <a:latin typeface="Cambria Math"/>
                          </a:rPr>
                          <m:t>5</m:t>
                        </m:r>
                      </m:deg>
                      <m:e>
                        <m:sSup>
                          <m:sSup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−4</m:t>
                            </m:r>
                          </m:sup>
                        </m:sSup>
                      </m:e>
                    </m:rad>
                    <m:r>
                      <a:rPr lang="ru-RU" sz="2200" b="0" i="1" smtClean="0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i="1">
                            <a:latin typeface="Cambria Math"/>
                          </a:rPr>
                          <m:t>5</m:t>
                        </m:r>
                      </m:deg>
                      <m:e>
                        <m:f>
                          <m:f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ru-RU" sz="22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22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ru-RU" sz="2200" b="0" i="1" smtClean="0">
                                    <a:latin typeface="Cambria Math"/>
                                  </a:rPr>
                                  <m:t>4</m:t>
                                </m:r>
                              </m:sup>
                            </m:sSup>
                          </m:den>
                        </m:f>
                      </m:e>
                    </m:rad>
                  </m:oMath>
                </a14:m>
                <a:r>
                  <a:rPr lang="ru-RU" sz="2200" dirty="0" smtClean="0"/>
                  <a:t>  =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i="1">
                            <a:latin typeface="Cambria Math"/>
                          </a:rPr>
                          <m:t>5</m:t>
                        </m:r>
                      </m:deg>
                      <m:e>
                        <m:f>
                          <m:f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81</m:t>
                            </m:r>
                          </m:den>
                        </m:f>
                      </m:e>
                    </m:rad>
                  </m:oMath>
                </a14:m>
                <a:endParaRPr lang="ru-RU" sz="2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908720"/>
                <a:ext cx="8784976" cy="5217443"/>
              </a:xfrm>
              <a:blipFill rotWithShape="1">
                <a:blip r:embed="rId2"/>
                <a:stretch>
                  <a:fillRect l="-8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79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ru-RU" sz="2700" u="sng" dirty="0"/>
              <a:t>5. Первичное закрепление изучаемого материала</a:t>
            </a:r>
            <a:r>
              <a:rPr lang="ru-RU" dirty="0"/>
              <a:t/>
            </a:r>
            <a:br>
              <a:rPr lang="ru-RU" dirty="0"/>
            </a:br>
            <a:endParaRPr lang="ru-RU" sz="2800" u="sng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31640" y="1556792"/>
            <a:ext cx="6347048" cy="4525963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Работа с учебником: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№191, </a:t>
            </a:r>
            <a:r>
              <a:rPr lang="ru-RU" dirty="0"/>
              <a:t>№</a:t>
            </a:r>
            <a:r>
              <a:rPr lang="ru-RU" dirty="0" smtClean="0"/>
              <a:t>192 </a:t>
            </a:r>
            <a:r>
              <a:rPr lang="ru-RU" dirty="0"/>
              <a:t>,№</a:t>
            </a:r>
            <a:r>
              <a:rPr lang="ru-RU" dirty="0" smtClean="0"/>
              <a:t>193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9" descr="anim03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01655"/>
            <a:ext cx="2214563" cy="183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553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251520" y="260648"/>
                <a:ext cx="4244280" cy="5865515"/>
              </a:xfrm>
            </p:spPr>
            <p:txBody>
              <a:bodyPr/>
              <a:lstStyle/>
              <a:p>
                <a:pPr marL="0" indent="0" algn="r">
                  <a:buNone/>
                </a:pPr>
                <a:r>
                  <a:rPr lang="en-US" u="sng" dirty="0" smtClean="0"/>
                  <a:t> </a:t>
                </a:r>
                <a:r>
                  <a:rPr lang="ru-RU" u="sng" dirty="0" smtClean="0"/>
                  <a:t>№191</a:t>
                </a:r>
                <a:endParaRPr lang="en-US" u="sng" dirty="0" smtClean="0"/>
              </a:p>
              <a:p>
                <a:endParaRPr lang="ru-RU" u="sng" dirty="0" smtClean="0"/>
              </a:p>
              <a:p>
                <a:pPr marL="0" indent="0">
                  <a:buNone/>
                </a:pPr>
                <a:r>
                  <a:rPr lang="ru-RU" sz="2400" dirty="0" smtClean="0"/>
                  <a:t>а)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sz="2400" b="0" i="1" smtClean="0">
                            <a:latin typeface="Cambria Math"/>
                          </a:rPr>
                          <m:t>1,3 </m:t>
                        </m:r>
                      </m:e>
                    </m:rad>
                  </m:oMath>
                </a14:m>
                <a:r>
                  <a:rPr lang="ru-RU" sz="24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dirty="0" smtClean="0">
                            <a:latin typeface="Cambria Math"/>
                          </a:rPr>
                          <m:t>1,3</m:t>
                        </m:r>
                      </m:e>
                      <m:sup>
                        <m:f>
                          <m:fPr>
                            <m:ctrlPr>
                              <a:rPr lang="ru-RU" sz="24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ru-RU" sz="2400" dirty="0" smtClean="0"/>
              </a:p>
              <a:p>
                <a:pPr marL="0" indent="0">
                  <a:buNone/>
                </a:pPr>
                <a:r>
                  <a:rPr lang="ru-RU" sz="2400" dirty="0" smtClean="0"/>
                  <a:t>б)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b="0" i="1" smtClean="0">
                                <a:latin typeface="Cambria Math"/>
                              </a:rPr>
                              <m:t>7</m:t>
                            </m:r>
                          </m:e>
                          <m:sup>
                            <m:r>
                              <a:rPr lang="ru-RU" sz="2400" b="0" i="1" smtClean="0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</m:e>
                    </m:rad>
                    <m:r>
                      <a:rPr lang="ru-RU" sz="2400" b="0" i="1" smtClean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ru-RU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7</m:t>
                        </m:r>
                      </m:e>
                      <m:sup>
                        <m:r>
                          <a:rPr lang="ru-RU" sz="24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endParaRPr lang="ru-RU" sz="2400" dirty="0" smtClean="0"/>
              </a:p>
              <a:p>
                <a:pPr marL="0" indent="0">
                  <a:buNone/>
                </a:pPr>
                <a:r>
                  <a:rPr lang="ru-RU" sz="2400" dirty="0" smtClean="0"/>
                  <a:t>в)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f>
                          <m:f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rad>
                    <m:r>
                      <a:rPr lang="ru-RU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400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ru-RU" sz="24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endParaRPr lang="ru-RU" sz="2400" dirty="0" smtClean="0"/>
              </a:p>
              <a:p>
                <a:pPr marL="0" indent="0">
                  <a:buNone/>
                </a:pPr>
                <a:r>
                  <a:rPr lang="ru-RU" sz="2400" dirty="0"/>
                  <a:t>г</a:t>
                </a:r>
                <a:r>
                  <a:rPr lang="ru-RU" sz="2400" dirty="0" smtClean="0"/>
                  <a:t>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smtClean="0">
                            <a:latin typeface="Cambria Math"/>
                          </a:rPr>
                          <m:t> </m:t>
                        </m:r>
                        <m:r>
                          <a:rPr lang="ru-RU" sz="2400" b="0" i="1" smtClean="0">
                            <a:latin typeface="Cambria Math"/>
                          </a:rPr>
                          <m:t>5</m:t>
                        </m:r>
                      </m:deg>
                      <m:e>
                        <m:sSup>
                          <m:sSup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24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ru-RU" sz="2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ru-RU" sz="2400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e>
                    </m:rad>
                    <m:r>
                      <a:rPr lang="ru-RU" sz="2400" b="0" i="1" smtClean="0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i="1">
                            <a:latin typeface="Cambria Math"/>
                          </a:rPr>
                          <m:t>5</m:t>
                        </m:r>
                      </m:deg>
                      <m:e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ru-RU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2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ru-RU" sz="24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ru-RU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ru-RU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400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ru-RU" sz="24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sup>
                    </m:sSup>
                  </m:oMath>
                </a14:m>
                <a:endParaRPr lang="ru-RU" sz="2400" dirty="0" smtClean="0"/>
              </a:p>
              <a:p>
                <a:pPr marL="0" indent="0">
                  <a:buNone/>
                </a:pPr>
                <a:endParaRPr lang="ru-RU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51520" y="260648"/>
                <a:ext cx="4244280" cy="5865515"/>
              </a:xfrm>
              <a:blipFill rotWithShape="1">
                <a:blip r:embed="rId2"/>
                <a:stretch>
                  <a:fillRect l="-2152" t="-936" r="-28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932040" y="1412776"/>
                <a:ext cx="4104456" cy="471338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400" dirty="0" smtClean="0"/>
                  <a:t>д</a:t>
                </a:r>
                <a:r>
                  <a:rPr lang="ru-RU" sz="2400" dirty="0"/>
                  <a:t>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i="1">
                            <a:latin typeface="Cambria Math"/>
                          </a:rPr>
                          <m:t> </m:t>
                        </m:r>
                        <m:r>
                          <a:rPr lang="ru-RU" sz="2400" i="1">
                            <a:latin typeface="Cambria Math"/>
                          </a:rPr>
                          <m:t>7</m:t>
                        </m:r>
                      </m:deg>
                      <m:e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e>
                    </m:rad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7</m:t>
                            </m:r>
                          </m:den>
                        </m:f>
                      </m:sup>
                    </m:sSup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endParaRPr lang="ru-RU" sz="2400" dirty="0"/>
              </a:p>
              <a:p>
                <a:pPr marL="0" indent="0">
                  <a:buNone/>
                </a:pPr>
                <a:r>
                  <a:rPr lang="ru-RU" sz="2400" dirty="0"/>
                  <a:t>е)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ru-RU" sz="2400" i="1">
                                <a:latin typeface="Cambria Math"/>
                              </a:rPr>
                              <m:t>4</m:t>
                            </m:r>
                          </m:deg>
                          <m:e>
                            <m:sSup>
                              <m:sSupPr>
                                <m:ctrlPr>
                                  <a:rPr lang="ru-RU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2400" i="1">
                                    <a:latin typeface="Cambria Math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240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ru-RU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latin typeface="Cambria Math"/>
                              </a:rPr>
                              <m:t>х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400" i="1">
                                    <a:latin typeface="Cambria Math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ru-RU" sz="2400" i="1">
                                    <a:latin typeface="Cambria Math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ru-RU" sz="2400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i="1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ru-RU" sz="2400" i="1">
                                <a:latin typeface="Cambria Math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endParaRPr lang="ru-RU" sz="2400" dirty="0"/>
              </a:p>
              <a:p>
                <a:pPr marL="0" indent="0">
                  <a:buNone/>
                </a:pPr>
                <a:r>
                  <a:rPr lang="ru-RU" sz="2400" dirty="0" smtClean="0"/>
                  <a:t>ж)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US" sz="2400" i="1" smtClean="0">
                            <a:latin typeface="Cambria Math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400" dirty="0" smtClean="0"/>
                  <a:t> </a:t>
                </a:r>
              </a:p>
              <a:p>
                <a:pPr marL="0" indent="0">
                  <a:buNone/>
                </a:pPr>
                <a:r>
                  <a:rPr lang="ru-RU" sz="2400" dirty="0" smtClean="0"/>
                  <a:t>з)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smtClean="0">
                            <a:latin typeface="Cambria Math"/>
                          </a:rPr>
                          <m:t>5</m:t>
                        </m:r>
                      </m:deg>
                      <m:e>
                        <m:sSup>
                          <m:sSup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400" dirty="0" smtClean="0"/>
                  <a:t> </a:t>
                </a:r>
                <a:endParaRPr lang="en-US" sz="2400" dirty="0" smtClean="0"/>
              </a:p>
              <a:p>
                <a:pPr marL="0" indent="0">
                  <a:buNone/>
                </a:pPr>
                <a:endParaRPr lang="ru-RU" sz="2400" dirty="0"/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932040" y="1412776"/>
                <a:ext cx="4104456" cy="4713387"/>
              </a:xfrm>
              <a:blipFill rotWithShape="1">
                <a:blip r:embed="rId3"/>
                <a:stretch>
                  <a:fillRect l="-22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>
            <a:off x="4427984" y="1052736"/>
            <a:ext cx="36004" cy="5184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93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u="sng" dirty="0"/>
              <a:t>№</a:t>
            </a:r>
            <a:r>
              <a:rPr lang="ru-RU" sz="2800" u="sng" dirty="0" smtClean="0"/>
              <a:t>192</a:t>
            </a:r>
            <a:r>
              <a:rPr lang="ru-RU" sz="2800" dirty="0" smtClean="0"/>
              <a:t>. Найти значение выражения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843528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 smtClean="0"/>
                  <a:t>a)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27</m:t>
                        </m:r>
                      </m:e>
                      <m:sup>
                        <m:f>
                          <m:fPr>
                            <m:ctrlPr>
                              <a:rPr lang="en-US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ru-RU" sz="2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2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ru-RU" sz="2200" b="0" i="1" smtClean="0">
                            <a:latin typeface="Cambria Math"/>
                          </a:rPr>
                          <m:t>27</m:t>
                        </m:r>
                      </m:e>
                    </m:rad>
                    <m:r>
                      <a:rPr lang="ru-RU" sz="22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200" dirty="0" smtClean="0"/>
                  <a:t> 3</a:t>
                </a:r>
              </a:p>
              <a:p>
                <a:pPr marL="0" indent="0">
                  <a:buNone/>
                </a:pPr>
                <a:r>
                  <a:rPr lang="ru-RU" sz="2400" dirty="0"/>
                  <a:t>б</a:t>
                </a:r>
                <a:r>
                  <a:rPr lang="ru-RU" sz="2400" dirty="0" smtClean="0"/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b="0" i="1" smtClean="0">
                            <a:latin typeface="Cambria Math"/>
                          </a:rPr>
                          <m:t>25</m:t>
                        </m:r>
                      </m:e>
                      <m:sup>
                        <m:r>
                          <a:rPr lang="ru-RU" sz="20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0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sz="20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/>
                          </a:rPr>
                          <m:t>25</m:t>
                        </m:r>
                      </m:e>
                      <m:sup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ru-RU" sz="2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0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sz="2000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000" b="0" i="1" smtClean="0">
                                <a:latin typeface="Cambria Math"/>
                              </a:rPr>
                              <m:t>25</m:t>
                            </m:r>
                          </m:e>
                          <m:sup>
                            <m:r>
                              <a:rPr lang="ru-RU" sz="2000" b="0" i="1" smtClean="0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</m:e>
                    </m:rad>
                    <m:r>
                      <a:rPr lang="ru-RU" sz="2000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2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000" b="0" i="1" smtClean="0">
                                <a:latin typeface="Cambria Math"/>
                              </a:rPr>
                              <m:t>25</m:t>
                            </m:r>
                          </m:den>
                        </m:f>
                      </m:e>
                    </m:rad>
                    <m:r>
                      <a:rPr lang="ru-RU" sz="2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ru-RU" sz="2000" dirty="0"/>
              </a:p>
              <a:p>
                <a:pPr marL="0" indent="0">
                  <a:buNone/>
                </a:pPr>
                <a:r>
                  <a:rPr lang="ru-RU" sz="2400" dirty="0" smtClean="0"/>
                  <a:t>в)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0,16</m:t>
                        </m:r>
                      </m:e>
                      <m:sup>
                        <m:f>
                          <m:f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ru-RU" sz="2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b="0" i="1" smtClean="0">
                            <a:latin typeface="Cambria Math"/>
                          </a:rPr>
                          <m:t>2</m:t>
                        </m:r>
                      </m:deg>
                      <m:e>
                        <m:sSup>
                          <m:sSupPr>
                            <m:ctrlPr>
                              <a:rPr lang="ru-RU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0,16</m:t>
                            </m:r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ru-RU" sz="2200" b="0" i="0" smtClean="0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ru-RU" sz="2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ru-RU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200" b="0" i="1" smtClean="0">
                                        <a:latin typeface="Cambria Math"/>
                                      </a:rPr>
                                      <m:t>0,4</m:t>
                                    </m:r>
                                  </m:e>
                                  <m:sup>
                                    <m:r>
                                      <a:rPr lang="ru-RU" sz="2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ru-RU" sz="2200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ru-RU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200" i="1">
                                        <a:latin typeface="Cambria Math"/>
                                      </a:rPr>
                                      <m:t>0,4</m:t>
                                    </m:r>
                                  </m:e>
                                  <m:sup>
                                    <m:r>
                                      <a:rPr lang="ru-RU" sz="22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ru-RU" sz="22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i="1">
                            <a:latin typeface="Cambria Math"/>
                          </a:rPr>
                          <m:t>0,4</m:t>
                        </m:r>
                      </m:e>
                      <m:sup>
                        <m:r>
                          <a:rPr lang="ru-RU" sz="2200" i="1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200" dirty="0" smtClean="0"/>
                  <a:t> = 0,064</a:t>
                </a:r>
              </a:p>
              <a:p>
                <a:pPr marL="0" indent="0">
                  <a:buNone/>
                </a:pPr>
                <a:r>
                  <a:rPr lang="ru-RU" sz="2200" dirty="0"/>
                  <a:t>г</a:t>
                </a:r>
                <a:r>
                  <a:rPr lang="ru-RU" sz="2200" dirty="0" smtClean="0"/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0,64</m:t>
                        </m:r>
                      </m:e>
                      <m:sup>
                        <m:r>
                          <a:rPr lang="ru-RU" sz="2200" b="0" i="1" smtClean="0">
                            <a:latin typeface="Cambria Math"/>
                          </a:rPr>
                          <m:t>−1,5</m:t>
                        </m:r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i="1">
                            <a:latin typeface="Cambria Math"/>
                          </a:rPr>
                          <m:t>0,64</m:t>
                        </m:r>
                      </m:e>
                      <m:sup>
                        <m:r>
                          <a:rPr lang="ru-RU" sz="2200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15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10</m:t>
                            </m:r>
                          </m:den>
                        </m:f>
                        <m:r>
                          <a:rPr lang="ru-RU" sz="2200" b="0" i="1" smtClean="0">
                            <a:latin typeface="Cambria Math"/>
                          </a:rPr>
                          <m:t>  </m:t>
                        </m:r>
                      </m:sup>
                    </m:sSup>
                    <m:r>
                      <a:rPr lang="ru-RU" sz="22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i="1">
                            <a:latin typeface="Cambria Math"/>
                          </a:rPr>
                          <m:t>0,64</m:t>
                        </m:r>
                      </m:e>
                      <m:sup>
                        <m:r>
                          <a:rPr lang="ru-RU" sz="2200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ru-RU" sz="22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ru-RU" sz="2200" i="1">
                            <a:latin typeface="Cambria Math"/>
                          </a:rPr>
                          <m:t>  </m:t>
                        </m:r>
                      </m:sup>
                    </m:sSup>
                    <m:r>
                      <a:rPr lang="ru-RU" sz="2200" i="1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200" b="0" i="1" smtClean="0">
                            <a:latin typeface="Cambria Math"/>
                          </a:rPr>
                          <m:t>2</m:t>
                        </m:r>
                      </m:deg>
                      <m:e>
                        <m:sSup>
                          <m:sSup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0,64</m:t>
                            </m:r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−3</m:t>
                            </m:r>
                          </m:sup>
                        </m:sSup>
                      </m:e>
                    </m:rad>
                  </m:oMath>
                </a14:m>
                <a:r>
                  <a:rPr lang="ru-RU" sz="2200" dirty="0" smtClean="0"/>
                  <a:t> = </a:t>
                </a:r>
              </a:p>
              <a:p>
                <a:pPr marL="0" indent="0">
                  <a:buNone/>
                </a:pPr>
                <a:r>
                  <a:rPr lang="ru-RU" sz="2200" dirty="0"/>
                  <a:t>=</a:t>
                </a:r>
                <a:r>
                  <a:rPr lang="ru-RU" sz="2200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ru-RU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200" i="1">
                                        <a:latin typeface="Cambria Math"/>
                                      </a:rPr>
                                      <m:t>0,</m:t>
                                    </m:r>
                                    <m:r>
                                      <a:rPr lang="ru-RU" sz="2200" b="0" i="1" smtClean="0">
                                        <a:latin typeface="Cambria Math"/>
                                      </a:rPr>
                                      <m:t>8</m:t>
                                    </m:r>
                                  </m:e>
                                  <m:sup>
                                    <m:r>
                                      <a:rPr lang="ru-RU" sz="22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ru-RU" sz="22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ru-RU" sz="2200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ru-RU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200" i="1">
                                        <a:latin typeface="Cambria Math"/>
                                      </a:rPr>
                                      <m:t>0,</m:t>
                                    </m:r>
                                    <m:r>
                                      <a:rPr lang="ru-RU" sz="2200" b="0" i="1" smtClean="0">
                                        <a:latin typeface="Cambria Math"/>
                                      </a:rPr>
                                      <m:t>8</m:t>
                                    </m:r>
                                  </m:e>
                                  <m:sup>
                                    <m:r>
                                      <a:rPr lang="ru-RU" sz="2200" b="0" i="1" smtClean="0">
                                        <a:latin typeface="Cambria Math"/>
                                      </a:rPr>
                                      <m:t>−3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ru-RU" sz="22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200" i="1">
                            <a:latin typeface="Cambria Math"/>
                          </a:rPr>
                          <m:t>0,</m:t>
                        </m:r>
                        <m:r>
                          <a:rPr lang="ru-RU" sz="2200" b="0" i="1" smtClean="0">
                            <a:latin typeface="Cambria Math"/>
                          </a:rPr>
                          <m:t>8</m:t>
                        </m:r>
                      </m:e>
                      <m:sup>
                        <m:r>
                          <a:rPr lang="ru-RU" sz="2200" b="0" i="1" smtClean="0">
                            <a:latin typeface="Cambria Math"/>
                          </a:rPr>
                          <m:t>−</m:t>
                        </m:r>
                        <m:r>
                          <a:rPr lang="ru-RU" sz="2200" i="1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2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latin typeface="Cambria Math"/>
                              </a:rPr>
                              <m:t>0,8</m:t>
                            </m:r>
                          </m:e>
                          <m:sup>
                            <m:r>
                              <a:rPr lang="ru-RU" sz="22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ru-RU" sz="22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ru-RU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200" b="0" i="1" smtClean="0">
                            <a:latin typeface="Cambria Math"/>
                          </a:rPr>
                          <m:t>0,512</m:t>
                        </m:r>
                      </m:den>
                    </m:f>
                  </m:oMath>
                </a14:m>
                <a:r>
                  <a:rPr lang="ru-RU" sz="2200" dirty="0" smtClean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200" b="0" i="1" smtClean="0">
                            <a:latin typeface="Cambria Math"/>
                          </a:rPr>
                          <m:t>1000</m:t>
                        </m:r>
                      </m:num>
                      <m:den>
                        <m:r>
                          <a:rPr lang="ru-RU" sz="2200" b="0" i="1" smtClean="0">
                            <a:latin typeface="Cambria Math"/>
                          </a:rPr>
                          <m:t>512</m:t>
                        </m:r>
                      </m:den>
                    </m:f>
                  </m:oMath>
                </a14:m>
                <a:r>
                  <a:rPr lang="ru-RU" sz="2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200" b="0" i="1" smtClean="0">
                            <a:latin typeface="Cambria Math"/>
                          </a:rPr>
                          <m:t>125</m:t>
                        </m:r>
                      </m:num>
                      <m:den>
                        <m:r>
                          <a:rPr lang="ru-RU" sz="2200" b="0" i="1" smtClean="0">
                            <a:latin typeface="Cambria Math"/>
                          </a:rPr>
                          <m:t>64</m:t>
                        </m:r>
                      </m:den>
                    </m:f>
                  </m:oMath>
                </a14:m>
                <a:r>
                  <a:rPr lang="ru-RU" sz="2200" dirty="0" smtClean="0"/>
                  <a:t> 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200" b="0" i="1" smtClean="0">
                            <a:latin typeface="Cambria Math"/>
                          </a:rPr>
                          <m:t>61</m:t>
                        </m:r>
                      </m:num>
                      <m:den>
                        <m:r>
                          <a:rPr lang="ru-RU" sz="2200" b="0" i="1" smtClean="0">
                            <a:latin typeface="Cambria Math"/>
                          </a:rPr>
                          <m:t>64</m:t>
                        </m:r>
                      </m:den>
                    </m:f>
                  </m:oMath>
                </a14:m>
                <a:endParaRPr lang="ru-RU" sz="2200" dirty="0"/>
              </a:p>
              <a:p>
                <a:pPr marL="0" indent="0">
                  <a:buNone/>
                </a:pPr>
                <a:r>
                  <a:rPr lang="ru-RU" sz="2200" dirty="0"/>
                  <a:t>д</a:t>
                </a:r>
                <a:r>
                  <a:rPr lang="ru-RU" sz="2200" dirty="0" smtClean="0"/>
                  <a:t>) 5</a:t>
                </a:r>
                <a:r>
                  <a:rPr lang="ru-RU" sz="2400" dirty="0" smtClean="0"/>
                  <a:t>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32</m:t>
                        </m:r>
                      </m:e>
                      <m:sup>
                        <m:f>
                          <m:f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200" dirty="0" smtClean="0"/>
                  <a:t> = </a:t>
                </a:r>
                <a:r>
                  <a:rPr lang="ru-RU" sz="2200" dirty="0"/>
                  <a:t>5</a:t>
                </a:r>
                <a:r>
                  <a:rPr lang="ru-RU" sz="2400" dirty="0" smtClean="0"/>
                  <a:t>∙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smtClean="0">
                            <a:latin typeface="Cambria Math"/>
                          </a:rPr>
                          <m:t>5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32</m:t>
                        </m:r>
                      </m:e>
                    </m:rad>
                  </m:oMath>
                </a14:m>
                <a:r>
                  <a:rPr lang="ru-RU" sz="2200" dirty="0" smtClean="0"/>
                  <a:t> = </a:t>
                </a:r>
                <a:r>
                  <a:rPr lang="ru-RU" sz="2200" dirty="0"/>
                  <a:t>5</a:t>
                </a:r>
                <a:r>
                  <a:rPr lang="ru-RU" sz="2400" dirty="0" smtClean="0"/>
                  <a:t>∙ 2 = 10</a:t>
                </a:r>
              </a:p>
              <a:p>
                <a:pPr marL="0" indent="0">
                  <a:buNone/>
                </a:pPr>
                <a:r>
                  <a:rPr lang="ru-RU" sz="2400" dirty="0"/>
                  <a:t>е</a:t>
                </a:r>
                <a:r>
                  <a:rPr lang="ru-RU" sz="2400" dirty="0" smtClean="0"/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−</m:t>
                        </m:r>
                        <m:r>
                          <a:rPr lang="ru-RU" sz="2400" b="0" i="1" smtClean="0">
                            <a:latin typeface="Cambria Math"/>
                          </a:rPr>
                          <m:t>64</m:t>
                        </m:r>
                      </m:e>
                      <m:sup>
                        <m:f>
                          <m:f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200" dirty="0" smtClean="0"/>
                  <a:t> =</a:t>
                </a:r>
                <a:r>
                  <a:rPr lang="ru-RU" sz="2000" dirty="0"/>
                  <a:t>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−</m:t>
                    </m:r>
                  </m:oMath>
                </a14:m>
                <a:r>
                  <a:rPr lang="ru-RU" sz="2000" dirty="0"/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0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ru-RU" sz="2000" b="0" i="1" smtClean="0">
                            <a:latin typeface="Cambria Math"/>
                          </a:rPr>
                          <m:t>64</m:t>
                        </m:r>
                      </m:e>
                    </m:rad>
                  </m:oMath>
                </a14:m>
                <a:r>
                  <a:rPr lang="ru-RU" sz="2200" dirty="0" smtClean="0"/>
                  <a:t> = </a:t>
                </a:r>
                <a14:m>
                  <m:oMath xmlns:m="http://schemas.openxmlformats.org/officeDocument/2006/math">
                    <m:r>
                      <a:rPr lang="ru-RU" sz="2000" b="0" i="1">
                        <a:latin typeface="Cambria Math"/>
                      </a:rPr>
                      <m:t>−</m:t>
                    </m:r>
                  </m:oMath>
                </a14:m>
                <a:r>
                  <a:rPr lang="ru-RU" sz="2200" dirty="0" smtClean="0"/>
                  <a:t>4</a:t>
                </a:r>
              </a:p>
              <a:p>
                <a:pPr marL="0" indent="0">
                  <a:buNone/>
                </a:pPr>
                <a:endParaRPr lang="ru-RU" sz="2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8435280" cy="4525963"/>
              </a:xfrm>
              <a:blipFill rotWithShape="1">
                <a:blip r:embed="rId2"/>
                <a:stretch>
                  <a:fillRect l="-10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547664" y="1700808"/>
            <a:ext cx="108012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63888" y="2132856"/>
            <a:ext cx="1080120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32240" y="2780618"/>
            <a:ext cx="936104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416588" y="3933056"/>
            <a:ext cx="2043844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275856" y="4854168"/>
            <a:ext cx="2043844" cy="591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987824" y="5470955"/>
            <a:ext cx="2043844" cy="295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6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2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22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27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32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323528" y="1340768"/>
                <a:ext cx="8507288" cy="56494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400" dirty="0" smtClean="0"/>
                  <a:t>ж) 6 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8</m:t>
                        </m:r>
                      </m:e>
                      <m:sup>
                        <m:r>
                          <a:rPr lang="ru-RU" sz="24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sz="2400" b="0" i="1" smtClean="0">
                        <a:latin typeface="Cambria Math"/>
                      </a:rPr>
                      <m:t>= </m:t>
                    </m:r>
                  </m:oMath>
                </a14:m>
                <a:r>
                  <a:rPr lang="ru-RU" sz="2400" dirty="0"/>
                  <a:t>6 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8</m:t>
                        </m:r>
                      </m:e>
                      <m:sup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ru-RU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sz="2400" i="1">
                        <a:latin typeface="Cambria Math"/>
                      </a:rPr>
                      <m:t>= </m:t>
                    </m:r>
                  </m:oMath>
                </a14:m>
                <a:r>
                  <a:rPr lang="ru-RU" sz="2400" dirty="0"/>
                  <a:t>6 ∙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smtClean="0">
                            <a:latin typeface="Cambria Math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b="0" i="1" smtClean="0">
                                <a:latin typeface="Cambria Math"/>
                              </a:rPr>
                              <m:t>8</m:t>
                            </m:r>
                          </m:e>
                          <m:sup>
                            <m:r>
                              <a:rPr lang="ru-RU" sz="2400" b="0" i="1" smtClean="0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</m:e>
                    </m:rad>
                    <m:r>
                      <a:rPr lang="ru-RU" sz="2400" i="1">
                        <a:latin typeface="Cambria Math"/>
                      </a:rPr>
                      <m:t>= </m:t>
                    </m:r>
                  </m:oMath>
                </a14:m>
                <a:r>
                  <a:rPr lang="ru-RU" sz="2400" dirty="0"/>
                  <a:t>6 ∙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i="1">
                            <a:latin typeface="Cambria Math"/>
                          </a:rPr>
                          <m:t>3</m:t>
                        </m:r>
                      </m:deg>
                      <m:e>
                        <m:f>
                          <m:f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/>
                              </a:rPr>
                              <m:t>8</m:t>
                            </m:r>
                          </m:den>
                        </m:f>
                      </m:e>
                    </m:rad>
                  </m:oMath>
                </a14:m>
                <a:r>
                  <a:rPr lang="ru-RU" sz="2400" dirty="0" smtClean="0"/>
                  <a:t> = </a:t>
                </a:r>
                <a:r>
                  <a:rPr lang="ru-RU" sz="2400" dirty="0"/>
                  <a:t>6 </a:t>
                </a:r>
                <a:r>
                  <a:rPr lang="ru-RU" sz="2400" dirty="0" smtClean="0"/>
                  <a:t>∙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400" dirty="0" smtClean="0"/>
                  <a:t> = 3 </a:t>
                </a:r>
              </a:p>
              <a:p>
                <a:pPr marL="0" indent="0">
                  <a:buNone/>
                </a:pPr>
                <a:r>
                  <a:rPr lang="ru-RU" sz="2400" dirty="0" smtClean="0"/>
                  <a:t>З) 7</a:t>
                </a:r>
                <a:r>
                  <a:rPr lang="ru-RU" sz="2400" dirty="0"/>
                  <a:t> </a:t>
                </a:r>
                <a:r>
                  <a:rPr lang="ru-RU" sz="2400" dirty="0" smtClean="0"/>
                  <a:t>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0,04</m:t>
                        </m:r>
                      </m:e>
                      <m:sup>
                        <m:r>
                          <a:rPr lang="ru-RU" sz="24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sz="2400" b="0" i="1" smtClean="0">
                        <a:latin typeface="Cambria Math"/>
                      </a:rPr>
                      <m:t>= </m:t>
                    </m:r>
                  </m:oMath>
                </a14:m>
                <a:r>
                  <a:rPr lang="ru-RU" sz="2400" dirty="0"/>
                  <a:t>7 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0,04</m:t>
                        </m:r>
                      </m:e>
                      <m:sup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ru-RU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sz="2400" i="1">
                        <a:latin typeface="Cambria Math"/>
                      </a:rPr>
                      <m:t>= </m:t>
                    </m:r>
                  </m:oMath>
                </a14:m>
                <a:r>
                  <a:rPr lang="ru-RU" sz="2400" dirty="0"/>
                  <a:t>7 ∙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smtClean="0">
                            <a:latin typeface="Cambria Math"/>
                          </a:rPr>
                          <m:t>2</m:t>
                        </m:r>
                      </m:deg>
                      <m:e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b="0" i="1" smtClean="0">
                                <a:latin typeface="Cambria Math"/>
                              </a:rPr>
                              <m:t>0,04</m:t>
                            </m:r>
                          </m:e>
                          <m:sup>
                            <m:r>
                              <a:rPr lang="ru-RU" sz="2400" i="1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</m:e>
                    </m:rad>
                    <m:r>
                      <a:rPr lang="ru-RU" sz="2400" i="1">
                        <a:latin typeface="Cambria Math"/>
                      </a:rPr>
                      <m:t>= </m:t>
                    </m:r>
                  </m:oMath>
                </a14:m>
                <a:r>
                  <a:rPr lang="ru-RU" sz="2400" dirty="0"/>
                  <a:t>7 ∙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0" i="1" smtClean="0">
                                        <a:latin typeface="Cambria Math"/>
                                      </a:rPr>
                                      <m:t>0,2</m:t>
                                    </m:r>
                                  </m:e>
                                  <m:sup>
                                    <m:r>
                                      <a:rPr lang="ru-RU" sz="2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ru-RU" sz="2400" b="0" i="1" smtClean="0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</m:e>
                    </m:rad>
                    <m:r>
                      <a:rPr lang="ru-RU" sz="2400" i="1">
                        <a:latin typeface="Cambria Math"/>
                      </a:rPr>
                      <m:t>= </m:t>
                    </m:r>
                  </m:oMath>
                </a14:m>
                <a:endParaRPr lang="ru-RU" sz="2400" dirty="0" smtClean="0"/>
              </a:p>
              <a:p>
                <a:pPr marL="0" indent="0">
                  <a:buNone/>
                </a:pPr>
                <a:r>
                  <a:rPr lang="ru-RU" sz="2400" dirty="0" smtClean="0"/>
                  <a:t>= </a:t>
                </a:r>
                <a:r>
                  <a:rPr lang="ru-RU" sz="2400" dirty="0"/>
                  <a:t>7 ∙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i="1">
                                        <a:latin typeface="Cambria Math"/>
                                      </a:rPr>
                                      <m:t>0,2</m:t>
                                    </m:r>
                                  </m:e>
                                  <m:sup>
                                    <m:r>
                                      <a:rPr lang="ru-RU" sz="2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ru-RU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ru-RU" sz="2400" i="1">
                        <a:latin typeface="Cambria Math"/>
                      </a:rPr>
                      <m:t>= </m:t>
                    </m:r>
                  </m:oMath>
                </a14:m>
                <a:r>
                  <a:rPr lang="ru-RU" sz="2400" dirty="0"/>
                  <a:t>7 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/>
                          </a:rPr>
                          <m:t>0,2</m:t>
                        </m:r>
                      </m:e>
                      <m:sup>
                        <m:r>
                          <a:rPr lang="ru-RU" sz="24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ru-RU" sz="2400" i="1">
                        <a:latin typeface="Cambria Math"/>
                      </a:rPr>
                      <m:t>= </m:t>
                    </m:r>
                  </m:oMath>
                </a14:m>
                <a:r>
                  <a:rPr lang="ru-RU" sz="2400" dirty="0"/>
                  <a:t>7 ∙</a:t>
                </a:r>
                <a:r>
                  <a:rPr lang="ru-RU" sz="2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400" b="0" i="1" smtClean="0">
                            <a:latin typeface="Cambria Math"/>
                          </a:rPr>
                          <m:t> 0,2</m:t>
                        </m:r>
                      </m:den>
                    </m:f>
                    <m:r>
                      <a:rPr lang="ru-RU" sz="2400" i="1">
                        <a:latin typeface="Cambria Math"/>
                      </a:rPr>
                      <m:t>=</m:t>
                    </m:r>
                    <m:r>
                      <m:rPr>
                        <m:nor/>
                      </m:rPr>
                      <a:rPr lang="ru-RU" sz="2400" dirty="0"/>
                      <m:t>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ru-RU" sz="2400" i="1">
                            <a:latin typeface="Cambria Math"/>
                          </a:rPr>
                          <m:t> 0,2</m:t>
                        </m:r>
                      </m:den>
                    </m:f>
                    <m:r>
                      <a:rPr lang="ru-RU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/>
                          </a:rPr>
                          <m:t>7</m:t>
                        </m:r>
                        <m:r>
                          <a:rPr lang="ru-RU" sz="2400" b="0" i="1" smtClean="0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ru-RU" sz="2400" i="1">
                            <a:latin typeface="Cambria Math"/>
                          </a:rPr>
                          <m:t> 2</m:t>
                        </m:r>
                      </m:den>
                    </m:f>
                  </m:oMath>
                </a14:m>
                <a:r>
                  <a:rPr lang="ru-RU" sz="2400" dirty="0" smtClean="0"/>
                  <a:t> = 35</a:t>
                </a:r>
                <a:endParaRPr lang="ru-RU" sz="2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323528" y="1340768"/>
                <a:ext cx="8507288" cy="5649491"/>
              </a:xfrm>
              <a:blipFill rotWithShape="1">
                <a:blip r:embed="rId2"/>
                <a:stretch>
                  <a:fillRect l="-1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5940152" y="1556792"/>
            <a:ext cx="204384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076056" y="2852936"/>
            <a:ext cx="204384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4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2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u="sng" dirty="0"/>
              <a:t>№</a:t>
            </a:r>
            <a:r>
              <a:rPr lang="ru-RU" sz="2800" u="sng" dirty="0" smtClean="0"/>
              <a:t>193</a:t>
            </a:r>
            <a:r>
              <a:rPr lang="ru-RU" sz="2800" dirty="0" smtClean="0"/>
              <a:t>. </a:t>
            </a:r>
            <a:r>
              <a:rPr lang="ru-RU" sz="2800" dirty="0"/>
              <a:t>Найти значение выражения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8291264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а)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/>
                          </a:rPr>
                          <m:t>с</m:t>
                        </m:r>
                      </m:e>
                      <m:sup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m:rPr>
                        <m:nor/>
                      </m:rPr>
                      <a:rPr lang="ru-RU" b="0" i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ru-RU"/>
                      <m:t>∙</m:t>
                    </m:r>
                  </m:oMath>
                </a14:m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dirty="0" smtClean="0">
                            <a:latin typeface="Cambria Math"/>
                          </a:rPr>
                          <m:t>с</m:t>
                        </m:r>
                      </m:e>
                      <m:sup>
                        <m:f>
                          <m:fPr>
                            <m:ctrlPr>
                              <a:rPr lang="ru-RU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b="0" i="1" dirty="0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b="0" i="1" dirty="0" smtClean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ru-RU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dirty="0" smtClean="0">
                            <a:latin typeface="Cambria Math"/>
                          </a:rPr>
                          <m:t>с</m:t>
                        </m:r>
                      </m:e>
                      <m:sup>
                        <m:f>
                          <m:fPr>
                            <m:ctrlPr>
                              <a:rPr lang="ru-RU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ru-RU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ru-RU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b="0" i="1" dirty="0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b="0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dirty="0" smtClean="0">
                            <a:latin typeface="Cambria Math"/>
                          </a:rPr>
                          <m:t>с</m:t>
                        </m:r>
                      </m:e>
                      <m:sup>
                        <m:f>
                          <m:fPr>
                            <m:ctrlPr>
                              <a:rPr lang="ru-RU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b="0" i="1" dirty="0" smtClean="0">
                                <a:latin typeface="Cambria Math"/>
                              </a:rPr>
                              <m:t>3+2</m:t>
                            </m:r>
                          </m:num>
                          <m:den>
                            <m:r>
                              <a:rPr lang="ru-RU" b="0" i="1" dirty="0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sup>
                    </m:sSup>
                    <m:r>
                      <a:rPr lang="ru-RU" b="0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dirty="0" smtClean="0">
                            <a:latin typeface="Cambria Math"/>
                          </a:rPr>
                          <m:t>с</m:t>
                        </m:r>
                      </m:e>
                      <m:sup>
                        <m:f>
                          <m:fPr>
                            <m:ctrlPr>
                              <a:rPr lang="ru-RU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b="0" i="1" dirty="0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ru-RU" b="0" i="1" dirty="0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sup>
                    </m:sSup>
                  </m:oMath>
                </a14:m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б)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m:rPr>
                        <m:nor/>
                      </m:rPr>
                      <a:rPr lang="ru-RU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ru-RU"/>
                      <m:t>∙</m:t>
                    </m:r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ru-RU" i="1" dirty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−2</m:t>
                            </m:r>
                            <m:r>
                              <a:rPr lang="ru-RU" i="1" dirty="0">
                                <a:latin typeface="Cambria Math"/>
                              </a:rPr>
                              <m:t>+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ru-RU" i="1" dirty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i="1" dirty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sup>
                    </m:sSup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ru-RU" dirty="0" smtClean="0"/>
                  <a:t>в)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m:rPr>
                        <m:nor/>
                      </m:rPr>
                      <a:rPr lang="ru-RU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ru-RU"/>
                      <m:t>∙</m:t>
                    </m:r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ru-RU" i="1" dirty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4</m:t>
                            </m:r>
                            <m:r>
                              <a:rPr lang="ru-RU" i="1" dirty="0">
                                <a:latin typeface="Cambria Math"/>
                              </a:rPr>
                              <m:t>+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i="1" dirty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i="1" dirty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ru-RU" i="1" dirty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sup>
                    </m:sSup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ru-RU" dirty="0" smtClean="0"/>
                  <a:t>г)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m:rPr>
                        <m:nor/>
                      </m:rPr>
                      <a:rPr lang="ru-RU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ru-RU"/>
                      <m:t>∙</m:t>
                    </m:r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𝑑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5</m:t>
                        </m:r>
                        <m:r>
                          <a:rPr lang="ru-RU" i="1" dirty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𝑑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10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𝑑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ru-RU" dirty="0"/>
              </a:p>
              <a:p>
                <a:pPr marL="0" indent="0">
                  <a:buNone/>
                </a:pPr>
                <a:r>
                  <a:rPr lang="ru-RU" dirty="0"/>
                  <a:t>д</a:t>
                </a:r>
                <a:r>
                  <a:rPr lang="ru-RU" dirty="0" smtClean="0"/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m:rPr>
                        <m:nor/>
                      </m:rPr>
                      <a:rPr lang="ru-RU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/>
                      </a:rPr>
                      <m:t>:</m:t>
                    </m:r>
                  </m:oMath>
                </a14:m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1−3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−2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US" b="0" i="0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ru-RU" dirty="0"/>
                  <a:t>е</a:t>
                </a:r>
                <a:r>
                  <a:rPr lang="ru-RU" dirty="0" smtClean="0"/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sup>
                    </m:sSup>
                    <m:r>
                      <m:rPr>
                        <m:nor/>
                      </m:rPr>
                      <a:rPr lang="ru-RU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Cambria Math"/>
                      </a:rPr>
                      <m:t>:</m:t>
                    </m:r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5</m:t>
                            </m:r>
                            <m:r>
                              <a:rPr lang="en-US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sup>
                    </m:sSup>
                    <m:r>
                      <a:rPr lang="ru-RU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sup>
                    </m:sSup>
                    <m:r>
                      <a:rPr lang="en-US" b="0" i="0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8291264" cy="4525963"/>
              </a:xfrm>
              <a:blipFill rotWithShape="1">
                <a:blip r:embed="rId2"/>
                <a:stretch>
                  <a:fillRect l="-14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195736" y="1628800"/>
            <a:ext cx="79208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923928" y="2234941"/>
            <a:ext cx="79208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419872" y="3077344"/>
            <a:ext cx="165618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527884" y="3725416"/>
            <a:ext cx="198022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411760" y="4404784"/>
            <a:ext cx="77408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27884" y="5052856"/>
            <a:ext cx="2533884" cy="8244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722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u="sng" dirty="0"/>
              <a:t>6. Проверь себя: </a:t>
            </a:r>
            <a:br>
              <a:rPr lang="ru-RU" sz="2800" u="sng" dirty="0"/>
            </a:br>
            <a:r>
              <a:rPr lang="ru-RU" sz="2800" u="sng" dirty="0"/>
              <a:t>Математический диктант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3486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251520" y="260648"/>
                <a:ext cx="4244280" cy="5865515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ru-RU" sz="2000" u="sng" dirty="0" smtClean="0"/>
                  <a:t>Вариант 1</a:t>
                </a:r>
                <a:r>
                  <a:rPr lang="en-US" sz="2000" u="sng" dirty="0" smtClean="0"/>
                  <a:t> </a:t>
                </a:r>
                <a:endParaRPr lang="ru-RU" sz="2000" u="sng" dirty="0" smtClean="0"/>
              </a:p>
              <a:p>
                <a:pPr marL="0" indent="0">
                  <a:buNone/>
                </a:pPr>
                <a:endParaRPr lang="ru-RU" sz="2000" dirty="0" smtClean="0"/>
              </a:p>
              <a:p>
                <a:pPr marL="0" indent="0">
                  <a:buNone/>
                </a:pPr>
                <a:r>
                  <a:rPr lang="ru-RU" sz="2000" dirty="0" smtClean="0"/>
                  <a:t>№</a:t>
                </a:r>
                <a:r>
                  <a:rPr lang="ru-RU" sz="2000" dirty="0"/>
                  <a:t>1. Представьте выражение в виде степени с рациональным показателем</a:t>
                </a:r>
              </a:p>
              <a:p>
                <a:pPr marL="0" indent="0">
                  <a:buNone/>
                </a:pPr>
                <a:r>
                  <a:rPr lang="ru-RU" sz="2400" dirty="0" smtClean="0"/>
                  <a:t>а</a:t>
                </a:r>
                <a:r>
                  <a:rPr lang="ru-RU" sz="2000" dirty="0"/>
                  <a:t>)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  <m:r>
                          <a:rPr lang="ru-RU" sz="2000" b="0" i="1" smtClean="0">
                            <a:latin typeface="Cambria Math"/>
                          </a:rPr>
                          <m:t> 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rad>
                  </m:oMath>
                </a14:m>
                <a:r>
                  <a:rPr lang="ru-RU" sz="2000" dirty="0"/>
                  <a:t>       </a:t>
                </a:r>
                <a:r>
                  <a:rPr lang="ru-RU" sz="2000" dirty="0" smtClean="0"/>
                  <a:t>б</a:t>
                </a:r>
                <a:r>
                  <a:rPr lang="ru-RU" sz="2000" dirty="0"/>
                  <a:t>)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rad>
                    <m:r>
                      <a:rPr lang="ru-RU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2000" dirty="0"/>
                  <a:t> </a:t>
                </a:r>
                <a:r>
                  <a:rPr lang="ru-RU" sz="2000" dirty="0" smtClean="0"/>
                  <a:t>       </a:t>
                </a:r>
                <a:r>
                  <a:rPr lang="ru-RU" sz="2000" dirty="0"/>
                  <a:t>в)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7</m:t>
                        </m:r>
                      </m:deg>
                      <m:e>
                        <m:sSup>
                          <m:sSup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9</m:t>
                            </m:r>
                          </m:sup>
                        </m:sSup>
                      </m:e>
                    </m:rad>
                  </m:oMath>
                </a14:m>
                <a:r>
                  <a:rPr lang="ru-RU" sz="2000" dirty="0"/>
                  <a:t> </a:t>
                </a:r>
                <a:r>
                  <a:rPr lang="ru-RU" sz="2000" dirty="0" smtClean="0"/>
                  <a:t>=</a:t>
                </a:r>
              </a:p>
              <a:p>
                <a:pPr marL="0" indent="0">
                  <a:buNone/>
                </a:pPr>
                <a:endParaRPr lang="ru-RU" sz="2000" dirty="0" smtClean="0"/>
              </a:p>
              <a:p>
                <a:pPr marL="0" indent="0">
                  <a:buNone/>
                </a:pPr>
                <a:r>
                  <a:rPr lang="ru-RU" sz="2000" dirty="0" smtClean="0"/>
                  <a:t>№</a:t>
                </a:r>
                <a:r>
                  <a:rPr lang="ru-RU" sz="2000" dirty="0"/>
                  <a:t>2.Представить выражение в виде корня</a:t>
                </a:r>
              </a:p>
              <a:p>
                <a:pPr marL="0" indent="0">
                  <a:buNone/>
                </a:pPr>
                <a:r>
                  <a:rPr lang="ru-RU" sz="2000" dirty="0"/>
                  <a:t>а)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 8</m:t>
                        </m:r>
                      </m:e>
                      <m:sup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000" dirty="0" smtClean="0"/>
                  <a:t> </a:t>
                </a:r>
                <a:r>
                  <a:rPr lang="ru-RU" sz="2000" dirty="0"/>
                  <a:t>=        б)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 (3а)</m:t>
                        </m:r>
                      </m:e>
                      <m:sup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sup>
                    </m:sSup>
                    <m:r>
                      <a:rPr lang="ru-RU" sz="2000" b="0" i="1" smtClean="0">
                        <a:latin typeface="Cambria Math"/>
                      </a:rPr>
                      <m:t> </m:t>
                    </m:r>
                    <m:r>
                      <a:rPr lang="ru-RU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2000" dirty="0"/>
                  <a:t>       </a:t>
                </a:r>
                <a:r>
                  <a:rPr lang="ru-RU" sz="2000" dirty="0" smtClean="0"/>
                  <a:t>в</a:t>
                </a:r>
                <a:r>
                  <a:rPr lang="ru-RU" sz="2000" dirty="0"/>
                  <a:t>)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000" dirty="0"/>
                  <a:t> </a:t>
                </a:r>
                <a:r>
                  <a:rPr lang="en-US" sz="2000" dirty="0"/>
                  <a:t>=</a:t>
                </a:r>
                <a:endParaRPr lang="ru-RU" sz="2000" dirty="0"/>
              </a:p>
              <a:p>
                <a:pPr marL="0" indent="0">
                  <a:buNone/>
                </a:pPr>
                <a:endParaRPr lang="ru-RU" sz="2000" dirty="0" smtClean="0"/>
              </a:p>
              <a:p>
                <a:pPr marL="0" indent="0">
                  <a:buNone/>
                </a:pPr>
                <a:r>
                  <a:rPr lang="ru-RU" sz="2000" dirty="0" smtClean="0"/>
                  <a:t>№</a:t>
                </a:r>
                <a:r>
                  <a:rPr lang="ru-RU" sz="2000" dirty="0"/>
                  <a:t>3. </a:t>
                </a:r>
                <a:r>
                  <a:rPr lang="ru-RU" sz="2000" dirty="0" smtClean="0"/>
                  <a:t>Вычислите</a:t>
                </a:r>
              </a:p>
              <a:p>
                <a:pPr marL="0" indent="0">
                  <a:buNone/>
                </a:pPr>
                <a:r>
                  <a:rPr lang="ru-RU" sz="2000" dirty="0"/>
                  <a:t>а)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 8</m:t>
                        </m:r>
                      </m:e>
                      <m:sup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2000" dirty="0"/>
                  <a:t>         </a:t>
                </a:r>
                <a:r>
                  <a:rPr lang="ru-RU" sz="2000" dirty="0" smtClean="0"/>
                  <a:t> </a:t>
                </a:r>
                <a:r>
                  <a:rPr lang="ru-RU" sz="2000" dirty="0"/>
                  <a:t>б)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 81</m:t>
                        </m:r>
                      </m:e>
                      <m:sup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0,25</m:t>
                        </m:r>
                      </m:sup>
                    </m:sSup>
                    <m:r>
                      <a:rPr lang="ru-RU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2000" dirty="0"/>
                  <a:t>      в)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0,001</m:t>
                        </m:r>
                      </m:e>
                      <m:sup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000" dirty="0"/>
                  <a:t> =</a:t>
                </a:r>
              </a:p>
              <a:p>
                <a:pPr marL="0" indent="0">
                  <a:buNone/>
                </a:pPr>
                <a:endParaRPr lang="ru-RU" sz="2000" dirty="0"/>
              </a:p>
              <a:p>
                <a:pPr marL="0" indent="0">
                  <a:buNone/>
                </a:pPr>
                <a:endParaRPr lang="ru-RU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51520" y="260648"/>
                <a:ext cx="4244280" cy="5865515"/>
              </a:xfrm>
              <a:blipFill rotWithShape="1">
                <a:blip r:embed="rId2"/>
                <a:stretch>
                  <a:fillRect l="-2152" t="-5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932040" y="404664"/>
                <a:ext cx="4104456" cy="572149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000" dirty="0" smtClean="0"/>
                  <a:t>              Вариант 2</a:t>
                </a:r>
                <a:endParaRPr lang="en-US" sz="2000" dirty="0" smtClean="0"/>
              </a:p>
              <a:p>
                <a:pPr marL="0" indent="0">
                  <a:buNone/>
                </a:pPr>
                <a:endParaRPr lang="ru-RU" sz="2000" dirty="0" smtClean="0"/>
              </a:p>
              <a:p>
                <a:pPr marL="0" indent="0">
                  <a:buNone/>
                </a:pPr>
                <a:r>
                  <a:rPr lang="ru-RU" sz="2000" dirty="0" smtClean="0"/>
                  <a:t>№</a:t>
                </a:r>
                <a:r>
                  <a:rPr lang="ru-RU" sz="2000" dirty="0"/>
                  <a:t>1. Представьте выражение в виде степени с рациональным показателем</a:t>
                </a:r>
              </a:p>
              <a:p>
                <a:pPr marL="0" indent="0">
                  <a:buNone/>
                </a:pPr>
                <a:r>
                  <a:rPr lang="ru-RU" sz="2000" dirty="0"/>
                  <a:t>а)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5</m:t>
                        </m:r>
                      </m:deg>
                      <m:e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rad>
                  </m:oMath>
                </a14:m>
                <a:r>
                  <a:rPr lang="ru-RU" sz="2000" dirty="0"/>
                  <a:t>        </a:t>
                </a:r>
                <a:r>
                  <a:rPr lang="ru-RU" sz="2000" dirty="0" smtClean="0"/>
                  <a:t>б</a:t>
                </a:r>
                <a:r>
                  <a:rPr lang="ru-RU" sz="2000" dirty="0"/>
                  <a:t>)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6</m:t>
                        </m:r>
                      </m:deg>
                      <m:e>
                        <m:sSup>
                          <m:sSup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sup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rad>
                    <m:r>
                      <a:rPr lang="ru-RU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2000" dirty="0"/>
                  <a:t>         </a:t>
                </a:r>
                <a:r>
                  <a:rPr lang="ru-RU" sz="2000" dirty="0" smtClean="0"/>
                  <a:t>в</a:t>
                </a:r>
                <a:r>
                  <a:rPr lang="ru-RU" sz="2000" dirty="0"/>
                  <a:t>)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9</m:t>
                        </m:r>
                      </m:deg>
                      <m:e>
                        <m:sSup>
                          <m:sSup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ru-RU" sz="2000" dirty="0"/>
                  <a:t> =</a:t>
                </a:r>
              </a:p>
              <a:p>
                <a:pPr marL="0" indent="0">
                  <a:buNone/>
                </a:pPr>
                <a:endParaRPr lang="ru-RU" sz="2000" dirty="0" smtClean="0"/>
              </a:p>
              <a:p>
                <a:pPr marL="0" indent="0">
                  <a:buNone/>
                </a:pPr>
                <a:r>
                  <a:rPr lang="ru-RU" sz="2000" dirty="0" smtClean="0"/>
                  <a:t>№</a:t>
                </a:r>
                <a:r>
                  <a:rPr lang="ru-RU" sz="2000" dirty="0"/>
                  <a:t>2.Представить выражение в виде корня</a:t>
                </a:r>
              </a:p>
              <a:p>
                <a:pPr marL="0" indent="0">
                  <a:buNone/>
                </a:pPr>
                <a:r>
                  <a:rPr lang="ru-RU" sz="2000" dirty="0"/>
                  <a:t>а)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 11</m:t>
                        </m:r>
                      </m:e>
                      <m:sup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sup>
                    </m:sSup>
                    <m:r>
                      <a:rPr lang="ru-RU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2000"/>
                  <a:t>=      </a:t>
                </a:r>
                <a:r>
                  <a:rPr lang="ru-RU" sz="2000" smtClean="0"/>
                  <a:t> </a:t>
                </a:r>
                <a:r>
                  <a:rPr lang="ru-RU" sz="2000" dirty="0"/>
                  <a:t>б)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 (6а)</m:t>
                        </m:r>
                      </m:e>
                      <m:sup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sup>
                    </m:sSup>
                    <m:r>
                      <a:rPr lang="ru-RU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2000" dirty="0"/>
                  <a:t> </a:t>
                </a:r>
                <a:r>
                  <a:rPr lang="ru-RU" sz="2000" dirty="0" smtClean="0"/>
                  <a:t>    </a:t>
                </a:r>
                <a:r>
                  <a:rPr lang="ru-RU" sz="2000" dirty="0"/>
                  <a:t>в)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000" dirty="0"/>
                  <a:t> =</a:t>
                </a:r>
              </a:p>
              <a:p>
                <a:pPr marL="0" indent="0">
                  <a:buNone/>
                </a:pPr>
                <a:endParaRPr lang="ru-RU" sz="2000" dirty="0" smtClean="0"/>
              </a:p>
              <a:p>
                <a:pPr marL="0" indent="0">
                  <a:buNone/>
                </a:pPr>
                <a:r>
                  <a:rPr lang="ru-RU" sz="2000" dirty="0" smtClean="0"/>
                  <a:t>№</a:t>
                </a:r>
                <a:r>
                  <a:rPr lang="ru-RU" sz="2000" dirty="0"/>
                  <a:t>3. Вычислите</a:t>
                </a:r>
              </a:p>
              <a:p>
                <a:pPr marL="0" indent="0">
                  <a:buNone/>
                </a:pPr>
                <a:r>
                  <a:rPr lang="ru-RU" sz="2000" dirty="0"/>
                  <a:t>а)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 27</m:t>
                        </m:r>
                      </m:e>
                      <m:sup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2000" dirty="0"/>
                  <a:t>       </a:t>
                </a:r>
                <a:r>
                  <a:rPr lang="ru-RU" sz="2000" dirty="0" smtClean="0"/>
                  <a:t> </a:t>
                </a:r>
                <a:r>
                  <a:rPr lang="ru-RU" sz="2000" dirty="0"/>
                  <a:t>б)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 64</m:t>
                        </m:r>
                      </m:e>
                      <m:sup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1,5</m:t>
                        </m:r>
                      </m:sup>
                    </m:sSup>
                    <m:r>
                      <a:rPr lang="ru-RU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2000" dirty="0"/>
                  <a:t>      в)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0,004</m:t>
                        </m:r>
                      </m:e>
                      <m:sup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2000" dirty="0"/>
                  <a:t> =</a:t>
                </a:r>
              </a:p>
              <a:p>
                <a:pPr marL="0" indent="0">
                  <a:buNone/>
                </a:pPr>
                <a:endParaRPr lang="ru-RU" sz="2400" dirty="0"/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932040" y="404664"/>
                <a:ext cx="4104456" cy="5721499"/>
              </a:xfrm>
              <a:blipFill>
                <a:blip r:embed="rId3"/>
                <a:stretch>
                  <a:fillRect l="-1486" t="-532" r="-28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>
            <a:off x="4427984" y="1052736"/>
            <a:ext cx="36004" cy="5184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18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*Математическая разминка: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</a:t>
            </a:r>
            <a:endParaRPr lang="ru-RU" sz="2400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1124744"/>
            <a:ext cx="684076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/>
              <a:t>Синхронное письмо</a:t>
            </a:r>
          </a:p>
          <a:p>
            <a:r>
              <a:rPr lang="ru-RU" sz="2200" dirty="0"/>
              <a:t>Возьмите  2 карандаша (или 2 ручки). Одновременно рисуйте различные фигуры. Можно писать слова, но чтобы они были одинаковы по количеству символов</a:t>
            </a:r>
            <a:r>
              <a:rPr lang="ru-RU" sz="2200" dirty="0" smtClean="0"/>
              <a:t>.</a:t>
            </a:r>
          </a:p>
          <a:p>
            <a:endParaRPr lang="ru-RU" sz="2200" dirty="0"/>
          </a:p>
          <a:p>
            <a:endParaRPr lang="ru-RU" sz="2200" u="sng" dirty="0" smtClean="0"/>
          </a:p>
          <a:p>
            <a:endParaRPr lang="ru-RU" sz="2200" u="sng" dirty="0"/>
          </a:p>
          <a:p>
            <a:endParaRPr lang="ru-RU" sz="2200" u="sng" dirty="0" smtClean="0"/>
          </a:p>
          <a:p>
            <a:endParaRPr lang="ru-RU" sz="2200" u="sng" dirty="0"/>
          </a:p>
          <a:p>
            <a:endParaRPr lang="ru-RU" sz="2200" u="sng" dirty="0" smtClean="0"/>
          </a:p>
          <a:p>
            <a:endParaRPr lang="ru-RU" sz="2200" u="sng" dirty="0" smtClean="0"/>
          </a:p>
          <a:p>
            <a:r>
              <a:rPr lang="ru-RU" sz="2200" u="sng" dirty="0" smtClean="0"/>
              <a:t>Польза </a:t>
            </a:r>
            <a:r>
              <a:rPr lang="ru-RU" sz="2200" u="sng" dirty="0"/>
              <a:t>упражнения </a:t>
            </a:r>
            <a:endParaRPr lang="ru-RU" sz="2200" dirty="0"/>
          </a:p>
          <a:p>
            <a:r>
              <a:rPr lang="ru-RU" sz="2200" dirty="0"/>
              <a:t>Помогает справляться с решением сразу нескольких задач, стимулирует одновременную работу правого и левого полушария.</a:t>
            </a:r>
            <a:r>
              <a:rPr lang="ru-RU" dirty="0"/>
              <a:t>  </a:t>
            </a:r>
          </a:p>
        </p:txBody>
      </p:sp>
      <p:pic>
        <p:nvPicPr>
          <p:cNvPr id="6" name="Рисунок 5" descr="Синхронное письмо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708920"/>
            <a:ext cx="3168352" cy="18215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235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980728"/>
            <a:ext cx="5338936" cy="1143000"/>
          </a:xfrm>
        </p:spPr>
        <p:txBody>
          <a:bodyPr>
            <a:normAutofit fontScale="90000"/>
          </a:bodyPr>
          <a:lstStyle/>
          <a:p>
            <a:r>
              <a:rPr lang="ru-RU" sz="2800" u="sng" dirty="0" smtClean="0"/>
              <a:t>4. Домашнее задание:</a:t>
            </a:r>
            <a:br>
              <a:rPr lang="ru-RU" sz="2800" u="sng" dirty="0" smtClean="0"/>
            </a:br>
            <a:r>
              <a:rPr lang="ru-RU" sz="2800" u="sng" dirty="0" smtClean="0"/>
              <a:t/>
            </a:r>
            <a:br>
              <a:rPr lang="ru-RU" sz="2800" u="sng" dirty="0" smtClean="0"/>
            </a:br>
            <a:r>
              <a:rPr lang="ru-RU" sz="2800" dirty="0" smtClean="0"/>
              <a:t> теория, №195, №248</a:t>
            </a:r>
            <a:endParaRPr lang="ru-RU" sz="2800" dirty="0"/>
          </a:p>
        </p:txBody>
      </p:sp>
      <p:pic>
        <p:nvPicPr>
          <p:cNvPr id="3" name="Объект 5" descr="КЛИПАРТ PNG БЕЗ ФОНА - Звонок , колокольчик - колокольчик улыбается.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088" y="2780928"/>
            <a:ext cx="1080120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663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800" u="sng" dirty="0" smtClean="0"/>
              <a:t>1. Повторение темы  «</a:t>
            </a:r>
            <a:r>
              <a:rPr lang="ru-RU" sz="2800" u="sng" dirty="0"/>
              <a:t>Корень </a:t>
            </a:r>
            <a:r>
              <a:rPr lang="en-US" sz="2800" u="sng" dirty="0"/>
              <a:t>n-</a:t>
            </a:r>
            <a:r>
              <a:rPr lang="ru-RU" sz="2800" u="sng" dirty="0"/>
              <a:t>й </a:t>
            </a:r>
            <a:r>
              <a:rPr lang="ru-RU" sz="2800" u="sng" dirty="0" smtClean="0"/>
              <a:t>степени»</a:t>
            </a:r>
            <a:r>
              <a:rPr lang="ru-RU" sz="2800" b="1" u="sng" dirty="0" smtClean="0"/>
              <a:t>:</a:t>
            </a:r>
            <a:br>
              <a:rPr lang="ru-RU" sz="2800" b="1" u="sng" dirty="0" smtClean="0"/>
            </a:br>
            <a:endParaRPr lang="ru-RU" sz="28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ru-RU" sz="2400" dirty="0" smtClean="0"/>
                  <a:t>   </a:t>
                </a:r>
                <a:r>
                  <a:rPr lang="ru-RU" sz="3400" dirty="0" smtClean="0"/>
                  <a:t>№1. Восстановить пропуски (устно)</a:t>
                </a:r>
              </a:p>
              <a:p>
                <a:pPr marL="0" indent="0">
                  <a:buNone/>
                </a:pPr>
                <a:endParaRPr lang="ru-RU" sz="3400" dirty="0" smtClean="0"/>
              </a:p>
              <a:p>
                <a:pPr marL="0" indent="0">
                  <a:buNone/>
                </a:pPr>
                <a:r>
                  <a:rPr lang="ru-RU" sz="3400" dirty="0" smtClean="0"/>
                  <a:t>1) Корень </a:t>
                </a:r>
                <a:r>
                  <a:rPr lang="en-US" sz="3400" dirty="0"/>
                  <a:t>n-</a:t>
                </a:r>
                <a:r>
                  <a:rPr lang="ru-RU" sz="3400" dirty="0"/>
                  <a:t>й степени </a:t>
                </a:r>
                <a:r>
                  <a:rPr lang="ru-RU" sz="3400" dirty="0" smtClean="0"/>
                  <a:t>из числа а</a:t>
                </a:r>
                <a:r>
                  <a:rPr lang="ru-RU" sz="3400" dirty="0"/>
                  <a:t> — </a:t>
                </a:r>
                <a:r>
                  <a:rPr lang="ru-RU" sz="3400" dirty="0" smtClean="0"/>
                  <a:t>это такое число,   </a:t>
                </a:r>
                <a:r>
                  <a:rPr lang="en-US" sz="3400" dirty="0" smtClean="0"/>
                  <a:t>n-</a:t>
                </a:r>
                <a:r>
                  <a:rPr lang="ru-RU" sz="3400" dirty="0" smtClean="0"/>
                  <a:t> я степень которого равна ......</a:t>
                </a:r>
              </a:p>
              <a:p>
                <a:endParaRPr lang="ru-RU" sz="3400" dirty="0" smtClean="0"/>
              </a:p>
              <a:p>
                <a:pPr marL="0" indent="0">
                  <a:buNone/>
                </a:pPr>
                <a:r>
                  <a:rPr lang="en-US" sz="3400" dirty="0" smtClean="0"/>
                  <a:t>2) 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3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3400" b="0" i="1" smtClean="0">
                            <a:latin typeface="Cambria Math"/>
                          </a:rPr>
                          <m:t>𝑛</m:t>
                        </m:r>
                      </m:deg>
                      <m:e>
                        <m:r>
                          <a:rPr lang="en-US" sz="3400" b="0" i="1" smtClean="0">
                            <a:latin typeface="Cambria Math"/>
                          </a:rPr>
                          <m:t>𝑎</m:t>
                        </m:r>
                      </m:e>
                    </m:rad>
                    <m:r>
                      <a:rPr lang="en-US" sz="3400" b="0" i="1" smtClean="0">
                        <a:latin typeface="Cambria Math"/>
                      </a:rPr>
                      <m:t>=</m:t>
                    </m:r>
                    <m:r>
                      <a:rPr lang="en-US" sz="3400" b="0" i="1" smtClean="0">
                        <a:latin typeface="Cambria Math"/>
                      </a:rPr>
                      <m:t>𝑏</m:t>
                    </m:r>
                    <m:r>
                      <a:rPr lang="ru-RU" sz="3400" b="0" i="1" smtClean="0">
                        <a:latin typeface="Cambria Math"/>
                      </a:rPr>
                      <m:t>, если</m:t>
                    </m:r>
                    <m:r>
                      <a:rPr lang="en-US" sz="3400" b="0" i="1" smtClean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n-US" sz="3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4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3400" b="0" i="1" smtClean="0">
                            <a:latin typeface="Cambria Math"/>
                          </a:rPr>
                          <m:t>𝑛</m:t>
                        </m:r>
                        <m:r>
                          <a:rPr lang="ru-RU" sz="3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sz="3400" dirty="0" smtClean="0"/>
                  <a:t>=</a:t>
                </a:r>
                <a:r>
                  <a:rPr lang="ru-RU" sz="3400" dirty="0" smtClean="0"/>
                  <a:t> ……</a:t>
                </a:r>
                <a:endParaRPr lang="ru-RU" sz="3400" dirty="0"/>
              </a:p>
              <a:p>
                <a:endParaRPr lang="ru-RU" sz="3400" dirty="0" smtClean="0"/>
              </a:p>
              <a:p>
                <a:pPr marL="0" indent="0">
                  <a:buNone/>
                </a:pPr>
                <a:r>
                  <a:rPr lang="ru-RU" sz="3400" dirty="0" smtClean="0"/>
                  <a:t>3) Если </a:t>
                </a:r>
                <a:r>
                  <a:rPr lang="en-US" sz="3400" dirty="0" smtClean="0"/>
                  <a:t>n</a:t>
                </a:r>
                <a:r>
                  <a:rPr lang="ru-RU" sz="3400" dirty="0" smtClean="0"/>
                  <a:t>-нечетное число, то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3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3400" i="1">
                            <a:latin typeface="Cambria Math"/>
                          </a:rPr>
                          <m:t>𝑛</m:t>
                        </m:r>
                      </m:deg>
                      <m:e>
                        <m:r>
                          <a:rPr lang="en-US" sz="3400" i="1">
                            <a:latin typeface="Cambria Math"/>
                          </a:rPr>
                          <m:t>𝑎</m:t>
                        </m:r>
                      </m:e>
                    </m:rad>
                  </m:oMath>
                </a14:m>
                <a:r>
                  <a:rPr lang="ru-RU" sz="3400" dirty="0" smtClean="0"/>
                  <a:t> имеет смысл при ......</a:t>
                </a:r>
              </a:p>
              <a:p>
                <a:endParaRPr lang="ru-RU" sz="3400" dirty="0"/>
              </a:p>
              <a:p>
                <a:pPr marL="0" indent="0">
                  <a:buNone/>
                </a:pPr>
                <a:r>
                  <a:rPr lang="ru-RU" sz="3400" dirty="0" smtClean="0"/>
                  <a:t>4) Если </a:t>
                </a:r>
                <a:r>
                  <a:rPr lang="en-US" sz="3400" dirty="0"/>
                  <a:t>n</a:t>
                </a:r>
                <a:r>
                  <a:rPr lang="ru-RU" sz="3400" dirty="0"/>
                  <a:t>- </a:t>
                </a:r>
                <a:r>
                  <a:rPr lang="ru-RU" sz="3400" dirty="0" smtClean="0"/>
                  <a:t>....... </a:t>
                </a:r>
                <a:r>
                  <a:rPr lang="ru-RU" sz="3400" dirty="0"/>
                  <a:t>число, то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3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3400" i="1">
                            <a:latin typeface="Cambria Math"/>
                          </a:rPr>
                          <m:t>𝑛</m:t>
                        </m:r>
                      </m:deg>
                      <m:e>
                        <m:r>
                          <a:rPr lang="en-US" sz="3400" i="1">
                            <a:latin typeface="Cambria Math"/>
                          </a:rPr>
                          <m:t>𝑎</m:t>
                        </m:r>
                      </m:e>
                    </m:rad>
                  </m:oMath>
                </a14:m>
                <a:r>
                  <a:rPr lang="ru-RU" sz="3400" dirty="0"/>
                  <a:t> имеет смысл при </a:t>
                </a:r>
                <a14:m>
                  <m:oMath xmlns:m="http://schemas.openxmlformats.org/officeDocument/2006/math">
                    <m:r>
                      <a:rPr lang="en-US" sz="3400" i="1">
                        <a:latin typeface="Cambria Math"/>
                      </a:rPr>
                      <m:t>𝑎</m:t>
                    </m:r>
                    <m:r>
                      <a:rPr lang="ru-RU" sz="3400" b="0" i="1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ru-RU" sz="3400"/>
                      <m:t>≥</m:t>
                    </m:r>
                  </m:oMath>
                </a14:m>
                <a:r>
                  <a:rPr lang="ru-RU" sz="3400" dirty="0" smtClean="0"/>
                  <a:t> 0.</a:t>
                </a:r>
              </a:p>
              <a:p>
                <a:pPr marL="0" indent="0">
                  <a:buNone/>
                </a:pPr>
                <a:endParaRPr lang="ru-RU" sz="3400" dirty="0" smtClean="0"/>
              </a:p>
              <a:p>
                <a:pPr marL="0" indent="0">
                  <a:buNone/>
                </a:pPr>
                <a:r>
                  <a:rPr lang="ru-RU" sz="3400" dirty="0" smtClean="0"/>
                  <a:t>5) Если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3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3400" i="1">
                            <a:latin typeface="Cambria Math"/>
                          </a:rPr>
                          <m:t>𝑛</m:t>
                        </m:r>
                      </m:deg>
                      <m:e>
                        <m:r>
                          <a:rPr lang="en-US" sz="3400" i="1">
                            <a:latin typeface="Cambria Math"/>
                          </a:rPr>
                          <m:t>𝑎</m:t>
                        </m:r>
                      </m:e>
                    </m:rad>
                  </m:oMath>
                </a14:m>
                <a:r>
                  <a:rPr lang="ru-RU" sz="3400" dirty="0"/>
                  <a:t> имеет смысл </a:t>
                </a:r>
                <a:r>
                  <a:rPr lang="ru-RU" sz="3400" dirty="0" smtClean="0"/>
                  <a:t>, то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ctrlPr>
                                  <a:rPr lang="ru-RU" sz="3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>
                                <m:r>
                                  <m:rPr>
                                    <m:brk m:alnAt="7"/>
                                  </m:rPr>
                                  <a:rPr lang="en-US" sz="3400" i="1">
                                    <a:latin typeface="Cambria Math"/>
                                  </a:rPr>
                                  <m:t>𝑛</m:t>
                                </m:r>
                              </m:deg>
                              <m:e>
                                <m:r>
                                  <a:rPr lang="en-US" sz="3400" i="1">
                                    <a:latin typeface="Cambria Math"/>
                                  </a:rPr>
                                  <m:t>𝑎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4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400" dirty="0" smtClean="0"/>
                  <a:t> = </a:t>
                </a:r>
                <a:r>
                  <a:rPr lang="ru-RU" sz="3400" dirty="0" smtClean="0"/>
                  <a:t>......</a:t>
                </a:r>
              </a:p>
              <a:p>
                <a:endParaRPr lang="ru-RU" sz="2400" dirty="0"/>
              </a:p>
              <a:p>
                <a:pPr marL="0" indent="0">
                  <a:buNone/>
                </a:pPr>
                <a:r>
                  <a:rPr lang="ru-RU" sz="2400" dirty="0"/>
                  <a:t/>
                </a:r>
                <a:br>
                  <a:rPr lang="ru-RU" sz="2400" dirty="0"/>
                </a:br>
                <a:r>
                  <a:rPr lang="ru-RU" sz="2400" dirty="0"/>
                  <a:t> </a:t>
                </a:r>
                <a:endParaRPr lang="ru-RU" sz="2400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>
                <a:blip r:embed="rId2"/>
                <a:stretch>
                  <a:fillRect l="-1111" t="-22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 descr="Что делать? | Блог Джамал | КОНТ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437112"/>
            <a:ext cx="936104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544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endParaRPr lang="ru-RU" sz="3400" dirty="0" smtClean="0"/>
              </a:p>
              <a:p>
                <a:pPr marL="514350" indent="-514350">
                  <a:buAutoNum type="arabicParenR"/>
                </a:pPr>
                <a:r>
                  <a:rPr lang="ru-RU" sz="3400" dirty="0" smtClean="0"/>
                  <a:t>Корень </a:t>
                </a:r>
                <a:r>
                  <a:rPr lang="en-US" sz="3400" dirty="0"/>
                  <a:t>n-</a:t>
                </a:r>
                <a:r>
                  <a:rPr lang="ru-RU" sz="3400" dirty="0"/>
                  <a:t>й степени </a:t>
                </a:r>
                <a:r>
                  <a:rPr lang="ru-RU" sz="3400" dirty="0" smtClean="0"/>
                  <a:t>из числа а</a:t>
                </a:r>
                <a:r>
                  <a:rPr lang="ru-RU" sz="3400" dirty="0"/>
                  <a:t> </a:t>
                </a:r>
                <a:r>
                  <a:rPr lang="ru-RU" sz="3400" dirty="0" smtClean="0"/>
                  <a:t>- это такое число, </a:t>
                </a:r>
                <a:r>
                  <a:rPr lang="en-US" sz="3400" dirty="0" smtClean="0"/>
                  <a:t>n-</a:t>
                </a:r>
                <a:r>
                  <a:rPr lang="ru-RU" sz="3400" dirty="0" smtClean="0"/>
                  <a:t>я степень которого равна </a:t>
                </a:r>
                <a:r>
                  <a:rPr lang="ru-RU" sz="3400" u="sng" dirty="0" smtClean="0"/>
                  <a:t>числу а</a:t>
                </a:r>
                <a:r>
                  <a:rPr lang="ru-RU" sz="3400" dirty="0" smtClean="0"/>
                  <a:t>.</a:t>
                </a:r>
              </a:p>
              <a:p>
                <a:endParaRPr lang="ru-RU" sz="3400" dirty="0" smtClean="0"/>
              </a:p>
              <a:p>
                <a:pPr marL="0" indent="0">
                  <a:buNone/>
                </a:pPr>
                <a:r>
                  <a:rPr lang="en-US" sz="3400" dirty="0" smtClean="0"/>
                  <a:t>2) 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3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3400" b="0" i="1" smtClean="0">
                            <a:latin typeface="Cambria Math"/>
                          </a:rPr>
                          <m:t>𝑛</m:t>
                        </m:r>
                      </m:deg>
                      <m:e>
                        <m:r>
                          <a:rPr lang="en-US" sz="3400" b="0" i="1" smtClean="0">
                            <a:latin typeface="Cambria Math"/>
                          </a:rPr>
                          <m:t>𝑎</m:t>
                        </m:r>
                      </m:e>
                    </m:rad>
                    <m:r>
                      <a:rPr lang="en-US" sz="3400" b="0" i="1" smtClean="0">
                        <a:latin typeface="Cambria Math"/>
                      </a:rPr>
                      <m:t>=</m:t>
                    </m:r>
                    <m:r>
                      <a:rPr lang="en-US" sz="3400" b="0" i="1" smtClean="0">
                        <a:latin typeface="Cambria Math"/>
                      </a:rPr>
                      <m:t>𝑏</m:t>
                    </m:r>
                    <m:r>
                      <a:rPr lang="ru-RU" sz="3400" b="0" i="1" smtClean="0">
                        <a:latin typeface="Cambria Math"/>
                      </a:rPr>
                      <m:t>, если</m:t>
                    </m:r>
                    <m:r>
                      <a:rPr lang="en-US" sz="3400" b="0" i="1" smtClean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n-US" sz="3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4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34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400" dirty="0" smtClean="0"/>
                  <a:t>= </a:t>
                </a:r>
                <a14:m>
                  <m:oMath xmlns:m="http://schemas.openxmlformats.org/officeDocument/2006/math">
                    <m:r>
                      <a:rPr lang="en-US" sz="3400" i="1" u="sng">
                        <a:latin typeface="Cambria Math"/>
                      </a:rPr>
                      <m:t>𝑎</m:t>
                    </m:r>
                  </m:oMath>
                </a14:m>
                <a:endParaRPr lang="ru-RU" sz="3400" u="sng" dirty="0"/>
              </a:p>
              <a:p>
                <a:endParaRPr lang="ru-RU" sz="3400" dirty="0" smtClean="0"/>
              </a:p>
              <a:p>
                <a:pPr marL="0" indent="0">
                  <a:buNone/>
                </a:pPr>
                <a:r>
                  <a:rPr lang="ru-RU" sz="3400" dirty="0" smtClean="0"/>
                  <a:t>3) Если </a:t>
                </a:r>
                <a:r>
                  <a:rPr lang="en-US" sz="3400" dirty="0" smtClean="0"/>
                  <a:t>n</a:t>
                </a:r>
                <a:r>
                  <a:rPr lang="ru-RU" sz="3400" dirty="0" smtClean="0"/>
                  <a:t>- нечетное число, то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3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3400" i="1">
                            <a:latin typeface="Cambria Math"/>
                          </a:rPr>
                          <m:t>𝑛</m:t>
                        </m:r>
                      </m:deg>
                      <m:e>
                        <m:r>
                          <a:rPr lang="en-US" sz="3400" i="1">
                            <a:latin typeface="Cambria Math"/>
                          </a:rPr>
                          <m:t>𝑎</m:t>
                        </m:r>
                      </m:e>
                    </m:rad>
                  </m:oMath>
                </a14:m>
                <a:r>
                  <a:rPr lang="ru-RU" sz="3400" dirty="0" smtClean="0"/>
                  <a:t> имеет смысл при </a:t>
                </a:r>
                <a:r>
                  <a:rPr lang="ru-RU" sz="3400" u="sng" dirty="0" smtClean="0"/>
                  <a:t>любых</a:t>
                </a:r>
                <a:r>
                  <a:rPr lang="ru-RU" sz="3400" dirty="0" smtClean="0"/>
                  <a:t> </a:t>
                </a:r>
                <a14:m>
                  <m:oMath xmlns:m="http://schemas.openxmlformats.org/officeDocument/2006/math">
                    <m:r>
                      <a:rPr lang="en-US" sz="3400" i="1">
                        <a:latin typeface="Cambria Math"/>
                      </a:rPr>
                      <m:t>𝑎</m:t>
                    </m:r>
                  </m:oMath>
                </a14:m>
                <a:r>
                  <a:rPr lang="ru-RU" sz="3400" dirty="0" smtClean="0"/>
                  <a:t>.</a:t>
                </a:r>
              </a:p>
              <a:p>
                <a:endParaRPr lang="ru-RU" sz="3400" dirty="0"/>
              </a:p>
              <a:p>
                <a:pPr marL="0" indent="0">
                  <a:buNone/>
                </a:pPr>
                <a:r>
                  <a:rPr lang="ru-RU" sz="3400" dirty="0" smtClean="0"/>
                  <a:t>4) Если </a:t>
                </a:r>
                <a:r>
                  <a:rPr lang="en-US" sz="3400" dirty="0"/>
                  <a:t>n</a:t>
                </a:r>
                <a:r>
                  <a:rPr lang="ru-RU" sz="3400" dirty="0"/>
                  <a:t>- </a:t>
                </a:r>
                <a:r>
                  <a:rPr lang="ru-RU" sz="3400" u="sng" dirty="0" smtClean="0"/>
                  <a:t>четное</a:t>
                </a:r>
                <a:r>
                  <a:rPr lang="ru-RU" sz="3400" dirty="0" smtClean="0"/>
                  <a:t> </a:t>
                </a:r>
                <a:r>
                  <a:rPr lang="ru-RU" sz="3400" dirty="0"/>
                  <a:t>число, то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3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3400" i="1">
                            <a:latin typeface="Cambria Math"/>
                          </a:rPr>
                          <m:t>𝑛</m:t>
                        </m:r>
                      </m:deg>
                      <m:e>
                        <m:r>
                          <a:rPr lang="en-US" sz="3400" i="1">
                            <a:latin typeface="Cambria Math"/>
                          </a:rPr>
                          <m:t>𝑎</m:t>
                        </m:r>
                      </m:e>
                    </m:rad>
                  </m:oMath>
                </a14:m>
                <a:r>
                  <a:rPr lang="ru-RU" sz="3400" dirty="0"/>
                  <a:t> имеет смысл при </a:t>
                </a:r>
                <a14:m>
                  <m:oMath xmlns:m="http://schemas.openxmlformats.org/officeDocument/2006/math">
                    <m:r>
                      <a:rPr lang="en-US" sz="3400" i="1">
                        <a:latin typeface="Cambria Math"/>
                      </a:rPr>
                      <m:t>𝑎</m:t>
                    </m:r>
                    <m:r>
                      <a:rPr lang="ru-RU" sz="3400" b="0" i="1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ru-RU" sz="3400"/>
                      <m:t>≥</m:t>
                    </m:r>
                  </m:oMath>
                </a14:m>
                <a:r>
                  <a:rPr lang="ru-RU" sz="3400" dirty="0" smtClean="0"/>
                  <a:t> 0.</a:t>
                </a:r>
              </a:p>
              <a:p>
                <a:pPr marL="0" indent="0">
                  <a:buNone/>
                </a:pPr>
                <a:endParaRPr lang="ru-RU" sz="3400" dirty="0" smtClean="0"/>
              </a:p>
              <a:p>
                <a:pPr marL="0" indent="0">
                  <a:buNone/>
                </a:pPr>
                <a:r>
                  <a:rPr lang="ru-RU" sz="3400" dirty="0" smtClean="0"/>
                  <a:t>5) Если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3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3400" i="1">
                            <a:latin typeface="Cambria Math"/>
                          </a:rPr>
                          <m:t>𝑛</m:t>
                        </m:r>
                      </m:deg>
                      <m:e>
                        <m:r>
                          <a:rPr lang="en-US" sz="3400" i="1">
                            <a:latin typeface="Cambria Math"/>
                          </a:rPr>
                          <m:t>𝑎</m:t>
                        </m:r>
                      </m:e>
                    </m:rad>
                  </m:oMath>
                </a14:m>
                <a:r>
                  <a:rPr lang="ru-RU" sz="3400" dirty="0"/>
                  <a:t> имеет смысл </a:t>
                </a:r>
                <a:r>
                  <a:rPr lang="ru-RU" sz="3400" dirty="0" smtClean="0"/>
                  <a:t>, то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ctrlPr>
                                  <a:rPr lang="ru-RU" sz="3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>
                                <m:r>
                                  <m:rPr>
                                    <m:brk m:alnAt="7"/>
                                  </m:rPr>
                                  <a:rPr lang="en-US" sz="3400" i="1">
                                    <a:latin typeface="Cambria Math"/>
                                  </a:rPr>
                                  <m:t>𝑛</m:t>
                                </m:r>
                              </m:deg>
                              <m:e>
                                <m:r>
                                  <a:rPr lang="en-US" sz="3400" i="1">
                                    <a:latin typeface="Cambria Math"/>
                                  </a:rPr>
                                  <m:t>𝑎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4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400" dirty="0" smtClean="0"/>
                  <a:t> = </a:t>
                </a:r>
                <a14:m>
                  <m:oMath xmlns:m="http://schemas.openxmlformats.org/officeDocument/2006/math">
                    <m:r>
                      <a:rPr lang="en-US" sz="3400" i="1" u="sng" smtClean="0">
                        <a:latin typeface="Cambria Math"/>
                      </a:rPr>
                      <m:t>𝑎</m:t>
                    </m:r>
                  </m:oMath>
                </a14:m>
                <a:endParaRPr lang="ru-RU" sz="3400" u="sng" dirty="0" smtClean="0"/>
              </a:p>
              <a:p>
                <a:endParaRPr lang="ru-RU" sz="2400" u="sng" dirty="0"/>
              </a:p>
              <a:p>
                <a:pPr marL="0" indent="0">
                  <a:buNone/>
                </a:pPr>
                <a:r>
                  <a:rPr lang="ru-RU" sz="2400" dirty="0"/>
                  <a:t/>
                </a:r>
                <a:br>
                  <a:rPr lang="ru-RU" sz="2400" dirty="0"/>
                </a:br>
                <a:r>
                  <a:rPr lang="ru-RU" sz="2400" dirty="0"/>
                  <a:t> </a:t>
                </a:r>
                <a:endParaRPr lang="ru-RU" sz="2400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>
                <a:blip r:embed="rId2"/>
                <a:stretch>
                  <a:fillRect l="-11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455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                          №2. Вычислите: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771800" y="1124744"/>
                <a:ext cx="3168352" cy="5400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400" dirty="0" smtClean="0"/>
                  <a:t> </a:t>
                </a:r>
              </a:p>
              <a:p>
                <a:pPr marL="0" indent="0">
                  <a:buNone/>
                </a:pPr>
                <a:r>
                  <a:rPr lang="ru-RU" sz="2400" dirty="0"/>
                  <a:t>1</a:t>
                </a:r>
                <a:r>
                  <a:rPr lang="ru-RU" sz="2400" dirty="0" smtClean="0"/>
                  <a:t>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i="1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−8</m:t>
                        </m:r>
                      </m:e>
                    </m:rad>
                    <m:r>
                      <a:rPr lang="ru-RU" sz="24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/>
                  <a:t>= </a:t>
                </a:r>
                <a:endParaRPr lang="ru-RU" sz="2400" dirty="0" smtClean="0"/>
              </a:p>
              <a:p>
                <a:pPr marL="0" indent="0">
                  <a:buNone/>
                </a:pPr>
                <a:r>
                  <a:rPr lang="ru-RU" sz="2400" dirty="0"/>
                  <a:t>2</a:t>
                </a:r>
                <a:r>
                  <a:rPr lang="ru-RU" sz="2400" dirty="0" smtClean="0"/>
                  <a:t>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81</m:t>
                        </m:r>
                      </m:e>
                    </m:rad>
                    <m:r>
                      <a:rPr lang="ru-RU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 smtClean="0"/>
                  <a:t>=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/>
                      </a:rPr>
                      <m:t>3) </m:t>
                    </m:r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400" b="0" i="1" smtClean="0">
                            <a:latin typeface="Cambria Math"/>
                          </a:rPr>
                          <m:t>5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−1</m:t>
                        </m:r>
                      </m:e>
                    </m:rad>
                    <m:r>
                      <a:rPr lang="ru-RU" sz="24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 smtClean="0"/>
                  <a:t>=</a:t>
                </a:r>
              </a:p>
              <a:p>
                <a:pPr marL="0" indent="0">
                  <a:buNone/>
                </a:pPr>
                <a:r>
                  <a:rPr lang="ru-RU" sz="2400" dirty="0"/>
                  <a:t>4</a:t>
                </a:r>
                <a:r>
                  <a:rPr lang="ru-RU" sz="2400" dirty="0" smtClean="0"/>
                  <a:t>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400" b="0" i="1" smtClean="0">
                            <a:latin typeface="Cambria Math"/>
                          </a:rPr>
                          <m:t>7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−128</m:t>
                        </m:r>
                      </m:e>
                    </m:rad>
                    <m:r>
                      <a:rPr lang="ru-RU" sz="24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 smtClean="0"/>
                  <a:t>=</a:t>
                </a:r>
                <a:endParaRPr lang="ru-RU" sz="2400" dirty="0"/>
              </a:p>
              <a:p>
                <a:pPr marL="0" indent="0">
                  <a:buNone/>
                </a:pPr>
                <a:r>
                  <a:rPr lang="ru-RU" sz="2400" dirty="0" smtClean="0"/>
                  <a:t>5)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i="1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−0,125</m:t>
                        </m:r>
                      </m:e>
                    </m:rad>
                    <m:r>
                      <a:rPr lang="ru-RU" sz="24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 smtClean="0"/>
                  <a:t>=</a:t>
                </a:r>
              </a:p>
              <a:p>
                <a:pPr marL="0" indent="0">
                  <a:buNone/>
                </a:pPr>
                <a:r>
                  <a:rPr lang="ru-RU" sz="2400" dirty="0" smtClean="0"/>
                  <a:t>6)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400" b="0" i="1" smtClean="0">
                            <a:latin typeface="Cambria Math"/>
                          </a:rPr>
                          <m:t>5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−243</m:t>
                        </m:r>
                      </m:e>
                    </m:rad>
                    <m:r>
                      <a:rPr lang="ru-RU" sz="24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/>
                  <a:t>= </a:t>
                </a:r>
              </a:p>
              <a:p>
                <a:pPr marL="0" indent="0">
                  <a:buNone/>
                </a:pPr>
                <a:r>
                  <a:rPr lang="ru-RU" sz="2400" dirty="0" smtClean="0"/>
                  <a:t>7)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f>
                          <m:f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81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/>
                              </a:rPr>
                              <m:t>625</m:t>
                            </m:r>
                          </m:den>
                        </m:f>
                      </m:e>
                    </m:rad>
                  </m:oMath>
                </a14:m>
                <a:r>
                  <a:rPr lang="ru-RU" sz="2400" dirty="0" smtClean="0"/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=</m:t>
                    </m:r>
                  </m:oMath>
                </a14:m>
                <a:endParaRPr lang="ru-RU" sz="2400" dirty="0" smtClean="0"/>
              </a:p>
              <a:p>
                <a:pPr marL="0" indent="0">
                  <a:buNone/>
                </a:pPr>
                <a:r>
                  <a:rPr lang="ru-RU" sz="2400" dirty="0"/>
                  <a:t>8</a:t>
                </a:r>
                <a:r>
                  <a:rPr lang="ru-RU" sz="2400" dirty="0" smtClean="0"/>
                  <a:t>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dirty="0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ru-RU" sz="2400" b="0" i="1" dirty="0" smtClean="0">
                            <a:latin typeface="Cambria Math"/>
                          </a:rPr>
                          <m:t>−2</m:t>
                        </m:r>
                        <m:f>
                          <m:f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dirty="0" smtClean="0">
                                <a:latin typeface="Cambria Math"/>
                              </a:rPr>
                              <m:t>10</m:t>
                            </m:r>
                          </m:num>
                          <m:den>
                            <m:r>
                              <a:rPr lang="ru-RU" sz="2400" b="0" i="1" dirty="0" smtClean="0">
                                <a:latin typeface="Cambria Math"/>
                              </a:rPr>
                              <m:t>27</m:t>
                            </m:r>
                          </m:den>
                        </m:f>
                      </m:e>
                    </m:rad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=</m:t>
                    </m:r>
                  </m:oMath>
                </a14:m>
                <a:endParaRPr lang="ru-RU" sz="24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71800" y="1124744"/>
                <a:ext cx="3168352" cy="5400600"/>
              </a:xfrm>
              <a:blipFill>
                <a:blip r:embed="rId2"/>
                <a:stretch>
                  <a:fillRect l="-30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118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№2. Решение: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052736"/>
                <a:ext cx="8640960" cy="5400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400" dirty="0" smtClean="0"/>
                  <a:t>1)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i="1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−8</m:t>
                        </m:r>
                      </m:e>
                    </m:rad>
                    <m:r>
                      <a:rPr lang="ru-RU" sz="24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/>
                  <a:t>=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− </m:t>
                    </m:r>
                  </m:oMath>
                </a14:m>
                <a:r>
                  <a:rPr lang="ru-RU" sz="2400" dirty="0" smtClean="0"/>
                  <a:t>2, так как </a:t>
                </a:r>
                <a14:m>
                  <m:oMath xmlns:m="http://schemas.openxmlformats.org/officeDocument/2006/math">
                    <m:r>
                      <a:rPr lang="ru-RU" sz="2400" i="1" dirty="0" smtClean="0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ru-RU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dirty="0" smtClean="0">
                            <a:latin typeface="Cambria Math"/>
                          </a:rPr>
                          <m:t>−2)</m:t>
                        </m:r>
                      </m:e>
                      <m:sup>
                        <m:r>
                          <a:rPr lang="ru-RU" sz="2400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 smtClean="0"/>
                  <a:t> =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− </m:t>
                    </m:r>
                  </m:oMath>
                </a14:m>
                <a:r>
                  <a:rPr lang="ru-RU" sz="2400" dirty="0" smtClean="0"/>
                  <a:t>8</a:t>
                </a:r>
              </a:p>
              <a:p>
                <a:pPr marL="0" indent="0">
                  <a:buNone/>
                </a:pPr>
                <a:r>
                  <a:rPr lang="ru-RU" sz="2400" dirty="0"/>
                  <a:t>2</a:t>
                </a:r>
                <a:r>
                  <a:rPr lang="ru-RU" sz="2400" dirty="0" smtClean="0"/>
                  <a:t>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81</m:t>
                        </m:r>
                      </m:e>
                    </m:rad>
                    <m:r>
                      <a:rPr lang="ru-RU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 smtClean="0"/>
                  <a:t>= 3, </a:t>
                </a:r>
                <a:r>
                  <a:rPr lang="ru-RU" sz="2400" dirty="0"/>
                  <a:t>так как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dirty="0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ru-RU" sz="2400" b="0" i="1" dirty="0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ru-RU" sz="2400" dirty="0" smtClean="0"/>
                  <a:t> </a:t>
                </a:r>
                <a:r>
                  <a:rPr lang="ru-RU" sz="2400" dirty="0"/>
                  <a:t>= </a:t>
                </a:r>
                <a:r>
                  <a:rPr lang="ru-RU" sz="2400" dirty="0" smtClean="0"/>
                  <a:t>81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/>
                      </a:rPr>
                      <m:t> 3) </m:t>
                    </m:r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400" b="0" i="1" smtClean="0">
                            <a:latin typeface="Cambria Math"/>
                          </a:rPr>
                          <m:t>5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−1</m:t>
                        </m:r>
                      </m:e>
                    </m:rad>
                    <m:r>
                      <a:rPr lang="ru-RU" sz="24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/>
                  <a:t>=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− </m:t>
                    </m:r>
                  </m:oMath>
                </a14:m>
                <a:r>
                  <a:rPr lang="ru-RU" sz="2400" dirty="0" smtClean="0"/>
                  <a:t>1, </a:t>
                </a:r>
                <a:r>
                  <a:rPr lang="ru-RU" sz="2400" dirty="0"/>
                  <a:t>так как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2400" b="0" i="1" dirty="0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ru-RU" sz="2400" b="0" i="1" dirty="0" smtClean="0">
                            <a:latin typeface="Cambria Math"/>
                          </a:rPr>
                          <m:t>5</m:t>
                        </m:r>
                      </m:sup>
                    </m:sSup>
                  </m:oMath>
                </a14:m>
                <a:r>
                  <a:rPr lang="ru-RU" sz="2400" dirty="0"/>
                  <a:t> </a:t>
                </a:r>
                <a:r>
                  <a:rPr lang="ru-RU" sz="2400" dirty="0" smtClean="0"/>
                  <a:t>=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− </m:t>
                    </m:r>
                  </m:oMath>
                </a14:m>
                <a:r>
                  <a:rPr lang="ru-RU" sz="2400" dirty="0" smtClean="0"/>
                  <a:t> 1</a:t>
                </a:r>
              </a:p>
              <a:p>
                <a:pPr marL="0" indent="0">
                  <a:buNone/>
                </a:pPr>
                <a:r>
                  <a:rPr lang="ru-RU" sz="2400" dirty="0"/>
                  <a:t>4</a:t>
                </a:r>
                <a:r>
                  <a:rPr lang="ru-RU" sz="2400" dirty="0" smtClean="0"/>
                  <a:t>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400" b="0" i="1" smtClean="0">
                            <a:latin typeface="Cambria Math"/>
                          </a:rPr>
                          <m:t>7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−128</m:t>
                        </m:r>
                      </m:e>
                    </m:rad>
                    <m:r>
                      <a:rPr lang="ru-RU" sz="24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/>
                  <a:t>=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− </m:t>
                    </m:r>
                  </m:oMath>
                </a14:m>
                <a:r>
                  <a:rPr lang="ru-RU" sz="2400" dirty="0" smtClean="0"/>
                  <a:t>2, </a:t>
                </a:r>
                <a:r>
                  <a:rPr lang="ru-RU" sz="2400" dirty="0"/>
                  <a:t>так как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dirty="0" smtClean="0">
                            <a:latin typeface="Cambria Math"/>
                          </a:rPr>
                          <m:t>(</m:t>
                        </m:r>
                        <m:r>
                          <a:rPr lang="ru-RU" sz="2400" i="1">
                            <a:latin typeface="Cambria Math"/>
                          </a:rPr>
                          <m:t>−</m:t>
                        </m:r>
                        <m:r>
                          <a:rPr lang="ru-RU" sz="2400" b="0" i="1" dirty="0" smtClean="0">
                            <a:latin typeface="Cambria Math"/>
                          </a:rPr>
                          <m:t>2)</m:t>
                        </m:r>
                      </m:e>
                      <m:sup>
                        <m:r>
                          <a:rPr lang="ru-RU" sz="2400" b="0" i="1" dirty="0" smtClean="0">
                            <a:latin typeface="Cambria Math"/>
                          </a:rPr>
                          <m:t>7</m:t>
                        </m:r>
                      </m:sup>
                    </m:sSup>
                  </m:oMath>
                </a14:m>
                <a:r>
                  <a:rPr lang="ru-RU" sz="2400" dirty="0"/>
                  <a:t> =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− </m:t>
                    </m:r>
                  </m:oMath>
                </a14:m>
                <a:r>
                  <a:rPr lang="ru-RU" sz="2400" dirty="0" smtClean="0"/>
                  <a:t>128</a:t>
                </a:r>
                <a:endParaRPr lang="ru-RU" sz="2400" dirty="0"/>
              </a:p>
              <a:p>
                <a:pPr marL="0" indent="0">
                  <a:buNone/>
                </a:pPr>
                <a:r>
                  <a:rPr lang="ru-RU" sz="2400" dirty="0" smtClean="0"/>
                  <a:t> 5)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i="1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−0,125</m:t>
                        </m:r>
                      </m:e>
                    </m:rad>
                    <m:r>
                      <a:rPr lang="ru-RU" sz="24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 smtClean="0"/>
                  <a:t>=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−</m:t>
                    </m:r>
                  </m:oMath>
                </a14:m>
                <a:r>
                  <a:rPr lang="ru-RU" sz="2400" dirty="0" smtClean="0"/>
                  <a:t>0,5 , так как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2400" dirty="0"/>
                          <m:t>как </m:t>
                        </m:r>
                        <m:r>
                          <a:rPr lang="ru-RU" sz="2400" i="1" dirty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ru-RU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ru-RU" sz="2400" b="0" i="1" dirty="0" smtClean="0">
                                <a:latin typeface="Cambria Math"/>
                              </a:rPr>
                              <m:t>0,5</m:t>
                            </m:r>
                            <m:r>
                              <a:rPr lang="ru-RU" sz="2400" i="1" dirty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ru-RU" sz="2400" i="1" dirty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ru-RU" sz="2400" dirty="0"/>
                          <m:t> =</m:t>
                        </m:r>
                        <m:r>
                          <a:rPr lang="ru-RU" sz="2400" i="1" smtClean="0">
                            <a:latin typeface="Cambria Math"/>
                          </a:rPr>
                          <m:t>−</m:t>
                        </m:r>
                        <m:r>
                          <a:rPr lang="ru-RU" sz="2400" b="0" i="1" smtClean="0">
                            <a:latin typeface="Cambria Math"/>
                          </a:rPr>
                          <m:t>0,125</m:t>
                        </m:r>
                      </m:e>
                      <m:sup/>
                    </m:sSup>
                  </m:oMath>
                </a14:m>
                <a:endParaRPr lang="ru-RU" sz="2400" dirty="0" smtClean="0"/>
              </a:p>
              <a:p>
                <a:pPr marL="0" indent="0">
                  <a:buNone/>
                </a:pPr>
                <a:r>
                  <a:rPr lang="ru-RU" sz="2400" dirty="0" smtClean="0"/>
                  <a:t> 6)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2400" b="0" i="1" smtClean="0">
                            <a:latin typeface="Cambria Math"/>
                          </a:rPr>
                          <m:t>5</m:t>
                        </m:r>
                      </m:deg>
                      <m:e>
                        <m:r>
                          <a:rPr lang="ru-RU" sz="2400" b="0" i="1" smtClean="0">
                            <a:latin typeface="Cambria Math"/>
                          </a:rPr>
                          <m:t>−243</m:t>
                        </m:r>
                      </m:e>
                    </m:rad>
                    <m:r>
                      <a:rPr lang="ru-RU" sz="24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/>
                  <a:t>=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− </m:t>
                    </m:r>
                  </m:oMath>
                </a14:m>
                <a:r>
                  <a:rPr lang="ru-RU" sz="2400" dirty="0" smtClean="0"/>
                  <a:t>3, </a:t>
                </a:r>
                <a:r>
                  <a:rPr lang="ru-RU" sz="2400" dirty="0"/>
                  <a:t>так как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 dirty="0">
                            <a:latin typeface="Cambria Math"/>
                          </a:rPr>
                          <m:t>(</m:t>
                        </m:r>
                        <m:r>
                          <a:rPr lang="ru-RU" sz="2400" i="1">
                            <a:latin typeface="Cambria Math"/>
                          </a:rPr>
                          <m:t>−</m:t>
                        </m:r>
                        <m:r>
                          <a:rPr lang="ru-RU" sz="2400" b="0" i="1" smtClean="0">
                            <a:latin typeface="Cambria Math"/>
                          </a:rPr>
                          <m:t>3</m:t>
                        </m:r>
                        <m:r>
                          <a:rPr lang="ru-RU" sz="2400" i="1" dirty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ru-RU" sz="2400" b="0" i="1" dirty="0" smtClean="0">
                            <a:latin typeface="Cambria Math"/>
                          </a:rPr>
                          <m:t>5</m:t>
                        </m:r>
                      </m:sup>
                    </m:sSup>
                  </m:oMath>
                </a14:m>
                <a:r>
                  <a:rPr lang="ru-RU" sz="2400" dirty="0"/>
                  <a:t> =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− </m:t>
                    </m:r>
                  </m:oMath>
                </a14:m>
                <a:r>
                  <a:rPr lang="ru-RU" sz="2400" dirty="0" smtClean="0"/>
                  <a:t>243</a:t>
                </a:r>
                <a:endParaRPr lang="ru-RU" sz="2400" dirty="0"/>
              </a:p>
              <a:p>
                <a:pPr marL="0" indent="0">
                  <a:buNone/>
                </a:pPr>
                <a:r>
                  <a:rPr lang="ru-RU" sz="2400" dirty="0" smtClean="0"/>
                  <a:t> 7)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f>
                          <m:fPr>
                            <m:ctrlPr>
                              <a:rPr lang="ru-RU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/>
                              </a:rPr>
                              <m:t>81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/>
                              </a:rPr>
                              <m:t>625</m:t>
                            </m:r>
                          </m:den>
                        </m:f>
                      </m:e>
                    </m:rad>
                  </m:oMath>
                </a14:m>
                <a:r>
                  <a:rPr lang="ru-RU" sz="2400" dirty="0" smtClean="0"/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ru-RU" sz="2400" b="0" i="1" smtClean="0">
                        <a:latin typeface="Cambria Math"/>
                      </a:rPr>
                      <m:t>, так как </m:t>
                    </m:r>
                    <m:sSup>
                      <m:sSupPr>
                        <m:ctrlPr>
                          <a:rPr lang="ru-RU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400" b="0" i="1" dirty="0" smtClean="0">
                                    <a:latin typeface="Cambria Math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ru-RU" sz="2400" b="0" i="1" dirty="0" smtClean="0">
                                    <a:latin typeface="Cambria Math"/>
                                  </a:rPr>
                                  <m:t>5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ru-RU" sz="2400" b="0" i="1" dirty="0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ru-RU" sz="2400" i="1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dirty="0" smtClean="0">
                            <a:latin typeface="Cambria Math"/>
                          </a:rPr>
                          <m:t>81</m:t>
                        </m:r>
                      </m:num>
                      <m:den>
                        <m:r>
                          <a:rPr lang="ru-RU" sz="2400" b="0" i="1" dirty="0" smtClean="0">
                            <a:latin typeface="Cambria Math"/>
                          </a:rPr>
                          <m:t>625</m:t>
                        </m:r>
                      </m:den>
                    </m:f>
                  </m:oMath>
                </a14:m>
                <a:endParaRPr lang="ru-RU" sz="2400" dirty="0" smtClean="0"/>
              </a:p>
              <a:p>
                <a:pPr marL="0" indent="0">
                  <a:buNone/>
                </a:pPr>
                <a:r>
                  <a:rPr lang="ru-RU" sz="2400" dirty="0"/>
                  <a:t>8</a:t>
                </a:r>
                <a:r>
                  <a:rPr lang="ru-RU" sz="2400" dirty="0" smtClean="0"/>
                  <a:t>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b="0" i="1" dirty="0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ru-RU" sz="2400" b="0" i="1" dirty="0" smtClean="0">
                            <a:latin typeface="Cambria Math"/>
                          </a:rPr>
                          <m:t>−2</m:t>
                        </m:r>
                        <m:f>
                          <m:f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dirty="0" smtClean="0">
                                <a:latin typeface="Cambria Math"/>
                              </a:rPr>
                              <m:t>10</m:t>
                            </m:r>
                          </m:num>
                          <m:den>
                            <m:r>
                              <a:rPr lang="ru-RU" sz="2400" b="0" i="1" dirty="0" smtClean="0">
                                <a:latin typeface="Cambria Math"/>
                              </a:rPr>
                              <m:t>27</m:t>
                            </m:r>
                          </m:den>
                        </m:f>
                      </m:e>
                    </m:rad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ru-RU" sz="2400" i="1" dirty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ru-RU" sz="2400" i="1" dirty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ru-RU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dirty="0" smtClean="0">
                                <a:latin typeface="Cambria Math"/>
                              </a:rPr>
                              <m:t>64</m:t>
                            </m:r>
                          </m:num>
                          <m:den>
                            <m:r>
                              <a:rPr lang="ru-RU" sz="2400" i="1" dirty="0">
                                <a:latin typeface="Cambria Math"/>
                              </a:rPr>
                              <m:t>27</m:t>
                            </m:r>
                          </m:den>
                        </m:f>
                      </m:e>
                    </m:rad>
                    <m:r>
                      <a:rPr lang="ru-RU" sz="2400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ru-RU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ru-RU" sz="2400" b="0" i="1" smtClean="0">
                        <a:latin typeface="Cambria Math"/>
                      </a:rPr>
                      <m:t>=</m:t>
                    </m:r>
                    <m:r>
                      <a:rPr lang="ru-RU" sz="2400" i="1" dirty="0" smtClean="0">
                        <a:latin typeface="Cambria Math"/>
                      </a:rPr>
                      <m:t>−</m:t>
                    </m:r>
                    <m:r>
                      <a:rPr lang="ru-RU" sz="2400" b="0" i="1" dirty="0" smtClean="0">
                        <a:latin typeface="Cambria Math"/>
                      </a:rPr>
                      <m:t>1</m:t>
                    </m:r>
                    <m:f>
                      <m:f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400" b="0" i="1" dirty="0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ru-RU" sz="2400" b="0" i="1" dirty="0" smtClean="0">
                        <a:latin typeface="Cambria Math"/>
                      </a:rPr>
                      <m:t>,</m:t>
                    </m:r>
                    <m:r>
                      <a:rPr lang="ru-RU" sz="2400" i="1">
                        <a:latin typeface="Cambria Math"/>
                      </a:rPr>
                      <m:t>так как</m:t>
                    </m:r>
                  </m:oMath>
                </a14:m>
                <a:r>
                  <a:rPr lang="ru-RU" sz="2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2400" b="0" i="1" dirty="0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ru-RU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400" b="0" i="1" dirty="0" smtClean="0">
                                    <a:latin typeface="Cambria Math"/>
                                  </a:rPr>
                                  <m:t>4</m:t>
                                </m:r>
                              </m:num>
                              <m:den>
                                <m:r>
                                  <a:rPr lang="ru-RU" sz="2400" b="0" i="1" dirty="0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ru-RU" sz="2400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ru-RU" sz="2400" i="1">
                        <a:latin typeface="Cambria Math"/>
                      </a:rPr>
                      <m:t>=</m:t>
                    </m:r>
                    <m:r>
                      <a:rPr lang="ru-RU" sz="2400" i="1" dirty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i="1" dirty="0">
                            <a:latin typeface="Cambria Math"/>
                          </a:rPr>
                          <m:t>64</m:t>
                        </m:r>
                      </m:num>
                      <m:den>
                        <m:r>
                          <a:rPr lang="ru-RU" sz="2400" i="1" dirty="0">
                            <a:latin typeface="Cambria Math"/>
                          </a:rPr>
                          <m:t>27</m:t>
                        </m:r>
                      </m:den>
                    </m:f>
                    <m:r>
                      <a:rPr lang="ru-RU" sz="2400" b="0" i="1" dirty="0" smtClean="0">
                        <a:latin typeface="Cambria Math"/>
                      </a:rPr>
                      <m:t>=</m:t>
                    </m:r>
                  </m:oMath>
                </a14:m>
                <a:endParaRPr lang="ru-RU" sz="24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ru-RU" sz="2400" dirty="0" smtClean="0"/>
                  <a:t> = </a:t>
                </a:r>
                <a14:m>
                  <m:oMath xmlns:m="http://schemas.openxmlformats.org/officeDocument/2006/math">
                    <m:r>
                      <a:rPr lang="ru-RU" sz="2400" i="1" dirty="0">
                        <a:latin typeface="Cambria Math"/>
                      </a:rPr>
                      <m:t>−2</m:t>
                    </m:r>
                    <m:f>
                      <m:f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i="1" dirty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ru-RU" sz="2400" i="1" dirty="0">
                            <a:latin typeface="Cambria Math"/>
                          </a:rPr>
                          <m:t>27</m:t>
                        </m:r>
                      </m:den>
                    </m:f>
                  </m:oMath>
                </a14:m>
                <a:endParaRPr lang="ru-RU" sz="24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052736"/>
                <a:ext cx="8640960" cy="5400600"/>
              </a:xfrm>
              <a:blipFill rotWithShape="1">
                <a:blip r:embed="rId2"/>
                <a:stretch>
                  <a:fillRect l="-1058" t="-226" b="-3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 descr="Картинки - знаки препинания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3" y="836712"/>
            <a:ext cx="576064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891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u="sng" dirty="0" smtClean="0"/>
              <a:t>2. </a:t>
            </a:r>
            <a:r>
              <a:rPr lang="ru-RU" sz="2400" u="sng" dirty="0"/>
              <a:t>Повторение темы  </a:t>
            </a:r>
            <a:r>
              <a:rPr lang="ru-RU" sz="2400" u="sng" dirty="0" smtClean="0"/>
              <a:t>«Свойства степени с целым показателем»</a:t>
            </a:r>
            <a:r>
              <a:rPr lang="ru-RU" sz="2400" b="1" u="sng" dirty="0" smtClean="0"/>
              <a:t>:</a:t>
            </a:r>
            <a:r>
              <a:rPr lang="ru-RU" sz="2400" b="1" u="sng" dirty="0"/>
              <a:t/>
            </a:r>
            <a:br>
              <a:rPr lang="ru-RU" sz="2400" b="1" u="sng" dirty="0"/>
            </a:b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339752" y="1340768"/>
                <a:ext cx="4896544" cy="46319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 smtClean="0"/>
                  <a:t>    №2. </a:t>
                </a:r>
                <a:r>
                  <a:rPr lang="ru-RU" sz="2400" dirty="0"/>
                  <a:t>Найдите </a:t>
                </a:r>
                <a:r>
                  <a:rPr lang="ru-RU" sz="2400" dirty="0" smtClean="0"/>
                  <a:t>ошибку:</a:t>
                </a:r>
              </a:p>
              <a:p>
                <a:endParaRPr lang="ru-RU" sz="2400" dirty="0"/>
              </a:p>
              <a:p>
                <a:r>
                  <a:rPr lang="ru-RU" sz="2800" dirty="0"/>
                  <a:t>1.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 ∙ 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𝑚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  <m:r>
                          <a:rPr lang="ru-RU" sz="2800" i="1">
                            <a:latin typeface="Cambria Math"/>
                          </a:rPr>
                          <m:t>+</m:t>
                        </m:r>
                        <m:r>
                          <a:rPr lang="ru-RU" sz="2800" i="1">
                            <a:latin typeface="Cambria Math"/>
                          </a:rPr>
                          <m:t>𝑚</m:t>
                        </m:r>
                      </m:sup>
                    </m:sSup>
                  </m:oMath>
                </a14:m>
                <a:endParaRPr lang="ru-RU" sz="2800" dirty="0"/>
              </a:p>
              <a:p>
                <a:r>
                  <a:rPr lang="ru-RU" sz="2800" dirty="0"/>
                  <a:t>2.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 : 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𝑚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  <m:r>
                          <a:rPr lang="ru-RU" sz="2800" i="1">
                            <a:latin typeface="Cambria Math"/>
                          </a:rPr>
                          <m:t>  : </m:t>
                        </m:r>
                        <m:r>
                          <a:rPr lang="ru-RU" sz="2800" i="1">
                            <a:latin typeface="Cambria Math"/>
                          </a:rPr>
                          <m:t>𝑚</m:t>
                        </m:r>
                      </m:sup>
                    </m:sSup>
                  </m:oMath>
                </a14:m>
                <a:endParaRPr lang="ru-RU" sz="2800" dirty="0"/>
              </a:p>
              <a:p>
                <a:r>
                  <a:rPr lang="ru-RU" sz="2800" dirty="0"/>
                  <a:t>3.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8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ru-RU" sz="28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ru-RU" sz="28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𝑚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  <m:r>
                          <a:rPr lang="ru-RU" sz="2800" i="1">
                            <a:latin typeface="Cambria Math"/>
                          </a:rPr>
                          <m:t>+</m:t>
                        </m:r>
                        <m:r>
                          <a:rPr lang="ru-RU" sz="2800" i="1">
                            <a:latin typeface="Cambria Math"/>
                          </a:rPr>
                          <m:t>𝑚</m:t>
                        </m:r>
                      </m:sup>
                    </m:sSup>
                  </m:oMath>
                </a14:m>
                <a:endParaRPr lang="ru-RU" sz="2800" dirty="0"/>
              </a:p>
              <a:p>
                <a:r>
                  <a:rPr lang="ru-RU" sz="2800" dirty="0"/>
                  <a:t>4.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  <m:r>
                          <a:rPr lang="ru-RU" sz="2800" i="1">
                            <a:latin typeface="Cambria Math"/>
                          </a:rPr>
                          <m:t> ∙</m:t>
                        </m:r>
                        <m:r>
                          <a:rPr lang="ru-RU" sz="2800" i="1">
                            <a:latin typeface="Cambria Math"/>
                          </a:rPr>
                          <m:t>𝑏</m:t>
                        </m:r>
                        <m:r>
                          <a:rPr lang="ru-RU" sz="28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∙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ru-RU" sz="2800" dirty="0"/>
              </a:p>
              <a:p>
                <a:r>
                  <a:rPr lang="en-US" sz="2800" dirty="0"/>
                  <a:t>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ru-RU" sz="2800" i="1">
                                <a:latin typeface="Cambria Math"/>
                              </a:rPr>
                              <m:t>𝑏</m:t>
                            </m:r>
                          </m:den>
                        </m:f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8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ru-RU" sz="28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r>
                          <a:rPr lang="ru-RU" sz="2800" i="1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 ,</m:t>
                    </m:r>
                  </m:oMath>
                </a14:m>
                <a:r>
                  <a:rPr lang="en-US" sz="2800" dirty="0"/>
                  <a:t> b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 ≠0</m:t>
                    </m:r>
                  </m:oMath>
                </a14:m>
                <a:endParaRPr lang="ru-RU" sz="2800" dirty="0" smtClean="0"/>
              </a:p>
              <a:p>
                <a:r>
                  <a:rPr lang="en-US" sz="2800" dirty="0" smtClean="0"/>
                  <a:t>6</a:t>
                </a:r>
                <a:r>
                  <a:rPr lang="en-US" sz="2800" dirty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−</m:t>
                        </m:r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8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ru-RU" sz="28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endParaRPr lang="ru-RU" sz="2800" dirty="0"/>
              </a:p>
              <a:p>
                <a:r>
                  <a:rPr lang="ru-RU" sz="2800" dirty="0"/>
                  <a:t>7.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=0, </m:t>
                    </m:r>
                    <m:r>
                      <a:rPr lang="en-US" sz="2800" i="1">
                        <a:latin typeface="Cambria Math"/>
                      </a:rPr>
                      <m:t>𝑎</m:t>
                    </m:r>
                    <m:r>
                      <a:rPr lang="ru-RU" sz="2800" i="1">
                        <a:latin typeface="Cambria Math"/>
                      </a:rPr>
                      <m:t>≠1</m:t>
                    </m:r>
                  </m:oMath>
                </a14:m>
                <a:endParaRPr lang="ru-RU" sz="28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1340768"/>
                <a:ext cx="4896544" cy="4631909"/>
              </a:xfrm>
              <a:prstGeom prst="rect">
                <a:avLst/>
              </a:prstGeom>
              <a:blipFill rotWithShape="1">
                <a:blip r:embed="rId2"/>
                <a:stretch>
                  <a:fillRect l="-2615" t="-10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805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2" cy="11430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Проверь себя: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627784" y="1600200"/>
                <a:ext cx="3528392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800" dirty="0" smtClean="0"/>
                  <a:t>2.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 : 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𝑚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  <m:r>
                          <a:rPr lang="ru-RU" sz="2800" i="1">
                            <a:latin typeface="Cambria Math"/>
                          </a:rPr>
                          <m:t> −</m:t>
                        </m:r>
                        <m:r>
                          <a:rPr lang="ru-RU" sz="2800" i="1">
                            <a:latin typeface="Cambria Math"/>
                          </a:rPr>
                          <m:t>𝑚</m:t>
                        </m:r>
                      </m:sup>
                    </m:sSup>
                  </m:oMath>
                </a14:m>
                <a:endParaRPr lang="ru-RU" sz="2800" dirty="0"/>
              </a:p>
              <a:p>
                <a:pPr marL="0" indent="0">
                  <a:buNone/>
                </a:pPr>
                <a:r>
                  <a:rPr lang="ru-RU" sz="2800" dirty="0"/>
                  <a:t>3.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8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ru-RU" sz="28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ru-RU" sz="28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𝑚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  <m:r>
                          <a:rPr lang="ru-RU" sz="2800" i="1">
                            <a:latin typeface="Cambria Math"/>
                          </a:rPr>
                          <m:t> ∙ </m:t>
                        </m:r>
                        <m:r>
                          <a:rPr lang="ru-RU" sz="2800" i="1">
                            <a:latin typeface="Cambria Math"/>
                          </a:rPr>
                          <m:t>𝑚</m:t>
                        </m:r>
                      </m:sup>
                    </m:sSup>
                  </m:oMath>
                </a14:m>
                <a:endParaRPr lang="ru-RU" sz="2800" dirty="0"/>
              </a:p>
              <a:p>
                <a:pPr marL="0" indent="0">
                  <a:buNone/>
                </a:pPr>
                <a:r>
                  <a:rPr lang="en-US" sz="2800" dirty="0"/>
                  <a:t>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ru-RU" sz="2800" i="1">
                                <a:latin typeface="Cambria Math"/>
                              </a:rPr>
                              <m:t>𝑏</m:t>
                            </m:r>
                          </m:den>
                        </m:f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8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ru-RU" sz="28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ru-RU" sz="28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/>
                  <a:t>, b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 ≠0</m:t>
                    </m:r>
                  </m:oMath>
                </a14:m>
                <a:endParaRPr lang="ru-RU" sz="2800" dirty="0" smtClean="0"/>
              </a:p>
              <a:p>
                <a:pPr marL="0" indent="0">
                  <a:buNone/>
                </a:pPr>
                <a:r>
                  <a:rPr lang="en-US" sz="2800" dirty="0" smtClean="0"/>
                  <a:t>7</a:t>
                </a:r>
                <a:r>
                  <a:rPr lang="en-US" sz="2800" dirty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800" i="1">
                        <a:latin typeface="Cambria Math"/>
                      </a:rPr>
                      <m:t>=1, </m:t>
                    </m:r>
                    <m:r>
                      <a:rPr lang="en-US" sz="2800" i="1">
                        <a:latin typeface="Cambria Math"/>
                      </a:rPr>
                      <m:t>𝑎</m:t>
                    </m:r>
                    <m:r>
                      <a:rPr lang="en-US" sz="2800" i="1">
                        <a:latin typeface="Cambria Math"/>
                      </a:rPr>
                      <m:t>≠0</m:t>
                    </m:r>
                  </m:oMath>
                </a14:m>
                <a:r>
                  <a:rPr lang="ru-RU" sz="2800" dirty="0"/>
                  <a:t> 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27784" y="1600200"/>
                <a:ext cx="3528392" cy="4525963"/>
              </a:xfrm>
              <a:blipFill rotWithShape="1">
                <a:blip r:embed="rId2"/>
                <a:stretch>
                  <a:fillRect l="-3454" t="-12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316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3.Физкультминутка</a:t>
            </a:r>
            <a:r>
              <a:rPr lang="ru-RU" sz="2800" dirty="0"/>
              <a:t>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>
            <a:normAutofit fontScale="70000" lnSpcReduction="20000"/>
          </a:bodyPr>
          <a:lstStyle/>
          <a:p>
            <a:r>
              <a:rPr lang="ru-RU" sz="3100" dirty="0"/>
              <a:t>Упражнение «СОВА</a:t>
            </a:r>
            <a:r>
              <a:rPr lang="ru-RU" sz="3100" dirty="0" smtClean="0"/>
              <a:t>»:</a:t>
            </a:r>
          </a:p>
          <a:p>
            <a:pPr marL="0" indent="0">
              <a:buNone/>
            </a:pPr>
            <a:endParaRPr lang="ru-RU" sz="3100" dirty="0" smtClean="0"/>
          </a:p>
          <a:p>
            <a:pPr marL="0" indent="0">
              <a:buNone/>
            </a:pPr>
            <a:endParaRPr lang="ru-RU" sz="3100" dirty="0" smtClean="0"/>
          </a:p>
          <a:p>
            <a:pPr marL="0" indent="0">
              <a:buNone/>
            </a:pPr>
            <a:r>
              <a:rPr lang="ru-RU" sz="3100" dirty="0" smtClean="0"/>
              <a:t>Возьмитесь </a:t>
            </a:r>
            <a:r>
              <a:rPr lang="ru-RU" sz="3100" dirty="0"/>
              <a:t>правой рукой за левое плечо посередине, слегка поверните голову влево.</a:t>
            </a:r>
            <a:br>
              <a:rPr lang="ru-RU" sz="3100" dirty="0"/>
            </a:br>
            <a:r>
              <a:rPr lang="ru-RU" sz="3100" dirty="0"/>
              <a:t>Разминайте мышцу, на выдохе сжимая пальцы и произнося «УХ». Глаза расширьте и смотрите, как сова. Голову немного поворачиваете из стороны в сторону.</a:t>
            </a:r>
            <a:br>
              <a:rPr lang="ru-RU" sz="3100" dirty="0"/>
            </a:br>
            <a:r>
              <a:rPr lang="ru-RU" sz="3100" dirty="0"/>
              <a:t>Повторите то же левой рукой.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425355"/>
          </a:xfrm>
        </p:spPr>
        <p:txBody>
          <a:bodyPr>
            <a:normAutofit fontScale="70000" lnSpcReduction="20000"/>
          </a:bodyPr>
          <a:lstStyle/>
          <a:p>
            <a:endParaRPr lang="ru-RU" i="1" dirty="0" smtClean="0"/>
          </a:p>
          <a:p>
            <a:r>
              <a:rPr lang="ru-RU" i="1" dirty="0" smtClean="0"/>
              <a:t>Благодаря </a:t>
            </a:r>
            <a:r>
              <a:rPr lang="ru-RU" i="1" dirty="0"/>
              <a:t>«уханью», снимаются челюстные зажимы, что делает речь более связной. Это упражнение особенно полезно после длительного письма, работы с компьютером. Упражнение объединяет все каналы восприятия: аудиальный, визуальный, кинестетический. Оно также стимулирует внутреннюю речь и творческое мышление, повышается внимание, улучшается память. 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60648"/>
            <a:ext cx="1308770" cy="1308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86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Words>309</Words>
  <Application>Microsoft Office PowerPoint</Application>
  <PresentationFormat>Экран (4:3)</PresentationFormat>
  <Paragraphs>164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Cambria Math</vt:lpstr>
      <vt:lpstr>Times New Roman</vt:lpstr>
      <vt:lpstr>Тема Office</vt:lpstr>
      <vt:lpstr> Тема урока: Степень с рациональным показателем </vt:lpstr>
      <vt:lpstr>*Математическая разминка: </vt:lpstr>
      <vt:lpstr>1. Повторение темы  «Корень n-й степени»: </vt:lpstr>
      <vt:lpstr>Презентация PowerPoint</vt:lpstr>
      <vt:lpstr>                          №2. Вычислите:</vt:lpstr>
      <vt:lpstr>№2. Решение:</vt:lpstr>
      <vt:lpstr>2. Повторение темы  «Свойства степени с целым показателем»: </vt:lpstr>
      <vt:lpstr>Проверь себя:</vt:lpstr>
      <vt:lpstr>3.Физкультминутка: </vt:lpstr>
      <vt:lpstr>4. Знакомство с новым материалом:</vt:lpstr>
      <vt:lpstr> Свойства степени с целым показателем,  которые мы с вами повторили, верны  для степени с любым рациональным показателем  </vt:lpstr>
      <vt:lpstr>Примеры:</vt:lpstr>
      <vt:lpstr>5. Первичное закрепление изучаемого материала </vt:lpstr>
      <vt:lpstr>Презентация PowerPoint</vt:lpstr>
      <vt:lpstr>№192. Найти значение выражения</vt:lpstr>
      <vt:lpstr>Презентация PowerPoint</vt:lpstr>
      <vt:lpstr>№193. Найти значение выражения</vt:lpstr>
      <vt:lpstr>6. Проверь себя:  Математический диктант</vt:lpstr>
      <vt:lpstr>Презентация PowerPoint</vt:lpstr>
      <vt:lpstr>4. Домашнее задание:   теория, №195, №248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DivakovaEV</dc:creator>
  <cp:lastModifiedBy>Елена Владимировна Дивакова</cp:lastModifiedBy>
  <cp:revision>300</cp:revision>
  <dcterms:created xsi:type="dcterms:W3CDTF">2020-11-05T10:20:01Z</dcterms:created>
  <dcterms:modified xsi:type="dcterms:W3CDTF">2022-12-23T07:25:27Z</dcterms:modified>
</cp:coreProperties>
</file>