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5" r:id="rId5"/>
    <p:sldId id="264" r:id="rId6"/>
    <p:sldId id="275" r:id="rId7"/>
    <p:sldId id="260" r:id="rId8"/>
    <p:sldId id="261" r:id="rId9"/>
    <p:sldId id="263" r:id="rId10"/>
    <p:sldId id="262" r:id="rId11"/>
    <p:sldId id="271" r:id="rId12"/>
    <p:sldId id="266" r:id="rId13"/>
    <p:sldId id="274" r:id="rId14"/>
    <p:sldId id="267" r:id="rId15"/>
    <p:sldId id="277" r:id="rId16"/>
    <p:sldId id="276" r:id="rId17"/>
    <p:sldId id="268" r:id="rId18"/>
    <p:sldId id="272" r:id="rId19"/>
    <p:sldId id="273" r:id="rId20"/>
    <p:sldId id="269" r:id="rId21"/>
    <p:sldId id="283" r:id="rId22"/>
    <p:sldId id="278" r:id="rId23"/>
    <p:sldId id="280" r:id="rId24"/>
    <p:sldId id="281" r:id="rId25"/>
    <p:sldId id="279" r:id="rId26"/>
    <p:sldId id="282"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0" d="100"/>
          <a:sy n="60" d="100"/>
        </p:scale>
        <p:origin x="-81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E6C44BB-58F0-46EF-9AC7-1211D499C5EF}" type="datetimeFigureOut">
              <a:rPr lang="ru-RU"/>
              <a:pPr>
                <a:defRPr/>
              </a:pPr>
              <a:t>13.12.2022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5F8500-CAD3-4AA6-96D8-3B333B7C4DD5}" type="slidenum">
              <a:rPr lang="ru-RU"/>
              <a:pPr>
                <a:defRPr/>
              </a:pPr>
              <a:t>‹#›</a:t>
            </a:fld>
            <a:endParaRPr lang="ru-RU"/>
          </a:p>
        </p:txBody>
      </p:sp>
    </p:spTree>
    <p:extLst>
      <p:ext uri="{BB962C8B-B14F-4D97-AF65-F5344CB8AC3E}">
        <p14:creationId xmlns:p14="http://schemas.microsoft.com/office/powerpoint/2010/main" val="3847925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F1ABA1E-F8D5-4E68-9D78-550FD5B24AA6}" type="slidenum">
              <a:rPr lang="ru-RU" altLang="ru-RU" smtClean="0">
                <a:latin typeface="Arial" charset="0"/>
              </a:rPr>
              <a:pPr eaLnBrk="1" hangingPunct="1">
                <a:spcBef>
                  <a:spcPct val="0"/>
                </a:spcBef>
              </a:pPr>
              <a:t>13</a:t>
            </a:fld>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CB4C649-AD2C-4F55-8FB2-65ADAF9D23F2}" type="datetimeFigureOut">
              <a:rPr lang="ru-RU"/>
              <a:pPr>
                <a:defRPr/>
              </a:pPr>
              <a:t>13.12.2022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F718CE-9B9B-4633-9B8C-D30818EB703A}" type="slidenum">
              <a:rPr lang="ru-RU"/>
              <a:pPr>
                <a:defRPr/>
              </a:pPr>
              <a:t>‹#›</a:t>
            </a:fld>
            <a:endParaRPr lang="ru-RU"/>
          </a:p>
        </p:txBody>
      </p:sp>
    </p:spTree>
    <p:extLst>
      <p:ext uri="{BB962C8B-B14F-4D97-AF65-F5344CB8AC3E}">
        <p14:creationId xmlns:p14="http://schemas.microsoft.com/office/powerpoint/2010/main" val="193038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AB0588F-65A9-4283-AA2F-5C8E0961D5AD}" type="datetimeFigureOut">
              <a:rPr lang="ru-RU"/>
              <a:pPr>
                <a:defRPr/>
              </a:pPr>
              <a:t>13.12.2022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05D91F-2891-48FF-8A93-6B9B03634FF7}" type="slidenum">
              <a:rPr lang="ru-RU"/>
              <a:pPr>
                <a:defRPr/>
              </a:pPr>
              <a:t>‹#›</a:t>
            </a:fld>
            <a:endParaRPr lang="ru-RU"/>
          </a:p>
        </p:txBody>
      </p:sp>
    </p:spTree>
    <p:extLst>
      <p:ext uri="{BB962C8B-B14F-4D97-AF65-F5344CB8AC3E}">
        <p14:creationId xmlns:p14="http://schemas.microsoft.com/office/powerpoint/2010/main" val="405169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1951D0-15E8-4804-BDAF-D276B82E5A46}" type="datetimeFigureOut">
              <a:rPr lang="ru-RU"/>
              <a:pPr>
                <a:defRPr/>
              </a:pPr>
              <a:t>13.12.2022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A4BD06-D575-4B0D-B3B0-B5DE0E2A202B}" type="slidenum">
              <a:rPr lang="ru-RU"/>
              <a:pPr>
                <a:defRPr/>
              </a:pPr>
              <a:t>‹#›</a:t>
            </a:fld>
            <a:endParaRPr lang="ru-RU"/>
          </a:p>
        </p:txBody>
      </p:sp>
    </p:spTree>
    <p:extLst>
      <p:ext uri="{BB962C8B-B14F-4D97-AF65-F5344CB8AC3E}">
        <p14:creationId xmlns:p14="http://schemas.microsoft.com/office/powerpoint/2010/main" val="122390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63198D5-BC90-4C6C-A5E4-7552EE5ECF09}" type="datetimeFigureOut">
              <a:rPr lang="ru-RU"/>
              <a:pPr>
                <a:defRPr/>
              </a:pPr>
              <a:t>13.12.2022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80D8A1-3A36-43FE-B094-9959552AA320}" type="slidenum">
              <a:rPr lang="ru-RU"/>
              <a:pPr>
                <a:defRPr/>
              </a:pPr>
              <a:t>‹#›</a:t>
            </a:fld>
            <a:endParaRPr lang="ru-RU"/>
          </a:p>
        </p:txBody>
      </p:sp>
    </p:spTree>
    <p:extLst>
      <p:ext uri="{BB962C8B-B14F-4D97-AF65-F5344CB8AC3E}">
        <p14:creationId xmlns:p14="http://schemas.microsoft.com/office/powerpoint/2010/main" val="60071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4FF195F-BEF1-448D-90ED-86290A66AC00}" type="datetimeFigureOut">
              <a:rPr lang="ru-RU"/>
              <a:pPr>
                <a:defRPr/>
              </a:pPr>
              <a:t>13.12.2022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CF8918-0BE8-47CB-ADB9-830AB63BA878}" type="slidenum">
              <a:rPr lang="ru-RU"/>
              <a:pPr>
                <a:defRPr/>
              </a:pPr>
              <a:t>‹#›</a:t>
            </a:fld>
            <a:endParaRPr lang="ru-RU"/>
          </a:p>
        </p:txBody>
      </p:sp>
    </p:spTree>
    <p:extLst>
      <p:ext uri="{BB962C8B-B14F-4D97-AF65-F5344CB8AC3E}">
        <p14:creationId xmlns:p14="http://schemas.microsoft.com/office/powerpoint/2010/main" val="132416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1A898D9-C085-41CE-859E-A85B4D7361C1}" type="datetimeFigureOut">
              <a:rPr lang="ru-RU"/>
              <a:pPr>
                <a:defRPr/>
              </a:pPr>
              <a:t>13.12.2022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97B896-A8C0-4DCA-839D-092C39A0B1C0}" type="slidenum">
              <a:rPr lang="ru-RU"/>
              <a:pPr>
                <a:defRPr/>
              </a:pPr>
              <a:t>‹#›</a:t>
            </a:fld>
            <a:endParaRPr lang="ru-RU"/>
          </a:p>
        </p:txBody>
      </p:sp>
    </p:spTree>
    <p:extLst>
      <p:ext uri="{BB962C8B-B14F-4D97-AF65-F5344CB8AC3E}">
        <p14:creationId xmlns:p14="http://schemas.microsoft.com/office/powerpoint/2010/main" val="314263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87A9549-E3C6-4EF2-960D-ECDB1504427C}" type="datetimeFigureOut">
              <a:rPr lang="ru-RU"/>
              <a:pPr>
                <a:defRPr/>
              </a:pPr>
              <a:t>13.12.2022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F698230-A159-4A60-90CF-CDA2891F11C2}" type="slidenum">
              <a:rPr lang="ru-RU"/>
              <a:pPr>
                <a:defRPr/>
              </a:pPr>
              <a:t>‹#›</a:t>
            </a:fld>
            <a:endParaRPr lang="ru-RU"/>
          </a:p>
        </p:txBody>
      </p:sp>
    </p:spTree>
    <p:extLst>
      <p:ext uri="{BB962C8B-B14F-4D97-AF65-F5344CB8AC3E}">
        <p14:creationId xmlns:p14="http://schemas.microsoft.com/office/powerpoint/2010/main" val="391703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90EB48A-3D3D-48C9-9BF4-3A73BFC3A7DF}" type="datetimeFigureOut">
              <a:rPr lang="ru-RU"/>
              <a:pPr>
                <a:defRPr/>
              </a:pPr>
              <a:t>13.12.2022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13B6494-9C36-4152-AB4A-806A7ABCF88C}" type="slidenum">
              <a:rPr lang="ru-RU"/>
              <a:pPr>
                <a:defRPr/>
              </a:pPr>
              <a:t>‹#›</a:t>
            </a:fld>
            <a:endParaRPr lang="ru-RU"/>
          </a:p>
        </p:txBody>
      </p:sp>
    </p:spTree>
    <p:extLst>
      <p:ext uri="{BB962C8B-B14F-4D97-AF65-F5344CB8AC3E}">
        <p14:creationId xmlns:p14="http://schemas.microsoft.com/office/powerpoint/2010/main" val="40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19B67E-BED0-442A-8BFA-A0D28E40B4A3}" type="datetimeFigureOut">
              <a:rPr lang="ru-RU"/>
              <a:pPr>
                <a:defRPr/>
              </a:pPr>
              <a:t>13.12.2022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19B726F-C16B-4622-B505-F0B56C2A2342}" type="slidenum">
              <a:rPr lang="ru-RU"/>
              <a:pPr>
                <a:defRPr/>
              </a:pPr>
              <a:t>‹#›</a:t>
            </a:fld>
            <a:endParaRPr lang="ru-RU"/>
          </a:p>
        </p:txBody>
      </p:sp>
    </p:spTree>
    <p:extLst>
      <p:ext uri="{BB962C8B-B14F-4D97-AF65-F5344CB8AC3E}">
        <p14:creationId xmlns:p14="http://schemas.microsoft.com/office/powerpoint/2010/main" val="82438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A9CD6BD-0ED3-4914-BACD-44FB3D355814}" type="datetimeFigureOut">
              <a:rPr lang="ru-RU"/>
              <a:pPr>
                <a:defRPr/>
              </a:pPr>
              <a:t>13.12.2022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847A59-0F03-4406-AE20-6FC038586417}" type="slidenum">
              <a:rPr lang="ru-RU"/>
              <a:pPr>
                <a:defRPr/>
              </a:pPr>
              <a:t>‹#›</a:t>
            </a:fld>
            <a:endParaRPr lang="ru-RU"/>
          </a:p>
        </p:txBody>
      </p:sp>
    </p:spTree>
    <p:extLst>
      <p:ext uri="{BB962C8B-B14F-4D97-AF65-F5344CB8AC3E}">
        <p14:creationId xmlns:p14="http://schemas.microsoft.com/office/powerpoint/2010/main" val="401065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239C6C-30E7-4DBE-A68F-A9020DC69BB3}" type="datetimeFigureOut">
              <a:rPr lang="ru-RU"/>
              <a:pPr>
                <a:defRPr/>
              </a:pPr>
              <a:t>13.12.2022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E1FEE0B-1956-4806-9021-2A264DECCB74}" type="slidenum">
              <a:rPr lang="ru-RU"/>
              <a:pPr>
                <a:defRPr/>
              </a:pPr>
              <a:t>‹#›</a:t>
            </a:fld>
            <a:endParaRPr lang="ru-RU"/>
          </a:p>
        </p:txBody>
      </p:sp>
    </p:spTree>
    <p:extLst>
      <p:ext uri="{BB962C8B-B14F-4D97-AF65-F5344CB8AC3E}">
        <p14:creationId xmlns:p14="http://schemas.microsoft.com/office/powerpoint/2010/main" val="211250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1FD6EE5-8D30-4C44-BF44-B22DB7907A5C}" type="datetimeFigureOut">
              <a:rPr lang="ru-RU"/>
              <a:pPr>
                <a:defRPr/>
              </a:pPr>
              <a:t>13.12.2022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FB50F7-1136-4AA3-9B7A-83D8377F227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commondatastorage.googleapis.com/static.panoramio.com/photos/original/13159268.jpg"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venividi.ru/files/img/8838/2.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audio" Target="file:///C:\Users\&#1051;&#1072;&#1088;&#1080;&#1089;&#1072;%20&#1053;&#1080;&#1082;&#1086;&#1083;&#1072;&#1077;&#1074;&#1085;&#1072;\Desktop\Robert%20Louis%20Stevenson\&#1060;&#1086;&#1083;&#1082;%20&#1074;%20&#1089;&#1086;&#1074;&#1088;&#1077;&#1084;&#1077;&#1085;&#1085;&#1086;&#1081;%20&#1086;&#1073;&#1088;&#1072;&#1073;&#1086;&#1090;&#1082;&#1077;%20-.mp3" TargetMode="Externa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1042;&#1077;&#1088;&#1077;&#1089;&#1082;&#1086;&#1074;&#1099;&#1081;%20&#1084;&#1077;&#1076;.avi" TargetMode="Externa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hyperlink" Target="&#1055;&#1086;&#1089;&#1074;&#1103;&#1097;&#1077;&#1085;&#1080;&#1077;%20&#1057;&#1090;&#1080;&#1074;&#1077;&#1085;&#1089;&#1086;&#1085;&#1091;.mp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robert-louis-stevenson.org/" TargetMode="External"/><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7554" y="1214422"/>
            <a:ext cx="5572132" cy="415498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88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Robert Louis Stevenson</a:t>
            </a:r>
            <a:endParaRPr lang="ru-RU" sz="88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2051"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4313" y="0"/>
            <a:ext cx="40005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Robert Louis Stevenson's signa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375" y="5214938"/>
            <a:ext cx="2286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Рисунок 5" descr="stevenson10-hp.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6313" y="357188"/>
            <a:ext cx="26177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1"/>
          <p:cNvSpPr txBox="1">
            <a:spLocks noChangeArrowheads="1"/>
          </p:cNvSpPr>
          <p:nvPr/>
        </p:nvSpPr>
        <p:spPr bwMode="auto">
          <a:xfrm>
            <a:off x="3957638" y="6062663"/>
            <a:ext cx="513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400" b="1">
                <a:latin typeface="Times New Roman" pitchFamily="18" charset="0"/>
                <a:cs typeface="Times New Roman" pitchFamily="18" charset="0"/>
              </a:rPr>
              <a:t>Гуила Н.А.,ГБОУ СОШ №347, СПб</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419px-Fanny_Osbourne_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8" y="714375"/>
            <a:ext cx="3786187" cy="50006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Прямоугольник 2"/>
          <p:cNvSpPr>
            <a:spLocks noChangeArrowheads="1"/>
          </p:cNvSpPr>
          <p:nvPr/>
        </p:nvSpPr>
        <p:spPr bwMode="auto">
          <a:xfrm>
            <a:off x="4286250" y="928688"/>
            <a:ext cx="457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In France he first met Fanny Vandegrift Osbourne , a married woman with two children, Belle and Lloyd. Funny was 10 years older than Stevenson. </a:t>
            </a:r>
            <a:endParaRPr lang="ru-RU" altLang="ru-RU"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4214813" y="285750"/>
            <a:ext cx="457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She returned to the United States to get a divorce. Stevenson followed her to California where they were married in 1880.</a:t>
            </a:r>
            <a:r>
              <a:rPr lang="en-US" altLang="ru-RU" sz="2800">
                <a:latin typeface="Arial" charset="0"/>
              </a:rPr>
              <a:t> </a:t>
            </a:r>
            <a:endParaRPr lang="ru-RU" altLang="ru-RU" sz="2800">
              <a:latin typeface="Times New Roman" pitchFamily="18" charset="0"/>
              <a:cs typeface="Times New Roman" pitchFamily="18" charset="0"/>
            </a:endParaRPr>
          </a:p>
        </p:txBody>
      </p:sp>
      <p:pic>
        <p:nvPicPr>
          <p:cNvPr id="12291" name="Рисунок 2" descr="472px-Fanny_Stevenso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375" y="2928938"/>
            <a:ext cx="2681288" cy="36433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2292" name="Рисунок 3" descr="s373757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3" y="285750"/>
            <a:ext cx="3963987" cy="54292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57188" y="285750"/>
            <a:ext cx="82153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B</a:t>
            </a:r>
            <a:r>
              <a:rPr lang="ru-RU" altLang="ru-RU" sz="2800">
                <a:latin typeface="Times New Roman" pitchFamily="18" charset="0"/>
                <a:cs typeface="Times New Roman" pitchFamily="18" charset="0"/>
              </a:rPr>
              <a:t>etween 1880 and 1887, Stevenson searched in vain for a place of residence suitable to his state of health. He spent his summers at various places in Scotland and England.</a:t>
            </a:r>
            <a:endParaRPr lang="en-US" altLang="ru-RU" sz="2800">
              <a:latin typeface="Times New Roman" pitchFamily="18" charset="0"/>
              <a:cs typeface="Times New Roman" pitchFamily="18" charset="0"/>
            </a:endParaRPr>
          </a:p>
        </p:txBody>
      </p:sp>
      <p:pic>
        <p:nvPicPr>
          <p:cNvPr id="13315" name="Picture 6" descr="Картинка 4 из 1145">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3214688"/>
            <a:ext cx="507682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Картинка 74 из 1145">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7624" y="2420888"/>
            <a:ext cx="3683000" cy="28575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0" y="2928938"/>
            <a:ext cx="5500688"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Stevenson loved his stepson very much and often used to play with him. </a:t>
            </a:r>
          </a:p>
          <a:p>
            <a:pPr eaLnBrk="1" hangingPunct="1">
              <a:spcBef>
                <a:spcPct val="0"/>
              </a:spcBef>
              <a:buFontTx/>
              <a:buNone/>
            </a:pPr>
            <a:r>
              <a:rPr lang="en-US" altLang="ru-RU" sz="2800">
                <a:latin typeface="Times New Roman" pitchFamily="18" charset="0"/>
                <a:cs typeface="Times New Roman" pitchFamily="18" charset="0"/>
              </a:rPr>
              <a:t>During a rainy holiday in Scotland when Lloyd was 12, they drew a map, which  inspired Stevenson to write “ Treasure island.” It was published in 1883. He dedicated the novel to his stepson.</a:t>
            </a:r>
            <a:endParaRPr lang="ru-RU" altLang="ru-RU" sz="2800">
              <a:latin typeface="Times New Roman" pitchFamily="18" charset="0"/>
              <a:cs typeface="Times New Roman" pitchFamily="18" charset="0"/>
            </a:endParaRPr>
          </a:p>
        </p:txBody>
      </p:sp>
      <p:pic>
        <p:nvPicPr>
          <p:cNvPr id="14339" name="Рисунок 2" descr="ph08685.jpg"/>
          <p:cNvPicPr>
            <a:picLocks noChangeAspect="1"/>
          </p:cNvPicPr>
          <p:nvPr/>
        </p:nvPicPr>
        <p:blipFill>
          <a:blip r:embed="rId3">
            <a:extLst>
              <a:ext uri="{28A0092B-C50C-407E-A947-70E740481C1C}">
                <a14:useLocalDpi xmlns:a14="http://schemas.microsoft.com/office/drawing/2010/main" val="0"/>
              </a:ext>
            </a:extLst>
          </a:blip>
          <a:srcRect l="1395" t="1785" r="2415" b="1785"/>
          <a:stretch>
            <a:fillRect/>
          </a:stretch>
        </p:blipFill>
        <p:spPr bwMode="auto">
          <a:xfrm>
            <a:off x="5143500" y="285750"/>
            <a:ext cx="3306763" cy="2500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40" name="Рисунок 3" descr="48-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14313"/>
            <a:ext cx="3786187"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Рисунок 3" descr="treasure-Islan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2928938"/>
            <a:ext cx="3929063"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212725" y="5000625"/>
            <a:ext cx="8645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400">
                <a:latin typeface="Times New Roman" pitchFamily="18" charset="0"/>
                <a:cs typeface="Times New Roman" pitchFamily="18" charset="0"/>
              </a:rPr>
              <a:t>Among Stevenson’s  works from  the 1880’s are a Child’s Garden of Verses (1885), Kidnapped ( 1886) and its continuation Catriona (1893),  The Strange Case of Dr. Jekyll and Mr. Hyde(1886), the Black Arrow (1888), The Master of Ballantrae (1889).</a:t>
            </a:r>
            <a:endParaRPr lang="ru-RU" altLang="ru-RU" sz="2400">
              <a:latin typeface="Times New Roman" pitchFamily="18" charset="0"/>
              <a:cs typeface="Times New Roman" pitchFamily="18" charset="0"/>
            </a:endParaRPr>
          </a:p>
        </p:txBody>
      </p:sp>
      <p:pic>
        <p:nvPicPr>
          <p:cNvPr id="15363" name="Рисунок 2" descr="imagesCAAY2R7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1857375" cy="2857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4" name="Рисунок 3" descr="imagesCAFY2JO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58902">
            <a:off x="1809750" y="1362075"/>
            <a:ext cx="2071688" cy="3113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5" name="Рисунок 4" descr="untitled.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07459">
            <a:off x="6357938" y="1071563"/>
            <a:ext cx="2035175" cy="3000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6" name="Рисунок 5" descr="Katrion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94796">
            <a:off x="4105275" y="663575"/>
            <a:ext cx="2173288" cy="3071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643188" y="357188"/>
            <a:ext cx="62150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400">
                <a:latin typeface="Times New Roman" pitchFamily="18" charset="0"/>
                <a:cs typeface="Times New Roman" pitchFamily="18" charset="0"/>
              </a:rPr>
              <a:t>In June 1888, Stevenson chartered the yacht Casco and  sail</a:t>
            </a:r>
            <a:r>
              <a:rPr lang="en-US" altLang="ru-RU" sz="2400">
                <a:latin typeface="Times New Roman" pitchFamily="18" charset="0"/>
                <a:cs typeface="Times New Roman" pitchFamily="18" charset="0"/>
              </a:rPr>
              <a:t>ed</a:t>
            </a:r>
            <a:r>
              <a:rPr lang="ru-RU" altLang="ru-RU" sz="2400">
                <a:latin typeface="Times New Roman" pitchFamily="18" charset="0"/>
                <a:cs typeface="Times New Roman" pitchFamily="18" charset="0"/>
              </a:rPr>
              <a:t> with </a:t>
            </a:r>
            <a:r>
              <a:rPr lang="en-US" altLang="ru-RU" sz="2400">
                <a:latin typeface="Times New Roman" pitchFamily="18" charset="0"/>
                <a:cs typeface="Times New Roman" pitchFamily="18" charset="0"/>
              </a:rPr>
              <a:t> </a:t>
            </a:r>
            <a:r>
              <a:rPr lang="ru-RU" altLang="ru-RU" sz="2400">
                <a:latin typeface="Times New Roman" pitchFamily="18" charset="0"/>
                <a:cs typeface="Times New Roman" pitchFamily="18" charset="0"/>
              </a:rPr>
              <a:t>his family from San Francisco.</a:t>
            </a:r>
            <a:endParaRPr lang="en-US" altLang="ru-RU" sz="2400">
              <a:latin typeface="Times New Roman" pitchFamily="18" charset="0"/>
              <a:cs typeface="Times New Roman" pitchFamily="18" charset="0"/>
            </a:endParaRPr>
          </a:p>
          <a:p>
            <a:pPr eaLnBrk="1" hangingPunct="1">
              <a:spcBef>
                <a:spcPct val="0"/>
              </a:spcBef>
              <a:buFontTx/>
              <a:buNone/>
            </a:pPr>
            <a:r>
              <a:rPr lang="ru-RU" altLang="ru-RU" sz="2400">
                <a:latin typeface="Times New Roman" pitchFamily="18" charset="0"/>
                <a:cs typeface="Times New Roman" pitchFamily="18" charset="0"/>
              </a:rPr>
              <a:t> </a:t>
            </a:r>
            <a:r>
              <a:rPr lang="en-US" altLang="ru-RU" sz="2400">
                <a:latin typeface="Times New Roman" pitchFamily="18" charset="0"/>
                <a:cs typeface="Times New Roman" pitchFamily="18" charset="0"/>
              </a:rPr>
              <a:t>In search of better health they sailed to the Pacific Islands where the climate was good.</a:t>
            </a:r>
          </a:p>
          <a:p>
            <a:pPr eaLnBrk="1" hangingPunct="1">
              <a:spcBef>
                <a:spcPct val="0"/>
              </a:spcBef>
              <a:buFontTx/>
              <a:buNone/>
            </a:pPr>
            <a:r>
              <a:rPr lang="en-US" altLang="ru-RU" sz="2400">
                <a:latin typeface="Times New Roman" pitchFamily="18" charset="0"/>
                <a:cs typeface="Times New Roman" pitchFamily="18" charset="0"/>
              </a:rPr>
              <a:t> The salt sea air and thrill of adventure for a time restored his health. </a:t>
            </a:r>
            <a:endParaRPr lang="ru-RU" altLang="ru-RU" sz="2400">
              <a:latin typeface="Times New Roman" pitchFamily="18" charset="0"/>
              <a:cs typeface="Times New Roman" pitchFamily="18" charset="0"/>
            </a:endParaRPr>
          </a:p>
        </p:txBody>
      </p:sp>
      <p:pic>
        <p:nvPicPr>
          <p:cNvPr id="16387" name="Picture 2" descr="The schooner Casc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4313" y="357188"/>
            <a:ext cx="2286000" cy="3048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6388" name="Picture 4" descr="Casco moored off Tautira on Tahit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0312" y="3449103"/>
            <a:ext cx="5722937" cy="25050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85750" y="357188"/>
            <a:ext cx="850106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For nearly three years he wandered the eastern and central Pacific, visiting important island groups. He also spent time at the Hawaiian Islands where he became a good friend of King Kalakaua, with whom Stevenson spent much time.</a:t>
            </a:r>
            <a:endParaRPr lang="ru-RU" altLang="ru-RU" sz="2800">
              <a:latin typeface="Times New Roman" pitchFamily="18" charset="0"/>
              <a:cs typeface="Times New Roman" pitchFamily="18" charset="0"/>
            </a:endParaRPr>
          </a:p>
        </p:txBody>
      </p:sp>
      <p:pic>
        <p:nvPicPr>
          <p:cNvPr id="17411" name="Рисунок 2" descr="O1RAF00Z.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2708920"/>
            <a:ext cx="3049967" cy="367240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7412" name="Рисунок 3" descr="Stevenson_and_kalakaua.jpg"/>
          <p:cNvPicPr>
            <a:picLocks noChangeAspect="1"/>
          </p:cNvPicPr>
          <p:nvPr/>
        </p:nvPicPr>
        <p:blipFill rotWithShape="1">
          <a:blip r:embed="rId3" cstate="email">
            <a:extLst>
              <a:ext uri="{28A0092B-C50C-407E-A947-70E740481C1C}">
                <a14:useLocalDpi xmlns:a14="http://schemas.microsoft.com/office/drawing/2010/main"/>
              </a:ext>
            </a:extLst>
          </a:blip>
          <a:srcRect r="19032"/>
          <a:stretch/>
        </p:blipFill>
        <p:spPr bwMode="auto">
          <a:xfrm>
            <a:off x="4929188" y="2276872"/>
            <a:ext cx="3123431" cy="42148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14313" y="3629025"/>
            <a:ext cx="8358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400">
                <a:latin typeface="Times New Roman" pitchFamily="18" charset="0"/>
                <a:cs typeface="Times New Roman" pitchFamily="18" charset="0"/>
              </a:rPr>
              <a:t>In 1889 the family decided to settle in the Samoan islands. They bought a house that was called "Vailima," or "Five Waters.” </a:t>
            </a:r>
          </a:p>
        </p:txBody>
      </p:sp>
      <p:pic>
        <p:nvPicPr>
          <p:cNvPr id="18435" name="Рисунок 3" descr="travels-map.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7188" y="4572000"/>
            <a:ext cx="8072437"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Рисунок 4" descr="rls-music.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4313" y="214313"/>
            <a:ext cx="2286000" cy="3048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8437" name="Рисунок 5" descr="Stevenson_vailima.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28937" y="332656"/>
            <a:ext cx="5857875" cy="31432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7" name="Рисунок 6" descr="1D2Y2089.jpg"/>
          <p:cNvPicPr>
            <a:picLocks noChangeAspect="1"/>
          </p:cNvPicPr>
          <p:nvPr/>
        </p:nvPicPr>
        <p:blipFill>
          <a:blip r:embed="rId5" cstate="email"/>
          <a:stretch>
            <a:fillRect/>
          </a:stretch>
        </p:blipFill>
        <p:spPr>
          <a:xfrm>
            <a:off x="3214678" y="5000636"/>
            <a:ext cx="2090057" cy="1533579"/>
          </a:xfrm>
          <a:prstGeom prst="rect">
            <a:avLst/>
          </a:prstGeom>
          <a:effectLst>
            <a:softEdge rad="317500"/>
          </a:effectLst>
        </p:spPr>
      </p:pic>
      <p:pic>
        <p:nvPicPr>
          <p:cNvPr id="18439" name="Рисунок 7" descr="800px-Flag_of_Samoa_sv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188" y="4572000"/>
            <a:ext cx="15716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4643438" y="0"/>
            <a:ext cx="42862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Stevenson himself took the native name Tusitala (Samoan for  “a storyteller”). He made friends with the Samoans, who respected him and asked him for advice.  </a:t>
            </a:r>
          </a:p>
        </p:txBody>
      </p:sp>
      <p:pic>
        <p:nvPicPr>
          <p:cNvPr id="19459" name="Рисунок 3" descr="img009валима.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4313" y="214313"/>
            <a:ext cx="4357687" cy="26781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9460" name="Рисунок 4" descr="800px-Robert_Louis_Stevenson_birthday_fete,_Samoa_1896.jpg"/>
          <p:cNvPicPr>
            <a:picLocks noChangeAspect="1"/>
          </p:cNvPicPr>
          <p:nvPr/>
        </p:nvPicPr>
        <p:blipFill>
          <a:blip r:embed="rId3" cstate="email">
            <a:extLst>
              <a:ext uri="{28A0092B-C50C-407E-A947-70E740481C1C}">
                <a14:useLocalDpi xmlns:a14="http://schemas.microsoft.com/office/drawing/2010/main"/>
              </a:ext>
            </a:extLst>
          </a:blip>
          <a:srcRect l="3125" t="9471" b="8405"/>
          <a:stretch>
            <a:fillRect/>
          </a:stretch>
        </p:blipFill>
        <p:spPr bwMode="auto">
          <a:xfrm>
            <a:off x="214313" y="3000375"/>
            <a:ext cx="4371975" cy="27146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9461" name="Рисунок 5" descr="rl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6313" y="4000500"/>
            <a:ext cx="3873500" cy="26431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9462" name="Picture 2" descr="карта Западного Само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5762625"/>
            <a:ext cx="1905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3000375" y="214313"/>
            <a:ext cx="36433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He wrote about the Pacific islands in several of his late works: In the South Seas(1896), The Wrecker (1892), The Ebb-Tide (1894)</a:t>
            </a:r>
            <a:endParaRPr lang="ru-RU" altLang="ru-RU" sz="2800">
              <a:latin typeface="Times New Roman" pitchFamily="18" charset="0"/>
              <a:cs typeface="Times New Roman" pitchFamily="18" charset="0"/>
            </a:endParaRPr>
          </a:p>
        </p:txBody>
      </p:sp>
      <p:pic>
        <p:nvPicPr>
          <p:cNvPr id="20483" name="Рисунок 4" descr="imagesCA6U5UOJ.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285750"/>
            <a:ext cx="2139950" cy="3214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4" name="Рисунок 3" descr="robert_louis_steven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0"/>
            <a:ext cx="23050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Рисунок 6" descr="n3365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3357563"/>
            <a:ext cx="2100263" cy="3143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Прямоугольник 6"/>
          <p:cNvSpPr>
            <a:spLocks noChangeArrowheads="1"/>
          </p:cNvSpPr>
          <p:nvPr/>
        </p:nvSpPr>
        <p:spPr bwMode="auto">
          <a:xfrm>
            <a:off x="0" y="214313"/>
            <a:ext cx="8429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ru-RU" sz="2800" b="1">
                <a:latin typeface="Times New Roman" pitchFamily="18" charset="0"/>
                <a:cs typeface="Times New Roman" pitchFamily="18" charset="0"/>
              </a:rPr>
              <a:t>Robert Louis Stevenson was a Scottish novelist, poet, essayist and travel writer.</a:t>
            </a:r>
          </a:p>
          <a:p>
            <a:pPr algn="ctr" eaLnBrk="1" hangingPunct="1">
              <a:spcBef>
                <a:spcPct val="0"/>
              </a:spcBef>
              <a:buFontTx/>
              <a:buNone/>
            </a:pPr>
            <a:r>
              <a:rPr lang="en-US" altLang="ru-RU" sz="2800" b="1">
                <a:latin typeface="Times New Roman" pitchFamily="18" charset="0"/>
                <a:cs typeface="Times New Roman" pitchFamily="18" charset="0"/>
              </a:rPr>
              <a:t>He was born in Edinburgh in 1850.</a:t>
            </a:r>
            <a:endParaRPr lang="ru-RU" altLang="ru-RU" sz="2800" b="1">
              <a:latin typeface="Times New Roman" pitchFamily="18" charset="0"/>
              <a:cs typeface="Times New Roman" pitchFamily="18" charset="0"/>
            </a:endParaRPr>
          </a:p>
        </p:txBody>
      </p:sp>
      <p:pic>
        <p:nvPicPr>
          <p:cNvPr id="3076" name="Рисунок 5" descr="edinburgh-1858.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47864" y="2186533"/>
            <a:ext cx="2381250" cy="2276475"/>
          </a:xfrm>
          <a:prstGeom prst="ellipse">
            <a:avLst/>
          </a:prstGeom>
          <a:ln w="63500"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http://www.robert-louis-stevenson.org/images/people/rls-20-month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33764" y="1598613"/>
            <a:ext cx="1428750" cy="18478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3080" name="Picture 8" descr="http://www.robert-louis-stevenson.org/images/people/rls-aged-7.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50079" y="4005064"/>
            <a:ext cx="1428750" cy="210502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14313" y="4357688"/>
            <a:ext cx="84296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They lived in the South Seas until Stevenson’s sudden death in 1894. </a:t>
            </a:r>
          </a:p>
          <a:p>
            <a:pPr eaLnBrk="1" hangingPunct="1">
              <a:spcBef>
                <a:spcPct val="0"/>
              </a:spcBef>
              <a:buFontTx/>
              <a:buNone/>
            </a:pPr>
            <a:r>
              <a:rPr lang="en-US" altLang="ru-RU" sz="2800">
                <a:latin typeface="Times New Roman" pitchFamily="18" charset="0"/>
                <a:cs typeface="Times New Roman" pitchFamily="18" charset="0"/>
              </a:rPr>
              <a:t>He died on December 3, 1894 and was buried at the top of Mount Vaea above his home in Vailima far from his beloved Scotland.</a:t>
            </a:r>
            <a:endParaRPr lang="ru-RU" altLang="ru-RU" sz="2800">
              <a:latin typeface="Times New Roman" pitchFamily="18" charset="0"/>
              <a:cs typeface="Times New Roman" pitchFamily="18" charset="0"/>
            </a:endParaRPr>
          </a:p>
        </p:txBody>
      </p:sp>
      <p:pic>
        <p:nvPicPr>
          <p:cNvPr id="21507" name="Рисунок 3" descr="Burial_and_grave_of_Robert_Louis_Stevenson_in_Samoa,_189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005" y="548680"/>
            <a:ext cx="4562475" cy="352266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5" name="Рисунок 4" descr="picture-i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7208" y="332656"/>
            <a:ext cx="4034730" cy="306639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179388" y="115888"/>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400">
                <a:latin typeface="Times New Roman" pitchFamily="18" charset="0"/>
                <a:cs typeface="Times New Roman" pitchFamily="18" charset="0"/>
              </a:rPr>
              <a:t>Under the wide and starry sky,</a:t>
            </a:r>
            <a:br>
              <a:rPr lang="en-US" altLang="ru-RU" sz="2400">
                <a:latin typeface="Times New Roman" pitchFamily="18" charset="0"/>
                <a:cs typeface="Times New Roman" pitchFamily="18" charset="0"/>
              </a:rPr>
            </a:br>
            <a:r>
              <a:rPr lang="en-US" altLang="ru-RU" sz="2400">
                <a:latin typeface="Times New Roman" pitchFamily="18" charset="0"/>
                <a:cs typeface="Times New Roman" pitchFamily="18" charset="0"/>
              </a:rPr>
              <a:t>Dig the grave and let me lie.</a:t>
            </a:r>
            <a:br>
              <a:rPr lang="en-US" altLang="ru-RU" sz="2400">
                <a:latin typeface="Times New Roman" pitchFamily="18" charset="0"/>
                <a:cs typeface="Times New Roman" pitchFamily="18" charset="0"/>
              </a:rPr>
            </a:br>
            <a:r>
              <a:rPr lang="en-US" altLang="ru-RU" sz="2400">
                <a:latin typeface="Times New Roman" pitchFamily="18" charset="0"/>
                <a:cs typeface="Times New Roman" pitchFamily="18" charset="0"/>
              </a:rPr>
              <a:t>Glad did I live and gladly die,</a:t>
            </a:r>
            <a:br>
              <a:rPr lang="en-US" altLang="ru-RU" sz="2400">
                <a:latin typeface="Times New Roman" pitchFamily="18" charset="0"/>
                <a:cs typeface="Times New Roman" pitchFamily="18" charset="0"/>
              </a:rPr>
            </a:br>
            <a:r>
              <a:rPr lang="en-US" altLang="ru-RU" sz="2400">
                <a:latin typeface="Times New Roman" pitchFamily="18" charset="0"/>
                <a:cs typeface="Times New Roman" pitchFamily="18" charset="0"/>
              </a:rPr>
              <a:t>And I laid me down with a will.</a:t>
            </a:r>
          </a:p>
          <a:p>
            <a:pPr eaLnBrk="1" hangingPunct="1">
              <a:spcBef>
                <a:spcPct val="0"/>
              </a:spcBef>
              <a:buFontTx/>
              <a:buNone/>
            </a:pPr>
            <a:r>
              <a:rPr lang="en-US" altLang="ru-RU" sz="2400">
                <a:latin typeface="Times New Roman" pitchFamily="18" charset="0"/>
                <a:cs typeface="Times New Roman" pitchFamily="18" charset="0"/>
              </a:rPr>
              <a:t>This be the verse you grave for me:</a:t>
            </a:r>
            <a:br>
              <a:rPr lang="en-US" altLang="ru-RU" sz="2400">
                <a:latin typeface="Times New Roman" pitchFamily="18" charset="0"/>
                <a:cs typeface="Times New Roman" pitchFamily="18" charset="0"/>
              </a:rPr>
            </a:br>
            <a:r>
              <a:rPr lang="en-US" altLang="ru-RU" sz="2400">
                <a:latin typeface="Times New Roman" pitchFamily="18" charset="0"/>
                <a:cs typeface="Times New Roman" pitchFamily="18" charset="0"/>
              </a:rPr>
              <a:t>Here he lies where he longed to be;</a:t>
            </a:r>
            <a:br>
              <a:rPr lang="en-US" altLang="ru-RU" sz="2400">
                <a:latin typeface="Times New Roman" pitchFamily="18" charset="0"/>
                <a:cs typeface="Times New Roman" pitchFamily="18" charset="0"/>
              </a:rPr>
            </a:br>
            <a:r>
              <a:rPr lang="en-US" altLang="ru-RU" sz="2400">
                <a:latin typeface="Times New Roman" pitchFamily="18" charset="0"/>
                <a:cs typeface="Times New Roman" pitchFamily="18" charset="0"/>
              </a:rPr>
              <a:t>Home is the sailor, home from sea,</a:t>
            </a:r>
            <a:br>
              <a:rPr lang="en-US" altLang="ru-RU" sz="2400">
                <a:latin typeface="Times New Roman" pitchFamily="18" charset="0"/>
                <a:cs typeface="Times New Roman" pitchFamily="18" charset="0"/>
              </a:rPr>
            </a:br>
            <a:r>
              <a:rPr lang="en-US" altLang="ru-RU" sz="2400">
                <a:latin typeface="Times New Roman" pitchFamily="18" charset="0"/>
                <a:cs typeface="Times New Roman" pitchFamily="18" charset="0"/>
              </a:rPr>
              <a:t>And the hunter home from the hill.</a:t>
            </a:r>
          </a:p>
        </p:txBody>
      </p:sp>
      <p:sp>
        <p:nvSpPr>
          <p:cNvPr id="22531" name="Прямоугольник 3"/>
          <p:cNvSpPr>
            <a:spLocks noChangeArrowheads="1"/>
          </p:cNvSpPr>
          <p:nvPr/>
        </p:nvSpPr>
        <p:spPr bwMode="auto">
          <a:xfrm>
            <a:off x="3492500" y="3341688"/>
            <a:ext cx="60118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a:latin typeface="Times New Roman" pitchFamily="18" charset="0"/>
                <a:cs typeface="Times New Roman" pitchFamily="18" charset="0"/>
              </a:rPr>
              <a:t>Под широким и звездным небом</a:t>
            </a:r>
            <a:br>
              <a:rPr lang="ru-RU" altLang="ru-RU" sz="2000">
                <a:latin typeface="Times New Roman" pitchFamily="18" charset="0"/>
                <a:cs typeface="Times New Roman" pitchFamily="18" charset="0"/>
              </a:rPr>
            </a:br>
            <a:r>
              <a:rPr lang="ru-RU" altLang="ru-RU" sz="2000">
                <a:latin typeface="Times New Roman" pitchFamily="18" charset="0"/>
                <a:cs typeface="Times New Roman" pitchFamily="18" charset="0"/>
              </a:rPr>
              <a:t>Выкопайте могилу и положите меня в нее,</a:t>
            </a:r>
            <a:br>
              <a:rPr lang="ru-RU" altLang="ru-RU" sz="2000">
                <a:latin typeface="Times New Roman" pitchFamily="18" charset="0"/>
                <a:cs typeface="Times New Roman" pitchFamily="18" charset="0"/>
              </a:rPr>
            </a:br>
            <a:r>
              <a:rPr lang="ru-RU" altLang="ru-RU" sz="2000">
                <a:latin typeface="Times New Roman" pitchFamily="18" charset="0"/>
                <a:cs typeface="Times New Roman" pitchFamily="18" charset="0"/>
              </a:rPr>
              <a:t>Я радостно жил и умирать мне легко.</a:t>
            </a:r>
            <a:br>
              <a:rPr lang="ru-RU" altLang="ru-RU" sz="2000">
                <a:latin typeface="Times New Roman" pitchFamily="18" charset="0"/>
                <a:cs typeface="Times New Roman" pitchFamily="18" charset="0"/>
              </a:rPr>
            </a:br>
            <a:r>
              <a:rPr lang="ru-RU" altLang="ru-RU" sz="2000">
                <a:latin typeface="Times New Roman" pitchFamily="18" charset="0"/>
                <a:cs typeface="Times New Roman" pitchFamily="18" charset="0"/>
              </a:rPr>
              <a:t>Выполните мою последнюю волю.</a:t>
            </a:r>
          </a:p>
          <a:p>
            <a:pPr eaLnBrk="1" hangingPunct="1">
              <a:spcBef>
                <a:spcPct val="0"/>
              </a:spcBef>
              <a:buFontTx/>
              <a:buNone/>
            </a:pPr>
            <a:r>
              <a:rPr lang="ru-RU" altLang="ru-RU" sz="2000">
                <a:latin typeface="Times New Roman" pitchFamily="18" charset="0"/>
                <a:cs typeface="Times New Roman" pitchFamily="18" charset="0"/>
              </a:rPr>
              <a:t>На моем надгробном камне выбейте такие строки:</a:t>
            </a:r>
            <a:br>
              <a:rPr lang="ru-RU" altLang="ru-RU" sz="2000">
                <a:latin typeface="Times New Roman" pitchFamily="18" charset="0"/>
                <a:cs typeface="Times New Roman" pitchFamily="18" charset="0"/>
              </a:rPr>
            </a:br>
            <a:r>
              <a:rPr lang="ru-RU" altLang="ru-RU" sz="2000">
                <a:latin typeface="Times New Roman" pitchFamily="18" charset="0"/>
                <a:cs typeface="Times New Roman" pitchFamily="18" charset="0"/>
              </a:rPr>
              <a:t>Он лежит, где хотел лежать,</a:t>
            </a:r>
            <a:br>
              <a:rPr lang="ru-RU" altLang="ru-RU" sz="2000">
                <a:latin typeface="Times New Roman" pitchFamily="18" charset="0"/>
                <a:cs typeface="Times New Roman" pitchFamily="18" charset="0"/>
              </a:rPr>
            </a:br>
            <a:r>
              <a:rPr lang="ru-RU" altLang="ru-RU" sz="2000">
                <a:latin typeface="Times New Roman" pitchFamily="18" charset="0"/>
                <a:cs typeface="Times New Roman" pitchFamily="18" charset="0"/>
              </a:rPr>
              <a:t>Он - дома, моряк возвратился домой с моря,</a:t>
            </a:r>
            <a:br>
              <a:rPr lang="ru-RU" altLang="ru-RU" sz="2000">
                <a:latin typeface="Times New Roman" pitchFamily="18" charset="0"/>
                <a:cs typeface="Times New Roman" pitchFamily="18" charset="0"/>
              </a:rPr>
            </a:br>
            <a:r>
              <a:rPr lang="ru-RU" altLang="ru-RU" sz="2000">
                <a:latin typeface="Times New Roman" pitchFamily="18" charset="0"/>
                <a:cs typeface="Times New Roman" pitchFamily="18" charset="0"/>
              </a:rPr>
              <a:t>Охотник возвратился домой с холма.</a:t>
            </a:r>
          </a:p>
        </p:txBody>
      </p:sp>
      <p:pic>
        <p:nvPicPr>
          <p:cNvPr id="22532" name="Picture 2" descr="Картинка 50 из 12765"/>
          <p:cNvPicPr>
            <a:picLocks noChangeAspect="1" noChangeArrowheads="1"/>
          </p:cNvPicPr>
          <p:nvPr/>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168275" y="3789363"/>
            <a:ext cx="32940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Картинка 118 из 1276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6336" y="173974"/>
            <a:ext cx="4232409"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214313" y="285750"/>
            <a:ext cx="87153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 During his final years RLS published two more collections of poems Underwoods(1887) and Ballads (1890)</a:t>
            </a:r>
          </a:p>
          <a:p>
            <a:pPr eaLnBrk="1" hangingPunct="1">
              <a:spcBef>
                <a:spcPct val="0"/>
              </a:spcBef>
              <a:buFontTx/>
              <a:buNone/>
            </a:pPr>
            <a:r>
              <a:rPr lang="en-US" altLang="ru-RU" sz="2800">
                <a:latin typeface="Times New Roman" pitchFamily="18" charset="0"/>
                <a:cs typeface="Times New Roman" pitchFamily="18" charset="0"/>
              </a:rPr>
              <a:t>The most famous poem of this period is Heather Ale. </a:t>
            </a:r>
          </a:p>
          <a:p>
            <a:pPr eaLnBrk="1" hangingPunct="1">
              <a:spcBef>
                <a:spcPct val="0"/>
              </a:spcBef>
              <a:buFontTx/>
              <a:buNone/>
            </a:pPr>
            <a:r>
              <a:rPr lang="en-US" altLang="ru-RU" sz="2800">
                <a:latin typeface="Times New Roman" pitchFamily="18" charset="0"/>
                <a:cs typeface="Times New Roman" pitchFamily="18" charset="0"/>
              </a:rPr>
              <a:t>RLS wrote the following poem with  the sub-title “A Galloway legend”</a:t>
            </a:r>
          </a:p>
          <a:p>
            <a:pPr eaLnBrk="1" hangingPunct="1">
              <a:spcBef>
                <a:spcPct val="0"/>
              </a:spcBef>
              <a:buFontTx/>
              <a:buNone/>
            </a:pPr>
            <a:r>
              <a:rPr lang="en-US" altLang="ru-RU" sz="2800">
                <a:latin typeface="Times New Roman" pitchFamily="18" charset="0"/>
                <a:cs typeface="Times New Roman" pitchFamily="18" charset="0"/>
              </a:rPr>
              <a:t>He turned to the ancient history of Scotland for inspiration.</a:t>
            </a:r>
          </a:p>
        </p:txBody>
      </p:sp>
      <p:pic>
        <p:nvPicPr>
          <p:cNvPr id="22532" name="Рисунок 2" descr="2c012a17e98c.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3" y="3071813"/>
            <a:ext cx="3616325" cy="30003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22533" name="Рисунок 1" descr="0ca1ea6636ab.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563" y="3971925"/>
            <a:ext cx="3357562" cy="28860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6" name="Фолк в современной обработке -.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001000" y="5572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3" descr="5d541747581e.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84168" y="2963861"/>
            <a:ext cx="2950468" cy="22128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658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1" descr="article_image-image-article.jpg">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88913"/>
            <a:ext cx="417353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Рисунок 2" descr="72e71d90565cd4daf66915beaa71ecd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4938" y="428625"/>
            <a:ext cx="3227387" cy="235743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23556" name="Рисунок 3" descr="7231770e9aacc004fc33153785123a29.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1292390">
            <a:off x="4662488" y="3524250"/>
            <a:ext cx="3286125" cy="2286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23557" name="Рисунок 4" descr="s320x240.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rot="-928863">
            <a:off x="857250" y="3857625"/>
            <a:ext cx="3538538" cy="26431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2" descr="RLStevenson1.gif"/>
          <p:cNvPicPr>
            <a:picLocks noChangeAspect="1"/>
          </p:cNvPicPr>
          <p:nvPr/>
        </p:nvPicPr>
        <p:blipFill>
          <a:blip r:embed="rId2">
            <a:extLst>
              <a:ext uri="{28A0092B-C50C-407E-A947-70E740481C1C}">
                <a14:useLocalDpi xmlns:a14="http://schemas.microsoft.com/office/drawing/2010/main" val="0"/>
              </a:ext>
            </a:extLst>
          </a:blip>
          <a:srcRect l="9474"/>
          <a:stretch>
            <a:fillRect/>
          </a:stretch>
        </p:blipFill>
        <p:spPr bwMode="auto">
          <a:xfrm>
            <a:off x="4714875" y="285750"/>
            <a:ext cx="40957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Рисунок 3" descr="img2.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84582">
            <a:off x="3071813" y="2714625"/>
            <a:ext cx="22828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Рисунок 4" descr="44566_rl_stevenson_lg.gif">
            <a:hlinkClick r:id="rId4" action="ppaction://hlinkfile"/>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88" y="285750"/>
            <a:ext cx="292417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2"/>
          <p:cNvPicPr>
            <a:picLocks noChangeAspect="1"/>
          </p:cNvPicPr>
          <p:nvPr/>
        </p:nvPicPr>
        <p:blipFill>
          <a:blip r:embed="rId2">
            <a:extLst>
              <a:ext uri="{28A0092B-C50C-407E-A947-70E740481C1C}">
                <a14:useLocalDpi xmlns:a14="http://schemas.microsoft.com/office/drawing/2010/main" val="0"/>
              </a:ext>
            </a:extLst>
          </a:blip>
          <a:srcRect l="14178" t="6567" r="15611" b="16219"/>
          <a:stretch>
            <a:fillRect/>
          </a:stretch>
        </p:blipFill>
        <p:spPr bwMode="auto">
          <a:xfrm>
            <a:off x="1003300" y="1412875"/>
            <a:ext cx="47974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Прямоугольник 2"/>
          <p:cNvSpPr>
            <a:spLocks noChangeArrowheads="1"/>
          </p:cNvSpPr>
          <p:nvPr/>
        </p:nvSpPr>
        <p:spPr bwMode="auto">
          <a:xfrm>
            <a:off x="868363" y="620713"/>
            <a:ext cx="5065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b="1">
                <a:latin typeface="Times New Roman" pitchFamily="18" charset="0"/>
                <a:cs typeface="Times New Roman" pitchFamily="18" charset="0"/>
                <a:hlinkClick r:id="rId3"/>
              </a:rPr>
              <a:t>www</a:t>
            </a:r>
            <a:r>
              <a:rPr lang="en-US" altLang="ru-RU" sz="2800">
                <a:latin typeface="Times New Roman" pitchFamily="18" charset="0"/>
                <a:cs typeface="Times New Roman" pitchFamily="18" charset="0"/>
                <a:hlinkClick r:id="rId3"/>
              </a:rPr>
              <a:t>.</a:t>
            </a:r>
            <a:r>
              <a:rPr lang="en-US" altLang="ru-RU" sz="2800" b="1">
                <a:latin typeface="Times New Roman" pitchFamily="18" charset="0"/>
                <a:cs typeface="Times New Roman" pitchFamily="18" charset="0"/>
                <a:hlinkClick r:id="rId3"/>
              </a:rPr>
              <a:t>robert</a:t>
            </a:r>
            <a:r>
              <a:rPr lang="en-US" altLang="ru-RU" sz="2800">
                <a:latin typeface="Times New Roman" pitchFamily="18" charset="0"/>
                <a:cs typeface="Times New Roman" pitchFamily="18" charset="0"/>
                <a:hlinkClick r:id="rId3"/>
              </a:rPr>
              <a:t>-</a:t>
            </a:r>
            <a:r>
              <a:rPr lang="en-US" altLang="ru-RU" sz="2800" b="1">
                <a:latin typeface="Times New Roman" pitchFamily="18" charset="0"/>
                <a:cs typeface="Times New Roman" pitchFamily="18" charset="0"/>
                <a:hlinkClick r:id="rId3"/>
              </a:rPr>
              <a:t>louis</a:t>
            </a:r>
            <a:r>
              <a:rPr lang="en-US" altLang="ru-RU" sz="2800">
                <a:latin typeface="Times New Roman" pitchFamily="18" charset="0"/>
                <a:cs typeface="Times New Roman" pitchFamily="18" charset="0"/>
                <a:hlinkClick r:id="rId3"/>
              </a:rPr>
              <a:t>-</a:t>
            </a:r>
            <a:r>
              <a:rPr lang="en-US" altLang="ru-RU" sz="2800" b="1">
                <a:latin typeface="Times New Roman" pitchFamily="18" charset="0"/>
                <a:cs typeface="Times New Roman" pitchFamily="18" charset="0"/>
                <a:hlinkClick r:id="rId3"/>
              </a:rPr>
              <a:t>stevenson</a:t>
            </a:r>
            <a:r>
              <a:rPr lang="en-US" altLang="ru-RU" sz="2800">
                <a:latin typeface="Times New Roman" pitchFamily="18" charset="0"/>
                <a:cs typeface="Times New Roman" pitchFamily="18" charset="0"/>
                <a:hlinkClick r:id="rId3"/>
              </a:rPr>
              <a:t>.</a:t>
            </a:r>
            <a:r>
              <a:rPr lang="en-US" altLang="ru-RU" sz="2800" b="1">
                <a:latin typeface="Times New Roman" pitchFamily="18" charset="0"/>
                <a:cs typeface="Times New Roman" pitchFamily="18" charset="0"/>
                <a:hlinkClick r:id="rId3"/>
              </a:rPr>
              <a:t>org</a:t>
            </a:r>
            <a:endParaRPr lang="ru-RU" altLang="ru-RU"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 descr="ThomasStevenson.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7188" y="214313"/>
            <a:ext cx="2517775" cy="37449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Рисунок 3" descr="margaret-stevens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15063" y="357188"/>
            <a:ext cx="2643187" cy="37861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Прямоугольник 4"/>
          <p:cNvSpPr>
            <a:spLocks noChangeArrowheads="1"/>
          </p:cNvSpPr>
          <p:nvPr/>
        </p:nvSpPr>
        <p:spPr bwMode="auto">
          <a:xfrm>
            <a:off x="2857500" y="357188"/>
            <a:ext cx="33575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ru-RU">
                <a:latin typeface="Times New Roman" pitchFamily="18" charset="0"/>
                <a:cs typeface="Times New Roman" pitchFamily="18" charset="0"/>
              </a:rPr>
              <a:t>He was the only son of Margaret and Thomas Stevenson</a:t>
            </a:r>
            <a:r>
              <a:rPr lang="ru-RU" altLang="ru-RU">
                <a:latin typeface="Times New Roman" pitchFamily="18" charset="0"/>
                <a:cs typeface="Times New Roman" pitchFamily="18" charset="0"/>
              </a:rPr>
              <a:t>.</a:t>
            </a:r>
            <a:r>
              <a:rPr lang="en-US" altLang="ru-RU">
                <a:latin typeface="Times New Roman" pitchFamily="18" charset="0"/>
                <a:cs typeface="Times New Roman" pitchFamily="18" charset="0"/>
              </a:rPr>
              <a:t/>
            </a:r>
            <a:br>
              <a:rPr lang="en-US" altLang="ru-RU">
                <a:latin typeface="Times New Roman" pitchFamily="18" charset="0"/>
                <a:cs typeface="Times New Roman" pitchFamily="18" charset="0"/>
              </a:rPr>
            </a:br>
            <a:endParaRPr lang="ru-RU" altLang="ru-RU">
              <a:latin typeface="Times New Roman" pitchFamily="18" charset="0"/>
              <a:cs typeface="Times New Roman" pitchFamily="18" charset="0"/>
            </a:endParaRPr>
          </a:p>
        </p:txBody>
      </p:sp>
      <p:sp>
        <p:nvSpPr>
          <p:cNvPr id="4101" name="TextBox 5"/>
          <p:cNvSpPr txBox="1">
            <a:spLocks noChangeArrowheads="1"/>
          </p:cNvSpPr>
          <p:nvPr/>
        </p:nvSpPr>
        <p:spPr bwMode="auto">
          <a:xfrm>
            <a:off x="4143375" y="4572000"/>
            <a:ext cx="46434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a:latin typeface="Times New Roman" pitchFamily="18" charset="0"/>
                <a:cs typeface="Times New Roman" pitchFamily="18" charset="0"/>
              </a:rPr>
              <a:t>Both his father and grandfather were marine engineers. </a:t>
            </a:r>
          </a:p>
          <a:p>
            <a:pPr eaLnBrk="1" hangingPunct="1">
              <a:spcBef>
                <a:spcPct val="0"/>
              </a:spcBef>
              <a:buFontTx/>
              <a:buNone/>
            </a:pPr>
            <a:r>
              <a:rPr lang="en-US" altLang="ru-RU">
                <a:latin typeface="Times New Roman" pitchFamily="18" charset="0"/>
                <a:cs typeface="Times New Roman" pitchFamily="18" charset="0"/>
              </a:rPr>
              <a:t>They built lighthouses</a:t>
            </a:r>
            <a:r>
              <a:rPr lang="ru-RU" altLang="ru-RU">
                <a:latin typeface="Times New Roman" pitchFamily="18" charset="0"/>
                <a:cs typeface="Times New Roman" pitchFamily="18" charset="0"/>
              </a:rPr>
              <a:t>.</a:t>
            </a:r>
          </a:p>
        </p:txBody>
      </p:sp>
      <p:pic>
        <p:nvPicPr>
          <p:cNvPr id="4102" name="Рисунок 6" descr="Stivenson_with_family.jpg"/>
          <p:cNvPicPr>
            <a:picLocks noChangeAspect="1"/>
          </p:cNvPicPr>
          <p:nvPr/>
        </p:nvPicPr>
        <p:blipFill>
          <a:blip r:embed="rId4" cstate="email">
            <a:extLst>
              <a:ext uri="{28A0092B-C50C-407E-A947-70E740481C1C}">
                <a14:useLocalDpi xmlns:a14="http://schemas.microsoft.com/office/drawing/2010/main"/>
              </a:ext>
            </a:extLst>
          </a:blip>
          <a:srcRect l="31250" r="22812"/>
          <a:stretch>
            <a:fillRect/>
          </a:stretch>
        </p:blipFill>
        <p:spPr bwMode="auto">
          <a:xfrm>
            <a:off x="1428750" y="3071813"/>
            <a:ext cx="2428875" cy="35433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4071938" y="1285875"/>
            <a:ext cx="46434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a:latin typeface="Times New Roman" pitchFamily="18" charset="0"/>
                <a:cs typeface="Times New Roman" pitchFamily="18" charset="0"/>
              </a:rPr>
              <a:t>Since his childhood  Stevenson suffered from tuberculosis. </a:t>
            </a:r>
          </a:p>
          <a:p>
            <a:pPr eaLnBrk="1" hangingPunct="1">
              <a:spcBef>
                <a:spcPct val="0"/>
              </a:spcBef>
              <a:buFontTx/>
              <a:buNone/>
            </a:pPr>
            <a:r>
              <a:rPr lang="en-US" altLang="ru-RU">
                <a:latin typeface="Times New Roman" pitchFamily="18" charset="0"/>
                <a:cs typeface="Times New Roman" pitchFamily="18" charset="0"/>
              </a:rPr>
              <a:t>During his early years, he spent much of his time  in bed, composing stories before he had learnt to read.</a:t>
            </a:r>
            <a:endParaRPr lang="ru-RU" altLang="ru-RU">
              <a:latin typeface="Times New Roman" pitchFamily="18" charset="0"/>
              <a:cs typeface="Times New Roman" pitchFamily="18" charset="0"/>
            </a:endParaRPr>
          </a:p>
        </p:txBody>
      </p:sp>
      <p:pic>
        <p:nvPicPr>
          <p:cNvPr id="5123" name="Рисунок 4" descr="page1_copy.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67544" y="1156650"/>
            <a:ext cx="3088370" cy="40005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2" descr="alison-cunningh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71563" y="3214688"/>
            <a:ext cx="2487612" cy="33575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285750" y="571500"/>
            <a:ext cx="44291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Stevenson was largely raised by  his nanny Alison Cunningham “Cummy”. She was deeply devoted and loyal to the Stevensons and loved RLS. </a:t>
            </a:r>
            <a:endParaRPr lang="ru-RU" altLang="ru-RU" sz="2800">
              <a:latin typeface="Times New Roman" pitchFamily="18" charset="0"/>
              <a:cs typeface="Times New Roman" pitchFamily="18" charset="0"/>
            </a:endParaRPr>
          </a:p>
        </p:txBody>
      </p:sp>
      <p:pic>
        <p:nvPicPr>
          <p:cNvPr id="6148" name="Рисунок 4" descr="picture-a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714375"/>
            <a:ext cx="328295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0" y="0"/>
            <a:ext cx="5786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400">
                <a:latin typeface="Times New Roman" pitchFamily="18" charset="0"/>
                <a:cs typeface="Times New Roman" pitchFamily="18" charset="0"/>
              </a:rPr>
              <a:t>She cared for him tenderly in illness, reading to him as he lay sick in bed and telling tales. When he could not sleep, kept awake at night by violent coughing, his nurse would stay awake with him, often until dawn. Late he devoted to her A Child’s Garden of Verses.</a:t>
            </a:r>
            <a:endParaRPr lang="ru-RU" altLang="ru-RU" sz="2400">
              <a:latin typeface="Times New Roman" pitchFamily="18" charset="0"/>
              <a:cs typeface="Times New Roman" pitchFamily="18" charset="0"/>
            </a:endParaRPr>
          </a:p>
        </p:txBody>
      </p:sp>
      <p:pic>
        <p:nvPicPr>
          <p:cNvPr id="7171" name="Рисунок 4" descr="Child-s-Garden-of-Vers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285750"/>
            <a:ext cx="2106612" cy="3000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2" name="Рисунок 3" descr="0877016089_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286000"/>
            <a:ext cx="2360613" cy="3230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Рисунок 4" descr="191353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3071813"/>
            <a:ext cx="2374900" cy="3138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Рисунок 5" descr="100001396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3429000"/>
            <a:ext cx="2276475" cy="325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descr="Edinburgh_Academy_frontag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0125" y="3143250"/>
            <a:ext cx="6851650" cy="340201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8195" name="Прямоугольник 2"/>
          <p:cNvSpPr>
            <a:spLocks noChangeArrowheads="1"/>
          </p:cNvSpPr>
          <p:nvPr/>
        </p:nvSpPr>
        <p:spPr bwMode="auto">
          <a:xfrm>
            <a:off x="714375" y="0"/>
            <a:ext cx="78581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An only child, strange-looking and eccentric, Stevenson found it hard to fit in when he was sent to a nearby school at the age of six, a problem repeated at the age of eleven when he went on to the Edinburgh Academy. His frequent illnesses often kept him away from his first school, and he was often taught by private tutors.</a:t>
            </a:r>
            <a:endParaRPr lang="ru-RU" altLang="ru-RU"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descr="800px-Edinburgh_University_182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0119" y="260648"/>
            <a:ext cx="7315200" cy="494571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9219" name="Прямоугольник 2"/>
          <p:cNvSpPr>
            <a:spLocks noChangeArrowheads="1"/>
          </p:cNvSpPr>
          <p:nvPr/>
        </p:nvSpPr>
        <p:spPr bwMode="auto">
          <a:xfrm>
            <a:off x="428625" y="5286375"/>
            <a:ext cx="8358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In 1867 he entered the University of Edinburgh to study engineering. In 1871 he changed to the study of law</a:t>
            </a:r>
            <a:r>
              <a:rPr lang="ru-RU" altLang="ru-RU" sz="2800">
                <a:latin typeface="Times New Roman" pitchFamily="18" charset="0"/>
                <a:cs typeface="Times New Roman" pitchFamily="18" charset="0"/>
              </a:rPr>
              <a:t>.</a:t>
            </a:r>
          </a:p>
          <a:p>
            <a:pPr eaLnBrk="1" hangingPunct="1">
              <a:spcBef>
                <a:spcPct val="0"/>
              </a:spcBef>
              <a:buFontTx/>
              <a:buNone/>
            </a:pPr>
            <a:endParaRPr lang="ru-RU" altLang="ru-RU" sz="2800">
              <a:latin typeface="Times New Roman" pitchFamily="18" charset="0"/>
              <a:cs typeface="Times New Roman" pitchFamily="18" charset="0"/>
            </a:endParaRPr>
          </a:p>
        </p:txBody>
      </p:sp>
    </p:spTree>
  </p:cSld>
  <p:clrMapOvr>
    <a:masterClrMapping/>
  </p:clrMapOvr>
  <p:transition>
    <p:sndAc>
      <p:end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flipH="1">
            <a:off x="714375" y="4071938"/>
            <a:ext cx="750093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latin typeface="Times New Roman" pitchFamily="18" charset="0"/>
                <a:cs typeface="Times New Roman" pitchFamily="18" charset="0"/>
              </a:rPr>
              <a:t>He had a “weak chest” and had to spend a large part of his life outside Britain. At first it was a tour by canoe along the picturesque rivers and canals of France and Belgium. While travelling, he turned to writing and wrote about his unusual journey. </a:t>
            </a:r>
            <a:endParaRPr lang="ru-RU" altLang="ru-RU" sz="2800">
              <a:latin typeface="Times New Roman" pitchFamily="18" charset="0"/>
              <a:cs typeface="Times New Roman" pitchFamily="18" charset="0"/>
            </a:endParaRPr>
          </a:p>
        </p:txBody>
      </p:sp>
      <p:pic>
        <p:nvPicPr>
          <p:cNvPr id="10243" name="Рисунок 2" descr="JAMLO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7250" y="642938"/>
            <a:ext cx="7072313" cy="31432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792</Words>
  <Application>Microsoft Office PowerPoint</Application>
  <PresentationFormat>Экран (4:3)</PresentationFormat>
  <Paragraphs>39</Paragraphs>
  <Slides>26</Slides>
  <Notes>1</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Лариса Николаевна</dc:creator>
  <cp:lastModifiedBy>Надежда</cp:lastModifiedBy>
  <cp:revision>202</cp:revision>
  <dcterms:created xsi:type="dcterms:W3CDTF">2010-11-03T17:21:19Z</dcterms:created>
  <dcterms:modified xsi:type="dcterms:W3CDTF">2022-12-13T13:09:11Z</dcterms:modified>
</cp:coreProperties>
</file>