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269" r:id="rId2"/>
    <p:sldId id="270" r:id="rId3"/>
    <p:sldId id="268" r:id="rId4"/>
    <p:sldId id="266" r:id="rId5"/>
    <p:sldId id="272" r:id="rId6"/>
    <p:sldId id="261" r:id="rId7"/>
    <p:sldId id="275" r:id="rId8"/>
    <p:sldId id="276" r:id="rId9"/>
    <p:sldId id="277" r:id="rId10"/>
    <p:sldId id="280" r:id="rId11"/>
    <p:sldId id="278" r:id="rId12"/>
    <p:sldId id="282" r:id="rId13"/>
    <p:sldId id="283" r:id="rId14"/>
    <p:sldId id="264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CCBC-2514-493F-AEC1-42DD0D445FE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C4EE-3BE4-4BD5-92DF-057B878ED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0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BB0AD-94FF-419C-8777-211D828CD89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7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6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0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49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7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8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7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2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6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9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52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4E0091-5AA6-4526-91D2-51BEE4959F9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15E927-3CCD-495C-987C-79DA1F5F31C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9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62446"/>
            <a:ext cx="12192000" cy="137160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8000" b="1" dirty="0" smtClean="0">
                <a:latin typeface="Arial Narrow" panose="020B0606020202030204" pitchFamily="34" charset="0"/>
              </a:rPr>
              <a:t>Безопасный Интернет</a:t>
            </a:r>
            <a:endParaRPr lang="ru-RU" sz="8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060" y="787400"/>
            <a:ext cx="11404939" cy="982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b="1" spc="-67" dirty="0" smtClean="0">
                <a:solidFill>
                  <a:srgbClr val="002060"/>
                </a:solidFill>
              </a:rPr>
              <a:t>Как понять, что сайт </a:t>
            </a:r>
            <a:r>
              <a:rPr lang="ru-RU" b="1" spc="-67" dirty="0">
                <a:solidFill>
                  <a:srgbClr val="002060"/>
                </a:solidFill>
              </a:rPr>
              <a:t>– хороший?</a:t>
            </a: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3200401" y="1845733"/>
            <a:ext cx="5181768" cy="4656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Из чего состоит сайт?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302594" y="3886199"/>
            <a:ext cx="2768940" cy="1354667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Century Gothic" panose="020B0502020202020204" pitchFamily="34" charset="0"/>
              </a:rPr>
              <a:t>Сайт</a:t>
            </a:r>
            <a:endParaRPr lang="ru-RU" sz="7200" dirty="0">
              <a:latin typeface="Century Gothic" panose="020B0502020202020204" pitchFamily="34" charset="0"/>
            </a:endParaRPr>
          </a:p>
        </p:txBody>
      </p:sp>
      <p:sp>
        <p:nvSpPr>
          <p:cNvPr id="26" name="Волна 25"/>
          <p:cNvSpPr/>
          <p:nvPr/>
        </p:nvSpPr>
        <p:spPr>
          <a:xfrm>
            <a:off x="6392334" y="3839633"/>
            <a:ext cx="3107266" cy="1447801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Д</a:t>
            </a:r>
            <a:r>
              <a:rPr lang="ru-RU" sz="2800" dirty="0" smtClean="0">
                <a:latin typeface="Century Gothic" panose="020B0502020202020204" pitchFamily="34" charset="0"/>
              </a:rPr>
              <a:t>изайн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27" name="Волна 26"/>
          <p:cNvSpPr/>
          <p:nvPr/>
        </p:nvSpPr>
        <p:spPr>
          <a:xfrm>
            <a:off x="6392334" y="2607733"/>
            <a:ext cx="3107266" cy="1447801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Контент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28" name="Волна 27"/>
          <p:cNvSpPr/>
          <p:nvPr/>
        </p:nvSpPr>
        <p:spPr>
          <a:xfrm>
            <a:off x="6392334" y="5084233"/>
            <a:ext cx="3107266" cy="1447801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Технические параметры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cxnSp>
        <p:nvCxnSpPr>
          <p:cNvPr id="32" name="Скругленная соединительная линия 31"/>
          <p:cNvCxnSpPr>
            <a:stCxn id="25" idx="0"/>
            <a:endCxn id="27" idx="1"/>
          </p:cNvCxnSpPr>
          <p:nvPr/>
        </p:nvCxnSpPr>
        <p:spPr>
          <a:xfrm flipV="1">
            <a:off x="5071534" y="3331634"/>
            <a:ext cx="1320800" cy="1231899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stCxn id="25" idx="0"/>
            <a:endCxn id="28" idx="1"/>
          </p:cNvCxnSpPr>
          <p:nvPr/>
        </p:nvCxnSpPr>
        <p:spPr>
          <a:xfrm>
            <a:off x="5071534" y="4563533"/>
            <a:ext cx="1320800" cy="124460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>
            <a:stCxn id="25" idx="0"/>
            <a:endCxn id="26" idx="1"/>
          </p:cNvCxnSpPr>
          <p:nvPr/>
        </p:nvCxnSpPr>
        <p:spPr>
          <a:xfrm>
            <a:off x="5071534" y="4563533"/>
            <a:ext cx="1320800" cy="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процесс 16"/>
          <p:cNvSpPr/>
          <p:nvPr/>
        </p:nvSpPr>
        <p:spPr>
          <a:xfrm>
            <a:off x="355598" y="4788889"/>
            <a:ext cx="2548467" cy="1811864"/>
          </a:xfrm>
          <a:prstGeom prst="flowChart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02166" y="2341812"/>
            <a:ext cx="2446867" cy="1430867"/>
          </a:xfrm>
          <a:prstGeom prst="flowChart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933" y="830303"/>
            <a:ext cx="11413067" cy="9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b="1" spc="-67" dirty="0" smtClean="0">
                <a:solidFill>
                  <a:srgbClr val="002060"/>
                </a:solidFill>
              </a:rPr>
              <a:t>Критерии хорошего сайта</a:t>
            </a:r>
            <a:endParaRPr lang="ru-RU" b="1" spc="-67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1" y="3362045"/>
            <a:ext cx="3223429" cy="8212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latin typeface="Century Gothic" panose="020B0502020202020204" pitchFamily="34" charset="0"/>
              </a:rPr>
              <a:t>Контент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113" y="2395525"/>
            <a:ext cx="2446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Century Gothic" panose="020B0502020202020204" pitchFamily="34" charset="0"/>
              </a:rPr>
              <a:t>Интересная, обучающая, развивающая информация.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598" y="4879213"/>
            <a:ext cx="25194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Century Gothic" panose="020B0502020202020204" pitchFamily="34" charset="0"/>
              </a:rPr>
              <a:t>Тексты написаны грамотным русским (иностранным) языком.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8523563" y="2219410"/>
            <a:ext cx="3293534" cy="1969783"/>
          </a:xfrm>
          <a:prstGeom prst="flowChart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8523564" y="4955458"/>
            <a:ext cx="3293533" cy="1592596"/>
          </a:xfrm>
          <a:prstGeom prst="flowChart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89694" y="5090036"/>
            <a:ext cx="3327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Century Gothic" panose="020B0502020202020204" pitchFamily="34" charset="0"/>
              </a:rPr>
              <a:t>Реклама соответствует тематике, возрастным ограничениям.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2000" dirty="0" smtClean="0">
                <a:latin typeface="Century Gothic" panose="020B0502020202020204" pitchFamily="34" charset="0"/>
              </a:rPr>
              <a:t>Нет </a:t>
            </a:r>
            <a:r>
              <a:rPr lang="ru-RU" sz="2000" dirty="0">
                <a:latin typeface="Century Gothic" panose="020B0502020202020204" pitchFamily="34" charset="0"/>
              </a:rPr>
              <a:t>«вредной» рекламы.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23563" y="2250201"/>
            <a:ext cx="3293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Информацию, размещенную </a:t>
            </a:r>
            <a:r>
              <a:rPr lang="ru-RU" sz="2000" dirty="0">
                <a:latin typeface="Century Gothic" panose="020B0502020202020204" pitchFamily="34" charset="0"/>
              </a:rPr>
              <a:t>на </a:t>
            </a:r>
            <a:r>
              <a:rPr lang="ru-RU" sz="2000" dirty="0" smtClean="0">
                <a:latin typeface="Century Gothic" panose="020B0502020202020204" pitchFamily="34" charset="0"/>
              </a:rPr>
              <a:t>сайте, можно проверить с </a:t>
            </a:r>
            <a:r>
              <a:rPr lang="ru-RU" sz="2000" dirty="0">
                <a:latin typeface="Century Gothic" panose="020B0502020202020204" pitchFamily="34" charset="0"/>
              </a:rPr>
              <a:t>помощью иных печатных и / или </a:t>
            </a:r>
            <a:r>
              <a:rPr lang="ru-RU" sz="2000" dirty="0" smtClean="0">
                <a:latin typeface="Century Gothic" panose="020B0502020202020204" pitchFamily="34" charset="0"/>
              </a:rPr>
              <a:t>веб-источников.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818553" y="3057246"/>
            <a:ext cx="1418168" cy="715433"/>
          </a:xfrm>
          <a:prstGeom prst="straightConnector1">
            <a:avLst/>
          </a:prstGeom>
          <a:ln w="76200">
            <a:solidFill>
              <a:srgbClr val="92D1F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8" idx="1"/>
          </p:cNvCxnSpPr>
          <p:nvPr/>
        </p:nvCxnSpPr>
        <p:spPr>
          <a:xfrm flipH="1" flipV="1">
            <a:off x="6714746" y="4220937"/>
            <a:ext cx="1808818" cy="1530819"/>
          </a:xfrm>
          <a:prstGeom prst="straightConnector1">
            <a:avLst/>
          </a:prstGeom>
          <a:ln w="76200">
            <a:solidFill>
              <a:srgbClr val="92D1F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858345" y="4198552"/>
            <a:ext cx="1755649" cy="1511509"/>
          </a:xfrm>
          <a:prstGeom prst="straightConnector1">
            <a:avLst/>
          </a:prstGeom>
          <a:ln w="76200">
            <a:solidFill>
              <a:srgbClr val="92D1F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1"/>
            <a:endCxn id="3" idx="3"/>
          </p:cNvCxnSpPr>
          <p:nvPr/>
        </p:nvCxnSpPr>
        <p:spPr>
          <a:xfrm flipH="1">
            <a:off x="7490630" y="3204302"/>
            <a:ext cx="1032933" cy="568377"/>
          </a:xfrm>
          <a:prstGeom prst="straightConnector1">
            <a:avLst/>
          </a:prstGeom>
          <a:ln w="76200">
            <a:solidFill>
              <a:srgbClr val="92D1F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7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3" grpId="0" build="p"/>
      <p:bldP spid="6" grpId="0"/>
      <p:bldP spid="7" grpId="0"/>
      <p:bldP spid="16" grpId="0" animBg="1"/>
      <p:bldP spid="18" grpId="0" animBg="1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процесс 16"/>
          <p:cNvSpPr/>
          <p:nvPr/>
        </p:nvSpPr>
        <p:spPr>
          <a:xfrm>
            <a:off x="4372717" y="4548725"/>
            <a:ext cx="2963335" cy="2190558"/>
          </a:xfrm>
          <a:prstGeom prst="flowChart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07683" y="1885669"/>
            <a:ext cx="2569634" cy="1992705"/>
          </a:xfrm>
          <a:prstGeom prst="flowChart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1819" y="3099279"/>
            <a:ext cx="3223429" cy="8212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latin typeface="Century Gothic" panose="020B0502020202020204" pitchFamily="34" charset="0"/>
              </a:rPr>
              <a:t>Дизайн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629" y="1939382"/>
            <a:ext cx="2575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Century Gothic" panose="020B0502020202020204" pitchFamily="34" charset="0"/>
              </a:rPr>
              <a:t>Отсутствие контрастных, не сочетаемых, чересчур ярких цветов в оформлении.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2718" y="4562415"/>
            <a:ext cx="2895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Century Gothic" panose="020B0502020202020204" pitchFamily="34" charset="0"/>
              </a:rPr>
              <a:t>Несложная навигация, ясная структура сайта, удобное меню, наличие простого и расширенного поиска.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8489696" y="1885669"/>
            <a:ext cx="3293534" cy="1969783"/>
          </a:xfrm>
          <a:prstGeom prst="flowChart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89696" y="1916460"/>
            <a:ext cx="3293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Изображения соответствуют его содержанию, несут смысловую нагрузку, не отвлекают от контента.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046837" y="2851542"/>
            <a:ext cx="1295400" cy="434514"/>
          </a:xfrm>
          <a:prstGeom prst="straightConnector1">
            <a:avLst/>
          </a:prstGeom>
          <a:ln w="76200">
            <a:solidFill>
              <a:srgbClr val="92D1F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0"/>
            <a:endCxn id="3" idx="2"/>
          </p:cNvCxnSpPr>
          <p:nvPr/>
        </p:nvCxnSpPr>
        <p:spPr>
          <a:xfrm flipH="1" flipV="1">
            <a:off x="5833534" y="3920546"/>
            <a:ext cx="20851" cy="628179"/>
          </a:xfrm>
          <a:prstGeom prst="straightConnector1">
            <a:avLst/>
          </a:prstGeom>
          <a:ln w="76200">
            <a:solidFill>
              <a:srgbClr val="92D1F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1"/>
            <a:endCxn id="3" idx="3"/>
          </p:cNvCxnSpPr>
          <p:nvPr/>
        </p:nvCxnSpPr>
        <p:spPr>
          <a:xfrm flipH="1">
            <a:off x="7445248" y="2870561"/>
            <a:ext cx="1044448" cy="639352"/>
          </a:xfrm>
          <a:prstGeom prst="straightConnector1">
            <a:avLst/>
          </a:prstGeom>
          <a:ln w="76200">
            <a:solidFill>
              <a:srgbClr val="92D1F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778933" y="830303"/>
            <a:ext cx="11413067" cy="9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b="1" spc="-67" dirty="0" smtClean="0">
                <a:solidFill>
                  <a:srgbClr val="002060"/>
                </a:solidFill>
              </a:rPr>
              <a:t>Критерии хорошего сайта</a:t>
            </a:r>
            <a:endParaRPr lang="ru-RU" b="1" spc="-67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3" grpId="0" build="p"/>
      <p:bldP spid="6" grpId="0"/>
      <p:bldP spid="7" grpId="0"/>
      <p:bldP spid="16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процесс 16"/>
          <p:cNvSpPr/>
          <p:nvPr/>
        </p:nvSpPr>
        <p:spPr>
          <a:xfrm>
            <a:off x="3810750" y="5276767"/>
            <a:ext cx="4041770" cy="721576"/>
          </a:xfrm>
          <a:prstGeom prst="flowChart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17982" y="2712897"/>
            <a:ext cx="2569634" cy="761599"/>
          </a:xfrm>
          <a:prstGeom prst="flowChart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4134" y="2688014"/>
            <a:ext cx="4586635" cy="16345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latin typeface="Century Gothic" panose="020B0502020202020204" pitchFamily="34" charset="0"/>
              </a:rPr>
              <a:t>Технические параметры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928" y="2766610"/>
            <a:ext cx="2575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Быстрая скорость загрузки страниц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5400" y="5290456"/>
            <a:ext cx="3949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Содержание сайта не устарело, контент актуален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8803714" y="2766610"/>
            <a:ext cx="3293534" cy="738677"/>
          </a:xfrm>
          <a:prstGeom prst="flowChart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03714" y="2797401"/>
            <a:ext cx="3293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Century Gothic" panose="020B0502020202020204" pitchFamily="34" charset="0"/>
              </a:rPr>
              <a:t>Регулярные обновления информации.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757136" y="3063217"/>
            <a:ext cx="756518" cy="411590"/>
          </a:xfrm>
          <a:prstGeom prst="straightConnector1">
            <a:avLst/>
          </a:prstGeom>
          <a:ln w="76200">
            <a:solidFill>
              <a:srgbClr val="92D1F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0"/>
            <a:endCxn id="3" idx="2"/>
          </p:cNvCxnSpPr>
          <p:nvPr/>
        </p:nvCxnSpPr>
        <p:spPr>
          <a:xfrm flipV="1">
            <a:off x="5831635" y="4322560"/>
            <a:ext cx="5817" cy="954207"/>
          </a:xfrm>
          <a:prstGeom prst="straightConnector1">
            <a:avLst/>
          </a:prstGeom>
          <a:ln w="76200">
            <a:solidFill>
              <a:srgbClr val="92D1F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1"/>
            <a:endCxn id="3" idx="3"/>
          </p:cNvCxnSpPr>
          <p:nvPr/>
        </p:nvCxnSpPr>
        <p:spPr>
          <a:xfrm flipH="1">
            <a:off x="8130769" y="3135949"/>
            <a:ext cx="672945" cy="369338"/>
          </a:xfrm>
          <a:prstGeom prst="straightConnector1">
            <a:avLst/>
          </a:prstGeom>
          <a:ln w="76200">
            <a:solidFill>
              <a:srgbClr val="92D1F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778933" y="830303"/>
            <a:ext cx="11413067" cy="9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b="1" spc="-67" dirty="0" smtClean="0">
                <a:solidFill>
                  <a:srgbClr val="002060"/>
                </a:solidFill>
              </a:rPr>
              <a:t>Критерии хорошего сайта</a:t>
            </a:r>
            <a:endParaRPr lang="ru-RU" b="1" spc="-67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3" grpId="0" build="p"/>
      <p:bldP spid="6" grpId="0"/>
      <p:bldP spid="7" grpId="0"/>
      <p:bldP spid="16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0" y="818866"/>
            <a:ext cx="12192000" cy="928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b="1" spc="-67" dirty="0">
                <a:solidFill>
                  <a:srgbClr val="002060"/>
                </a:solidFill>
                <a:sym typeface="Miriam Libre"/>
              </a:rPr>
              <a:t>Куда обратиться за помощью?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170" y="2444083"/>
            <a:ext cx="7516143" cy="32634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Линия помощи «Дети онлайн» — бесплатная всероссийская служба телефонного и онлайн консультирования </a:t>
            </a:r>
            <a:r>
              <a:rPr 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по </a:t>
            </a:r>
            <a:r>
              <a:rPr lang="ru-RU" sz="2400" b="1" dirty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проблемам безопасного использования интернета и мобильной связи. </a:t>
            </a:r>
            <a:endParaRPr lang="ru-RU" sz="2400" b="1" dirty="0" smtClean="0">
              <a:solidFill>
                <a:srgbClr val="000000"/>
              </a:solidFill>
              <a:latin typeface="Century Gothic" panose="020B0502020202020204" pitchFamily="34" charset="0"/>
              <a:ea typeface="Barlow Light"/>
              <a:cs typeface="Barlow Light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Линии помощи профессиональную психологическую и информационную поддержку оказывают психологи факультета психологии МГУ имени М.В. Ломоносова и Фонда Развития Интернет.</a:t>
            </a:r>
          </a:p>
        </p:txBody>
      </p:sp>
      <p:pic>
        <p:nvPicPr>
          <p:cNvPr id="7170" name="Picture 2" descr="http://detionline.com/banners/banner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7" y="2444083"/>
            <a:ext cx="3048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930" y="4057490"/>
            <a:ext cx="3799788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u="sng" dirty="0">
                <a:solidFill>
                  <a:srgbClr val="002060"/>
                </a:solidFill>
                <a:latin typeface="Century Gothic" panose="020B0502020202020204" pitchFamily="34" charset="0"/>
                <a:ea typeface="Barlow Light"/>
                <a:cs typeface="Barlow Light"/>
                <a:sym typeface="Barlow Light"/>
              </a:rPr>
              <a:t>http://detionline.com</a:t>
            </a:r>
          </a:p>
          <a:p>
            <a:r>
              <a:rPr lang="ru-RU" sz="2667" u="sng" dirty="0">
                <a:solidFill>
                  <a:srgbClr val="002060"/>
                </a:solidFill>
                <a:latin typeface="Century Gothic" panose="020B0502020202020204" pitchFamily="34" charset="0"/>
                <a:ea typeface="Barlow Light"/>
                <a:cs typeface="Barlow Light"/>
                <a:sym typeface="Barlow Light"/>
              </a:rPr>
              <a:t>http://detionline.com/helpline/about/ </a:t>
            </a:r>
          </a:p>
        </p:txBody>
      </p:sp>
    </p:spTree>
    <p:extLst>
      <p:ext uri="{BB962C8B-B14F-4D97-AF65-F5344CB8AC3E}">
        <p14:creationId xmlns:p14="http://schemas.microsoft.com/office/powerpoint/2010/main" val="33317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0" y="818866"/>
            <a:ext cx="12192000" cy="928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b="1" spc="-67" dirty="0" smtClean="0">
                <a:solidFill>
                  <a:srgbClr val="002060"/>
                </a:solidFill>
                <a:sym typeface="Miriam Libre"/>
              </a:rPr>
              <a:t>Спасибо за внимание!</a:t>
            </a:r>
            <a:endParaRPr lang="ru-RU" b="1" spc="-67" dirty="0">
              <a:solidFill>
                <a:srgbClr val="002060"/>
              </a:solidFill>
              <a:sym typeface="Miriam Libre"/>
            </a:endParaRPr>
          </a:p>
        </p:txBody>
      </p:sp>
      <p:pic>
        <p:nvPicPr>
          <p:cNvPr id="7170" name="Picture 2" descr="https://workshopmagnetbrand.com/wp-content/uploads/2021/08/pad-tab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22" y="1811013"/>
            <a:ext cx="8795156" cy="47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581" y="776748"/>
            <a:ext cx="11405419" cy="103238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b="1" spc="-67" dirty="0">
                <a:solidFill>
                  <a:srgbClr val="002060"/>
                </a:solidFill>
              </a:rPr>
              <a:t>Что тебя раздражает в интернете?</a:t>
            </a:r>
          </a:p>
        </p:txBody>
      </p:sp>
      <p:pic>
        <p:nvPicPr>
          <p:cNvPr id="4098" name="Picture 2" descr="https://debbiehitchcock.com/wp-content/uploads/2016/03/Technology-w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23678"/>
          <a:stretch/>
        </p:blipFill>
        <p:spPr bwMode="auto">
          <a:xfrm>
            <a:off x="2060811" y="2251962"/>
            <a:ext cx="3466533" cy="35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elegra.ph/file/6e758dee38a14304a2d1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r="2428"/>
          <a:stretch/>
        </p:blipFill>
        <p:spPr bwMode="auto">
          <a:xfrm>
            <a:off x="6489290" y="2251962"/>
            <a:ext cx="4603843" cy="35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9771" y="175231"/>
            <a:ext cx="12192000" cy="82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None/>
              <a:defRPr sz="5000" b="1" cap="all" spc="-67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Miriam Libre"/>
              </a:rPr>
              <a:t>Подростков в Интернете раздражают: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064709" y="1708466"/>
            <a:ext cx="34788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вирусы</a:t>
            </a:r>
            <a:endParaRPr lang="ru-RU" altLang="ru-RU" sz="2400" b="1" dirty="0">
              <a:solidFill>
                <a:srgbClr val="000000"/>
              </a:solidFill>
              <a:latin typeface="Century Gothic" panose="020B0502020202020204" pitchFamily="34" charset="0"/>
              <a:ea typeface="Barlow Light"/>
              <a:cs typeface="Barlow Ligh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62829" y="3554604"/>
            <a:ext cx="4404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потеря </a:t>
            </a:r>
            <a:r>
              <a:rPr lang="ru-RU" altLang="ru-RU" sz="2400" b="1" dirty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времени, мешает живому общению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62829" y="4657329"/>
            <a:ext cx="4404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ложь</a:t>
            </a:r>
            <a:r>
              <a:rPr lang="ru-RU" altLang="ru-RU" sz="2400" b="1" dirty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, негативная информация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64709" y="2446869"/>
            <a:ext cx="4402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зависимость</a:t>
            </a:r>
            <a:r>
              <a:rPr lang="ru-RU" altLang="ru-RU" sz="2400" b="1" dirty="0">
                <a:solidFill>
                  <a:srgbClr val="00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, усталость, вред здоровью</a:t>
            </a:r>
          </a:p>
        </p:txBody>
      </p:sp>
      <p:pic>
        <p:nvPicPr>
          <p:cNvPr id="1026" name="Picture 2" descr="http://star-w.kir.jp/grp/9/history-of-computer-virus-i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9943" y="1859523"/>
            <a:ext cx="892623" cy="11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leaksoft.ru/images/site_images/pages_page/0/140_f1237606363bb65b4ae1d965509aba88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5579" y="3566414"/>
            <a:ext cx="217698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ytimg.com/vi/oAoG-bHLb6o/maxresdefault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9F9"/>
              </a:clrFrom>
              <a:clrTo>
                <a:srgbClr val="FF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92" r="3076"/>
          <a:stretch/>
        </p:blipFill>
        <p:spPr bwMode="auto">
          <a:xfrm flipH="1">
            <a:off x="652572" y="3981657"/>
            <a:ext cx="2671602" cy="21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tockhead.com.au/wp-content/uploads/2017/12/Excited-L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0" y="1673981"/>
            <a:ext cx="3295203" cy="185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15046" y="1717348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42%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67564" y="2600757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43%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7565" y="3567619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48%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15047" y="4811217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Barlow Light"/>
                <a:cs typeface="Barlow Light"/>
              </a:rPr>
              <a:t>61%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581" y="674282"/>
            <a:ext cx="11405419" cy="116184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ru-RU" b="1" spc="-67" dirty="0" smtClean="0">
                <a:solidFill>
                  <a:srgbClr val="002060"/>
                </a:solidFill>
                <a:sym typeface="Arial"/>
              </a:rPr>
              <a:t>какие виды интернет-рисков существуют?</a:t>
            </a:r>
            <a:endParaRPr lang="ru-RU" b="1" spc="-67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581" y="3948257"/>
            <a:ext cx="6130048" cy="468208"/>
          </a:xfrm>
        </p:spPr>
        <p:txBody>
          <a:bodyPr/>
          <a:lstStyle/>
          <a:p>
            <a:pPr marL="711182" indent="-609585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Century Gothic" panose="020B0502020202020204" pitchFamily="34" charset="0"/>
              </a:rPr>
              <a:t>Технические риски</a:t>
            </a:r>
          </a:p>
        </p:txBody>
      </p:sp>
      <p:pic>
        <p:nvPicPr>
          <p:cNvPr id="3076" name="Picture 4" descr="http://molod86.ru/wp-content/uploads/2017/11/1__upload_iblock_1fd_1fddf590150927c4157c339c26c53aa5_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84" y="1843148"/>
            <a:ext cx="3945140" cy="20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hannelfutures.com/files/2021/06/Roundup5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9" y="4274599"/>
            <a:ext cx="3944042" cy="24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6581" y="1936661"/>
            <a:ext cx="5083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597" indent="0">
              <a:buClr>
                <a:schemeClr val="bg1"/>
              </a:buClr>
              <a:buNone/>
            </a:pPr>
            <a:r>
              <a:rPr lang="ru-RU" sz="2800" b="1" dirty="0" smtClean="0">
                <a:latin typeface="Century Gothic" panose="020B0502020202020204" pitchFamily="34" charset="0"/>
              </a:rPr>
              <a:t>Выделяют 4 видов рисков: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6581" y="2548493"/>
            <a:ext cx="4759636" cy="39703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711182" indent="-60958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200" b="1" dirty="0">
                <a:latin typeface="Century Gothic" panose="020B0502020202020204" pitchFamily="34" charset="0"/>
              </a:rPr>
              <a:t>Коммуникационные риски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581" y="3016701"/>
            <a:ext cx="3586238" cy="39703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711182" indent="-60958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200" b="1" dirty="0">
                <a:latin typeface="Century Gothic" panose="020B0502020202020204" pitchFamily="34" charset="0"/>
              </a:rPr>
              <a:t>Контентные риски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6581" y="3482479"/>
            <a:ext cx="4400564" cy="39703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711182" indent="-60958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200" b="1" dirty="0">
                <a:latin typeface="Century Gothic" panose="020B0502020202020204" pitchFamily="34" charset="0"/>
              </a:rPr>
              <a:t>Потребительские риски</a:t>
            </a:r>
          </a:p>
        </p:txBody>
      </p:sp>
      <p:pic>
        <p:nvPicPr>
          <p:cNvPr id="2056" name="Picture 8" descr="https://pravo-invalida.ru/wp-content/uploads/2021/06/moshennichest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32" y="4505077"/>
            <a:ext cx="4182974" cy="235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5" y="584200"/>
            <a:ext cx="11427725" cy="12784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b="1" spc="-67" dirty="0">
                <a:solidFill>
                  <a:srgbClr val="002060"/>
                </a:solidFill>
              </a:rPr>
              <a:t>Есть ли правила </a:t>
            </a:r>
            <a:r>
              <a:rPr lang="ru-RU" b="1" spc="-67" dirty="0" smtClean="0">
                <a:solidFill>
                  <a:srgbClr val="002060"/>
                </a:solidFill>
              </a:rPr>
              <a:t>поведения в </a:t>
            </a:r>
            <a:r>
              <a:rPr lang="ru-RU" b="1" spc="-67" dirty="0">
                <a:solidFill>
                  <a:srgbClr val="002060"/>
                </a:solidFill>
              </a:rPr>
              <a:t>интернете?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4275" y="5799666"/>
            <a:ext cx="1030974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sz="4600" b="1" spc="-67" dirty="0" smtClean="0">
                <a:solidFill>
                  <a:srgbClr val="002060"/>
                </a:solidFill>
              </a:rPr>
              <a:t>Какие Есть правила в интернете?</a:t>
            </a:r>
            <a:endParaRPr lang="ru-RU" sz="4600" b="1" spc="-67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www.b17.ru/foto/uploaded/upl_1603186803_254740_ehjm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57" y="1947876"/>
            <a:ext cx="5336274" cy="369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881976"/>
          </a:xfrm>
        </p:spPr>
        <p:txBody>
          <a:bodyPr/>
          <a:lstStyle/>
          <a:p>
            <a:pPr algn="ctr"/>
            <a:r>
              <a:rPr lang="ru-RU" b="1" spc="-67" dirty="0">
                <a:solidFill>
                  <a:schemeClr val="bg1"/>
                </a:solidFill>
              </a:rPr>
              <a:t>Правила поведения в Интернете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5622" y="668740"/>
            <a:ext cx="8601445" cy="5715126"/>
          </a:xfrm>
        </p:spPr>
        <p:txBody>
          <a:bodyPr>
            <a:noAutofit/>
          </a:bodyPr>
          <a:lstStyle/>
          <a:p>
            <a:pPr marL="558797" indent="-457200" algn="just">
              <a:lnSpc>
                <a:spcPct val="100000"/>
              </a:lnSpc>
              <a:buClr>
                <a:srgbClr val="FF0000"/>
              </a:buClr>
              <a:buSzPct val="150000"/>
              <a:buFont typeface="Century Gothic" panose="020B0502020202020204" pitchFamily="34" charset="0"/>
              <a:buChar char="?"/>
            </a:pPr>
            <a:r>
              <a:rPr lang="ru-RU" sz="3000" dirty="0" smtClean="0">
                <a:latin typeface="Century Gothic" panose="020B0502020202020204" pitchFamily="34" charset="0"/>
              </a:rPr>
              <a:t>Можно ли </a:t>
            </a:r>
            <a:r>
              <a:rPr lang="ru-RU" sz="3000" b="1" dirty="0" smtClean="0">
                <a:latin typeface="Century Gothic" panose="020B0502020202020204" pitchFamily="34" charset="0"/>
              </a:rPr>
              <a:t>размещать личную информацию </a:t>
            </a:r>
            <a:r>
              <a:rPr lang="ru-RU" sz="3000" dirty="0" smtClean="0">
                <a:latin typeface="Century Gothic" panose="020B0502020202020204" pitchFamily="34" charset="0"/>
              </a:rPr>
              <a:t>в Интернете</a:t>
            </a:r>
            <a:r>
              <a:rPr lang="ru-RU" sz="3000" b="1" dirty="0" smtClean="0">
                <a:latin typeface="Century Gothic" panose="020B0502020202020204" pitchFamily="34" charset="0"/>
              </a:rPr>
              <a:t>? </a:t>
            </a:r>
            <a:r>
              <a:rPr lang="ru-RU" sz="3000" dirty="0" smtClean="0">
                <a:latin typeface="Century Gothic" panose="020B0502020202020204" pitchFamily="34" charset="0"/>
              </a:rPr>
              <a:t>Что такое </a:t>
            </a:r>
            <a:r>
              <a:rPr lang="ru-RU" sz="3000" b="1" dirty="0" smtClean="0">
                <a:latin typeface="Century Gothic" panose="020B0502020202020204" pitchFamily="34" charset="0"/>
              </a:rPr>
              <a:t>«личная информация», «персональные данные»?</a:t>
            </a:r>
          </a:p>
          <a:p>
            <a:pPr marL="558797" indent="-457200" algn="just">
              <a:lnSpc>
                <a:spcPct val="100000"/>
              </a:lnSpc>
              <a:buClr>
                <a:srgbClr val="FF0000"/>
              </a:buClr>
              <a:buSzPct val="150000"/>
              <a:buFont typeface="Century Gothic" panose="020B0502020202020204" pitchFamily="34" charset="0"/>
              <a:buChar char="?"/>
            </a:pPr>
            <a:r>
              <a:rPr lang="ru-RU" sz="3000" dirty="0" smtClean="0">
                <a:latin typeface="Century Gothic" panose="020B0502020202020204" pitchFamily="34" charset="0"/>
              </a:rPr>
              <a:t>Можно ли </a:t>
            </a:r>
            <a:r>
              <a:rPr lang="ru-RU" sz="3000" b="1" dirty="0" smtClean="0">
                <a:latin typeface="Century Gothic" panose="020B0502020202020204" pitchFamily="34" charset="0"/>
              </a:rPr>
              <a:t>выкладывать фотографии других людей без их разрешения?</a:t>
            </a:r>
          </a:p>
          <a:p>
            <a:pPr marL="558797" indent="-457200" algn="just">
              <a:lnSpc>
                <a:spcPct val="100000"/>
              </a:lnSpc>
              <a:buClr>
                <a:srgbClr val="FF0000"/>
              </a:buClr>
              <a:buSzPct val="150000"/>
              <a:buFont typeface="Century Gothic" panose="020B0502020202020204" pitchFamily="34" charset="0"/>
              <a:buChar char="?"/>
            </a:pPr>
            <a:r>
              <a:rPr lang="ru-RU" sz="3000" dirty="0" smtClean="0">
                <a:latin typeface="Century Gothic" panose="020B0502020202020204" pitchFamily="34" charset="0"/>
              </a:rPr>
              <a:t>Можно ли </a:t>
            </a:r>
            <a:r>
              <a:rPr lang="ru-RU" sz="3000" b="1" dirty="0" smtClean="0">
                <a:latin typeface="Century Gothic" panose="020B0502020202020204" pitchFamily="34" charset="0"/>
              </a:rPr>
              <a:t>брать информацию из Интернета? </a:t>
            </a:r>
            <a:r>
              <a:rPr lang="ru-RU" sz="3000" dirty="0" smtClean="0">
                <a:latin typeface="Century Gothic" panose="020B0502020202020204" pitchFamily="34" charset="0"/>
              </a:rPr>
              <a:t>В </a:t>
            </a:r>
            <a:r>
              <a:rPr lang="ru-RU" sz="3000" b="1" dirty="0" smtClean="0">
                <a:latin typeface="Century Gothic" panose="020B0502020202020204" pitchFamily="34" charset="0"/>
              </a:rPr>
              <a:t>каких случаях </a:t>
            </a:r>
            <a:r>
              <a:rPr lang="ru-RU" sz="3000" dirty="0" smtClean="0">
                <a:latin typeface="Century Gothic" panose="020B0502020202020204" pitchFamily="34" charset="0"/>
              </a:rPr>
              <a:t>это</a:t>
            </a:r>
            <a:r>
              <a:rPr lang="ru-RU" sz="3000" b="1" dirty="0" smtClean="0">
                <a:latin typeface="Century Gothic" panose="020B0502020202020204" pitchFamily="34" charset="0"/>
              </a:rPr>
              <a:t> можно </a:t>
            </a:r>
            <a:r>
              <a:rPr lang="ru-RU" sz="3000" dirty="0" smtClean="0">
                <a:latin typeface="Century Gothic" panose="020B0502020202020204" pitchFamily="34" charset="0"/>
              </a:rPr>
              <a:t>делать</a:t>
            </a:r>
            <a:r>
              <a:rPr lang="ru-RU" sz="3000" b="1" dirty="0" smtClean="0">
                <a:latin typeface="Century Gothic" panose="020B0502020202020204" pitchFamily="34" charset="0"/>
              </a:rPr>
              <a:t>? </a:t>
            </a:r>
            <a:r>
              <a:rPr lang="ru-RU" sz="3000" dirty="0" smtClean="0">
                <a:latin typeface="Century Gothic" panose="020B0502020202020204" pitchFamily="34" charset="0"/>
              </a:rPr>
              <a:t>Как это сделать </a:t>
            </a:r>
            <a:r>
              <a:rPr lang="ru-RU" sz="3000" b="1" dirty="0" smtClean="0">
                <a:latin typeface="Century Gothic" panose="020B0502020202020204" pitchFamily="34" charset="0"/>
              </a:rPr>
              <a:t>правильно?</a:t>
            </a:r>
          </a:p>
          <a:p>
            <a:pPr marL="558797" indent="-457200" algn="just">
              <a:lnSpc>
                <a:spcPct val="100000"/>
              </a:lnSpc>
              <a:buClr>
                <a:srgbClr val="FF0000"/>
              </a:buClr>
              <a:buSzPct val="150000"/>
              <a:buFont typeface="Century Gothic" panose="020B0502020202020204" pitchFamily="34" charset="0"/>
              <a:buChar char="?"/>
            </a:pPr>
            <a:r>
              <a:rPr lang="ru-RU" sz="3000" dirty="0" smtClean="0">
                <a:latin typeface="Century Gothic" panose="020B0502020202020204" pitchFamily="34" charset="0"/>
              </a:rPr>
              <a:t>Можно ли </a:t>
            </a:r>
            <a:r>
              <a:rPr lang="ru-RU" sz="3000" b="1" dirty="0" smtClean="0">
                <a:latin typeface="Century Gothic" panose="020B0502020202020204" pitchFamily="34" charset="0"/>
              </a:rPr>
              <a:t>ругаться, использовать нецензурные выражения </a:t>
            </a:r>
            <a:r>
              <a:rPr lang="ru-RU" sz="3000" dirty="0" smtClean="0">
                <a:latin typeface="Century Gothic" panose="020B0502020202020204" pitchFamily="34" charset="0"/>
              </a:rPr>
              <a:t>в Интернете</a:t>
            </a:r>
            <a:r>
              <a:rPr lang="ru-RU" sz="3000" b="1" dirty="0" smtClean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6148" name="Picture 4" descr="https://www.oum.ru/upload/medialibrary/cfe/cfe8872a642b9f3cee12d43aa34ca9c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4" t="5865" r="14232"/>
          <a:stretch/>
        </p:blipFill>
        <p:spPr bwMode="auto">
          <a:xfrm>
            <a:off x="122831" y="668740"/>
            <a:ext cx="2825086" cy="28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osmeticimplantdentistrykc.com/wp-content/uploads/2018/05/AdobeStock_5845231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7" r="-1"/>
          <a:stretch/>
        </p:blipFill>
        <p:spPr bwMode="auto">
          <a:xfrm flipH="1">
            <a:off x="122829" y="3645216"/>
            <a:ext cx="2825085" cy="26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881976"/>
          </a:xfrm>
        </p:spPr>
        <p:txBody>
          <a:bodyPr/>
          <a:lstStyle/>
          <a:p>
            <a:pPr algn="ctr"/>
            <a:r>
              <a:rPr lang="ru-RU" b="1" spc="-67" dirty="0">
                <a:solidFill>
                  <a:schemeClr val="bg1"/>
                </a:solidFill>
              </a:rPr>
              <a:t>Правила поведения в Интернете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744" y="881977"/>
            <a:ext cx="8596323" cy="4756364"/>
          </a:xfrm>
        </p:spPr>
        <p:txBody>
          <a:bodyPr>
            <a:noAutofit/>
          </a:bodyPr>
          <a:lstStyle/>
          <a:p>
            <a:pPr marL="558797" indent="-457200" algn="just">
              <a:buClr>
                <a:srgbClr val="FF0000"/>
              </a:buClr>
              <a:buSzPct val="150000"/>
              <a:buFont typeface="Century Gothic" panose="020B0502020202020204" pitchFamily="34" charset="0"/>
              <a:buChar char="?"/>
            </a:pPr>
            <a:r>
              <a:rPr lang="ru-RU" sz="3000" dirty="0" smtClean="0">
                <a:latin typeface="Century Gothic" panose="020B0502020202020204" pitchFamily="34" charset="0"/>
              </a:rPr>
              <a:t>Можно ли </a:t>
            </a:r>
            <a:r>
              <a:rPr lang="ru-RU" sz="3000" b="1" dirty="0" smtClean="0">
                <a:latin typeface="Century Gothic" panose="020B0502020202020204" pitchFamily="34" charset="0"/>
              </a:rPr>
              <a:t>оскорблять, обижать, провоцировать других людей </a:t>
            </a:r>
            <a:r>
              <a:rPr lang="ru-RU" sz="3000" dirty="0" smtClean="0">
                <a:latin typeface="Century Gothic" panose="020B0502020202020204" pitchFamily="34" charset="0"/>
              </a:rPr>
              <a:t>в Интернете</a:t>
            </a:r>
            <a:r>
              <a:rPr lang="ru-RU" sz="3000" b="1" dirty="0" smtClean="0">
                <a:latin typeface="Century Gothic" panose="020B0502020202020204" pitchFamily="34" charset="0"/>
              </a:rPr>
              <a:t>?</a:t>
            </a:r>
          </a:p>
          <a:p>
            <a:pPr marL="558797" indent="-457200" algn="just">
              <a:buClr>
                <a:srgbClr val="FF0000"/>
              </a:buClr>
              <a:buSzPct val="150000"/>
              <a:buFont typeface="Century Gothic" panose="020B0502020202020204" pitchFamily="34" charset="0"/>
              <a:buChar char="?"/>
            </a:pPr>
            <a:r>
              <a:rPr lang="ru-RU" sz="3000" dirty="0" smtClean="0">
                <a:latin typeface="Century Gothic" panose="020B0502020202020204" pitchFamily="34" charset="0"/>
              </a:rPr>
              <a:t>Можно ли </a:t>
            </a:r>
            <a:r>
              <a:rPr lang="ru-RU" sz="3000" b="1" dirty="0" smtClean="0">
                <a:latin typeface="Century Gothic" panose="020B0502020202020204" pitchFamily="34" charset="0"/>
              </a:rPr>
              <a:t>высказывать свое мнение,</a:t>
            </a:r>
            <a:r>
              <a:rPr lang="ru-RU" sz="3000" dirty="0" smtClean="0">
                <a:latin typeface="Century Gothic" panose="020B0502020202020204" pitchFamily="34" charset="0"/>
              </a:rPr>
              <a:t> </a:t>
            </a:r>
            <a:r>
              <a:rPr lang="ru-RU" sz="3000" b="1" dirty="0" smtClean="0">
                <a:latin typeface="Century Gothic" panose="020B0502020202020204" pitchFamily="34" charset="0"/>
              </a:rPr>
              <a:t>отстаивать свою точку зрения </a:t>
            </a:r>
            <a:r>
              <a:rPr lang="ru-RU" sz="3000" dirty="0" smtClean="0">
                <a:latin typeface="Century Gothic" panose="020B0502020202020204" pitchFamily="34" charset="0"/>
              </a:rPr>
              <a:t>в </a:t>
            </a:r>
            <a:r>
              <a:rPr lang="ru-RU" sz="3000" dirty="0">
                <a:latin typeface="Century Gothic" panose="020B0502020202020204" pitchFamily="34" charset="0"/>
              </a:rPr>
              <a:t>Интернете</a:t>
            </a:r>
            <a:r>
              <a:rPr lang="ru-RU" sz="3000" b="1" dirty="0" smtClean="0">
                <a:latin typeface="Century Gothic" panose="020B0502020202020204" pitchFamily="34" charset="0"/>
              </a:rPr>
              <a:t>? </a:t>
            </a:r>
          </a:p>
          <a:p>
            <a:pPr marL="558797" indent="-457200" algn="just">
              <a:buClr>
                <a:srgbClr val="FF0000"/>
              </a:buClr>
              <a:buSzPct val="150000"/>
              <a:buFont typeface="Century Gothic" panose="020B0502020202020204" pitchFamily="34" charset="0"/>
              <a:buChar char="?"/>
            </a:pPr>
            <a:r>
              <a:rPr lang="ru-RU" sz="3000" dirty="0" smtClean="0">
                <a:latin typeface="Century Gothic" panose="020B0502020202020204" pitchFamily="34" charset="0"/>
              </a:rPr>
              <a:t>Есть ли </a:t>
            </a:r>
            <a:r>
              <a:rPr lang="ru-RU" sz="3000" b="1" dirty="0" smtClean="0">
                <a:latin typeface="Century Gothic" panose="020B0502020202020204" pitchFamily="34" charset="0"/>
              </a:rPr>
              <a:t>ответственность за высказанное в Интернете мнение?</a:t>
            </a:r>
          </a:p>
          <a:p>
            <a:pPr marL="558797" indent="-457200" algn="just">
              <a:buClr>
                <a:srgbClr val="FF0000"/>
              </a:buClr>
              <a:buSzPct val="150000"/>
              <a:buFont typeface="Century Gothic" panose="020B0502020202020204" pitchFamily="34" charset="0"/>
              <a:buChar char="?"/>
            </a:pPr>
            <a:r>
              <a:rPr lang="ru-RU" sz="3000" dirty="0">
                <a:latin typeface="Century Gothic" panose="020B0502020202020204" pitchFamily="34" charset="0"/>
              </a:rPr>
              <a:t>Если </a:t>
            </a:r>
            <a:r>
              <a:rPr lang="ru-RU" sz="3000" dirty="0" smtClean="0">
                <a:latin typeface="Century Gothic" panose="020B0502020202020204" pitchFamily="34" charset="0"/>
              </a:rPr>
              <a:t>попадется</a:t>
            </a:r>
            <a:r>
              <a:rPr lang="ru-RU" sz="3000" b="1" dirty="0" smtClean="0">
                <a:latin typeface="Century Gothic" panose="020B0502020202020204" pitchFamily="34" charset="0"/>
              </a:rPr>
              <a:t> </a:t>
            </a:r>
            <a:r>
              <a:rPr lang="ru-RU" sz="3000" b="1" dirty="0">
                <a:latin typeface="Century Gothic" panose="020B0502020202020204" pitchFamily="34" charset="0"/>
              </a:rPr>
              <a:t>неподобающий сайт или изображение</a:t>
            </a:r>
            <a:r>
              <a:rPr lang="ru-RU" sz="3000" b="1" dirty="0" smtClean="0">
                <a:latin typeface="Century Gothic" panose="020B0502020202020204" pitchFamily="34" charset="0"/>
              </a:rPr>
              <a:t>, что нужно делать?</a:t>
            </a:r>
            <a:endParaRPr lang="ru-RU" sz="3000" b="1" dirty="0">
              <a:latin typeface="Century Gothic" panose="020B0502020202020204" pitchFamily="34" charset="0"/>
            </a:endParaRPr>
          </a:p>
          <a:p>
            <a:pPr marL="101597" indent="0" algn="just">
              <a:buClr>
                <a:srgbClr val="002060"/>
              </a:buClr>
              <a:buNone/>
            </a:pPr>
            <a:endParaRPr lang="ru-RU" sz="3000" b="1" dirty="0">
              <a:latin typeface="Century Gothic" panose="020B0502020202020204" pitchFamily="34" charset="0"/>
            </a:endParaRPr>
          </a:p>
        </p:txBody>
      </p:sp>
      <p:pic>
        <p:nvPicPr>
          <p:cNvPr id="6148" name="Picture 4" descr="https://www.oum.ru/upload/medialibrary/cfe/cfe8872a642b9f3cee12d43aa34ca9c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4" t="5865" r="14232"/>
          <a:stretch/>
        </p:blipFill>
        <p:spPr bwMode="auto">
          <a:xfrm>
            <a:off x="122831" y="668740"/>
            <a:ext cx="2825086" cy="28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osmeticimplantdentistrykc.com/wp-content/uploads/2018/05/AdobeStock_5845231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7" r="-1"/>
          <a:stretch/>
        </p:blipFill>
        <p:spPr bwMode="auto">
          <a:xfrm flipH="1">
            <a:off x="122829" y="3645216"/>
            <a:ext cx="2825085" cy="26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22" y="476032"/>
            <a:ext cx="11414077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b="1" spc="-67" dirty="0" smtClean="0">
                <a:solidFill>
                  <a:srgbClr val="002060"/>
                </a:solidFill>
              </a:rPr>
              <a:t>Правила безопасного поведения в Интернете</a:t>
            </a:r>
            <a:endParaRPr lang="ru-RU" b="1" spc="-67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8" y="1975648"/>
            <a:ext cx="11523132" cy="44166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entury Gothic" panose="020B0502020202020204" pitchFamily="34" charset="0"/>
              </a:rPr>
              <a:t> Используйте </a:t>
            </a:r>
            <a:r>
              <a:rPr lang="ru-RU" sz="2000" b="1" dirty="0">
                <a:latin typeface="Century Gothic" panose="020B0502020202020204" pitchFamily="34" charset="0"/>
              </a:rPr>
              <a:t>сложные и уникальные пароли для всех учетных записей</a:t>
            </a:r>
            <a:r>
              <a:rPr lang="ru-RU" sz="2000" b="1" dirty="0" smtClean="0">
                <a:latin typeface="Century Gothic" panose="020B050202020202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Не сохраняйте пароли на чужих и общественных компьютерах. Никому не говорите свои пароли.</a:t>
            </a:r>
            <a:endParaRPr lang="ru-RU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latin typeface="Century Gothic" panose="020B0502020202020204" pitchFamily="34" charset="0"/>
              </a:rPr>
              <a:t>Защищайте </a:t>
            </a:r>
            <a:r>
              <a:rPr lang="ru-RU" sz="2000" b="1" dirty="0">
                <a:latin typeface="Century Gothic" panose="020B0502020202020204" pitchFamily="34" charset="0"/>
              </a:rPr>
              <a:t>конфиденциальную и личную </a:t>
            </a:r>
            <a:r>
              <a:rPr lang="ru-RU" sz="2000" b="1" dirty="0" smtClean="0">
                <a:latin typeface="Century Gothic" panose="020B0502020202020204" pitchFamily="34" charset="0"/>
              </a:rPr>
              <a:t>информацию.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Не </a:t>
            </a:r>
            <a:r>
              <a:rPr lang="ru-RU" sz="2000" dirty="0">
                <a:latin typeface="Century Gothic" panose="020B0502020202020204" pitchFamily="34" charset="0"/>
              </a:rPr>
              <a:t>выкладывайте в открытый доступ номера телефонов, домашний </a:t>
            </a:r>
            <a:r>
              <a:rPr lang="ru-RU" sz="2000" dirty="0" smtClean="0">
                <a:latin typeface="Century Gothic" panose="020B0502020202020204" pitchFamily="34" charset="0"/>
              </a:rPr>
              <a:t>адрес, свои и чужие личные фотографии без разрешения, другую </a:t>
            </a:r>
            <a:r>
              <a:rPr lang="ru-RU" sz="2000" dirty="0">
                <a:latin typeface="Century Gothic" panose="020B0502020202020204" pitchFamily="34" charset="0"/>
              </a:rPr>
              <a:t>личную информацию.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entury Gothic" panose="020B0502020202020204" pitchFamily="34" charset="0"/>
              </a:rPr>
              <a:t> Следите </a:t>
            </a:r>
            <a:r>
              <a:rPr lang="ru-RU" sz="2000" b="1" dirty="0">
                <a:latin typeface="Century Gothic" panose="020B0502020202020204" pitchFamily="34" charset="0"/>
              </a:rPr>
              <a:t>за </a:t>
            </a:r>
            <a:r>
              <a:rPr lang="ru-RU" sz="2000" b="1" dirty="0" smtClean="0">
                <a:latin typeface="Century Gothic" panose="020B0502020202020204" pitchFamily="34" charset="0"/>
              </a:rPr>
              <a:t>тем, по каким ссылкам переходите. Не переходите на незнакомые сайты.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Если смущает сайт, информация на нем (текст, аудио, видео), </a:t>
            </a:r>
            <a:r>
              <a:rPr lang="ru-RU" sz="2000" dirty="0" smtClean="0">
                <a:latin typeface="Century Gothic" panose="020B0502020202020204" pitchFamily="34" charset="0"/>
              </a:rPr>
              <a:t>посоветуйтесь с </a:t>
            </a:r>
            <a:r>
              <a:rPr lang="ru-RU" sz="2000" dirty="0" smtClean="0">
                <a:latin typeface="Century Gothic" panose="020B0502020202020204" pitchFamily="34" charset="0"/>
              </a:rPr>
              <a:t>родителями.</a:t>
            </a:r>
            <a:endParaRPr lang="ru-RU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entury Gothic" panose="020B0502020202020204" pitchFamily="34" charset="0"/>
              </a:rPr>
              <a:t> Знакомясь </a:t>
            </a:r>
            <a:r>
              <a:rPr lang="ru-RU" sz="2000" b="1" dirty="0">
                <a:latin typeface="Century Gothic" panose="020B0502020202020204" pitchFamily="34" charset="0"/>
              </a:rPr>
              <a:t>с новыми людьми в Интернете, помните </a:t>
            </a:r>
            <a:r>
              <a:rPr lang="ru-RU" sz="2000" b="1" dirty="0" smtClean="0">
                <a:latin typeface="Century Gothic" panose="020B0502020202020204" pitchFamily="34" charset="0"/>
              </a:rPr>
              <a:t>– не все люди говорят о себе правду и являются теми, за кого себя выдают.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endParaRPr lang="ru-RU" sz="2000" b="1" dirty="0" smtClean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Встреча с незнакомцами в реальной жизни может быть опасна, посоветуйтесь с родителями, договоритесь об их присутствии на встрече.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133" y="2057399"/>
            <a:ext cx="11506199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latin typeface="Century Gothic" panose="020B0502020202020204" pitchFamily="34" charset="0"/>
              </a:rPr>
              <a:t> Если полученное сообщение кажется странным, непонятным, неуместным, неприятным, если оно содержит угрозы, не отвечая на него, расскажите о нем родителям.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latin typeface="Century Gothic" panose="020B0502020202020204" pitchFamily="34" charset="0"/>
              </a:rPr>
              <a:t> Действия в Интернете могут привести к последствиям в реальной </a:t>
            </a:r>
            <a:r>
              <a:rPr lang="ru-RU" sz="2000" b="1" dirty="0" smtClean="0">
                <a:latin typeface="Century Gothic" panose="020B0502020202020204" pitchFamily="34" charset="0"/>
              </a:rPr>
              <a:t>жизни.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2000" dirty="0" smtClean="0">
                <a:latin typeface="Century Gothic" panose="020B0502020202020204" pitchFamily="34" charset="0"/>
              </a:rPr>
              <a:t>Общайтесь в Интернете так, как вы хотите, чтобы общались с вами. Избегайте оскорблений других участников дискуссий, не провоцируйте их, не используйте нецензурные выражения.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latin typeface="Century Gothic" panose="020B0502020202020204" pitchFamily="34" charset="0"/>
              </a:rPr>
              <a:t> Обновляйте параметры конфиденциальности и антивирусное ПО и используйте безопасное подключение.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latin typeface="Century Gothic" panose="020B0502020202020204" pitchFamily="34" charset="0"/>
              </a:rPr>
              <a:t> Просите совета у того, кому доверяете</a:t>
            </a:r>
            <a:r>
              <a:rPr lang="ru-RU" sz="2000" b="1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2000" dirty="0" smtClean="0">
                <a:latin typeface="Century Gothic" panose="020B0502020202020204" pitchFamily="34" charset="0"/>
              </a:rPr>
              <a:t>Помните, что ваши друзья, ровесники и одноклассники могут не знать, </a:t>
            </a:r>
            <a:r>
              <a:rPr lang="ru-RU" sz="2000" dirty="0" smtClean="0">
                <a:latin typeface="Century Gothic" panose="020B0502020202020204" pitchFamily="34" charset="0"/>
              </a:rPr>
              <a:t>как решить проблему, действовать в </a:t>
            </a:r>
            <a:r>
              <a:rPr lang="ru-RU" sz="2000" dirty="0" smtClean="0">
                <a:latin typeface="Century Gothic" panose="020B0502020202020204" pitchFamily="34" charset="0"/>
              </a:rPr>
              <a:t>сложной </a:t>
            </a:r>
            <a:r>
              <a:rPr lang="ru-RU" sz="2000" dirty="0" smtClean="0">
                <a:latin typeface="Century Gothic" panose="020B0502020202020204" pitchFamily="34" charset="0"/>
              </a:rPr>
              <a:t>ситуации и подсказать неправильное решение. Обращайтесь за советом к компетентным взрослым – родителям, учителям, специалистами.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77922" y="476032"/>
            <a:ext cx="11414077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ru-RU" b="1" spc="-67" dirty="0" smtClean="0">
                <a:solidFill>
                  <a:srgbClr val="002060"/>
                </a:solidFill>
              </a:rPr>
              <a:t>Правила безопасного поведения в Интернете</a:t>
            </a:r>
            <a:endParaRPr lang="ru-RU" b="1" spc="-67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653</Words>
  <Application>Microsoft Office PowerPoint</Application>
  <PresentationFormat>Широкоэкранный</PresentationFormat>
  <Paragraphs>75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Barlow Light</vt:lpstr>
      <vt:lpstr>Calibri</vt:lpstr>
      <vt:lpstr>Century Gothic</vt:lpstr>
      <vt:lpstr>Corbel</vt:lpstr>
      <vt:lpstr>Miriam Libre</vt:lpstr>
      <vt:lpstr>Tw Cen MT</vt:lpstr>
      <vt:lpstr>Wingdings</vt:lpstr>
      <vt:lpstr>Wingdings 3</vt:lpstr>
      <vt:lpstr>Интеграл</vt:lpstr>
      <vt:lpstr>Презентация PowerPoint</vt:lpstr>
      <vt:lpstr>Что тебя раздражает в интернете?</vt:lpstr>
      <vt:lpstr>Презентация PowerPoint</vt:lpstr>
      <vt:lpstr>какие виды интернет-рисков существуют?</vt:lpstr>
      <vt:lpstr>Есть ли правила поведения в интернете?</vt:lpstr>
      <vt:lpstr>Правила поведения в Интернете </vt:lpstr>
      <vt:lpstr>Правила поведения в Интернете </vt:lpstr>
      <vt:lpstr>Правила безопасного поведения в Интернете</vt:lpstr>
      <vt:lpstr>Правила безопасного поведения в Интернете</vt:lpstr>
      <vt:lpstr>Как понять, что сайт – хороший?</vt:lpstr>
      <vt:lpstr>Критерии хорошего сайта</vt:lpstr>
      <vt:lpstr>Презентация PowerPoint</vt:lpstr>
      <vt:lpstr>Презентация PowerPoint</vt:lpstr>
      <vt:lpstr>Куда обратиться за помощью?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Губанова Александра Юрьевна</dc:creator>
  <cp:lastModifiedBy>Губанова Александра Юрьевна</cp:lastModifiedBy>
  <cp:revision>37</cp:revision>
  <dcterms:created xsi:type="dcterms:W3CDTF">2021-10-19T10:46:36Z</dcterms:created>
  <dcterms:modified xsi:type="dcterms:W3CDTF">2021-10-21T09:22:42Z</dcterms:modified>
</cp:coreProperties>
</file>