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62"/>
  </p:notesMasterIdLst>
  <p:sldIdLst>
    <p:sldId id="256" r:id="rId2"/>
    <p:sldId id="311" r:id="rId3"/>
    <p:sldId id="257" r:id="rId4"/>
    <p:sldId id="310" r:id="rId5"/>
    <p:sldId id="278" r:id="rId6"/>
    <p:sldId id="258" r:id="rId7"/>
    <p:sldId id="266" r:id="rId8"/>
    <p:sldId id="279" r:id="rId9"/>
    <p:sldId id="280" r:id="rId10"/>
    <p:sldId id="281" r:id="rId11"/>
    <p:sldId id="283" r:id="rId12"/>
    <p:sldId id="273" r:id="rId13"/>
    <p:sldId id="284" r:id="rId14"/>
    <p:sldId id="285" r:id="rId15"/>
    <p:sldId id="286" r:id="rId16"/>
    <p:sldId id="300" r:id="rId17"/>
    <p:sldId id="318" r:id="rId18"/>
    <p:sldId id="301" r:id="rId19"/>
    <p:sldId id="319" r:id="rId20"/>
    <p:sldId id="302" r:id="rId21"/>
    <p:sldId id="320" r:id="rId22"/>
    <p:sldId id="303" r:id="rId23"/>
    <p:sldId id="321" r:id="rId24"/>
    <p:sldId id="304" r:id="rId25"/>
    <p:sldId id="322" r:id="rId26"/>
    <p:sldId id="305" r:id="rId27"/>
    <p:sldId id="323" r:id="rId28"/>
    <p:sldId id="306" r:id="rId29"/>
    <p:sldId id="324" r:id="rId30"/>
    <p:sldId id="307" r:id="rId31"/>
    <p:sldId id="325" r:id="rId32"/>
    <p:sldId id="308" r:id="rId33"/>
    <p:sldId id="326" r:id="rId34"/>
    <p:sldId id="309" r:id="rId35"/>
    <p:sldId id="267" r:id="rId36"/>
    <p:sldId id="268" r:id="rId37"/>
    <p:sldId id="299" r:id="rId38"/>
    <p:sldId id="287" r:id="rId39"/>
    <p:sldId id="296" r:id="rId40"/>
    <p:sldId id="297" r:id="rId41"/>
    <p:sldId id="288" r:id="rId42"/>
    <p:sldId id="289" r:id="rId43"/>
    <p:sldId id="290" r:id="rId44"/>
    <p:sldId id="291" r:id="rId45"/>
    <p:sldId id="292" r:id="rId46"/>
    <p:sldId id="293" r:id="rId47"/>
    <p:sldId id="298" r:id="rId48"/>
    <p:sldId id="275" r:id="rId49"/>
    <p:sldId id="294" r:id="rId50"/>
    <p:sldId id="277" r:id="rId51"/>
    <p:sldId id="271" r:id="rId52"/>
    <p:sldId id="313" r:id="rId53"/>
    <p:sldId id="312" r:id="rId54"/>
    <p:sldId id="314" r:id="rId55"/>
    <p:sldId id="315" r:id="rId56"/>
    <p:sldId id="316" r:id="rId57"/>
    <p:sldId id="317" r:id="rId58"/>
    <p:sldId id="269" r:id="rId59"/>
    <p:sldId id="276" r:id="rId60"/>
    <p:sldId id="295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C4680-8F46-4E33-B7B9-A32E32E7E7F5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1F4C7-0E64-4680-B70D-CB3841C8C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8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1F4C7-0E64-4680-B70D-CB3841C8C7E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43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1F4C7-0E64-4680-B70D-CB3841C8C7E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0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1F4C7-0E64-4680-B70D-CB3841C8C7E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997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1F4C7-0E64-4680-B70D-CB3841C8C7E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59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7DDB1-70FC-C98B-133A-DB78689B4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04C0B1-A2E8-CAA7-12FB-94FA7A007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D45889-8112-12D1-6B54-1C34B020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C53777-8422-9869-F1B9-F03F515B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65F610-AA61-088A-5D94-CE6ED592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8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6C503-7F8F-AE70-D87B-23696FA05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7C3D64-5755-559C-FE15-1A4E11C9E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7A2B1-0A54-C142-60D3-5F0166A24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72EDFC-CE69-A49C-FC57-0131DDA1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D00B24-9BFA-AD0C-1910-337FC134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10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68EC0C-5AE6-951C-4027-9CF7D4EE3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F91DF0-8ABF-B0B9-5F26-2394AE1C1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327B41-AB39-DE42-1218-B18F1291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B612CC-B658-A485-C637-96EEBAF53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D0F67B-2695-F7AA-520C-42A9407D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727D9-51B7-C380-C2CF-2C3F8BC3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214674-5C88-215D-30E2-FE4B5F4F1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01AB7E-9701-F70C-3252-18E409EB8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ABC439-D411-9015-0452-CB346826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53941-EEDF-BBAF-5AB2-7D64BF37C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12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427AF-F6A9-2445-3515-DEB6F37B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016231-758A-CF3E-8392-003546D30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7E0CB-ED02-175F-000F-86045192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64BBAE-7D4B-5F68-EC76-00AAAF928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85CEE6-A522-446A-F4EA-2F8CE02E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25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65725-8B9B-FC84-8C72-93EE6A5F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F30BE-3A9C-7570-6930-7EAE0A214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AD4692-17F4-B736-A8B0-1F34C83B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10B671-DD59-2622-E0DD-D0AFA26B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4448D9-AC47-E610-7EF9-420526BE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7D842C-12B5-6615-9D74-5FF310392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24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3DB25-F5CA-35A3-6EF9-B819D678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896474-0EF8-168F-32FE-C0EBD869F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1EC304-C6A5-50FB-2DAD-C84D80B9D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A990A5-E842-BB5D-C1ED-F9680F63B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113087-2753-4DE4-E75A-F5CFDBC35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52D952-D4DF-4725-626C-3A03B425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3F022A-485F-8BE6-DE7A-7E67D11C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2CE95A-6732-7A30-BAE0-84147135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6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182C2-8F61-D825-1340-5CDD6533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4AADAC-20A2-E213-A600-57A60C320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2B5DAE-A79B-8CD1-C743-BC52E837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20537E-C0BD-CE49-D9C4-6B74CD0E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8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6C9BB4-0DA0-3ED4-F756-A84C608F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6C36CE-877D-947D-0FE0-75D116B4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706D6A-8EB7-6129-E3CC-B2AEE3AB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02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19CE1-F2B4-77FE-8FE9-047EBC45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31B029-64BA-EA83-84CE-4E337C3B6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8F48C1-A34D-E991-98DE-B0DDB1D7F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E2799E-647D-09A8-D9F4-DE6B335E3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4525DF-A3AA-6254-4D6F-E4632820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67860A-BD7A-D417-6FED-9F470E14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29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8A508-D0C2-DAAC-D205-83DFAEDB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9501B6-7B71-3C76-4AFF-3D4452745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4E94C5-C2FE-2A30-4D66-8F4D80FCA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453F35-5D46-9FEB-A8BB-25845A0D2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E53B0A-B2C9-EDE4-81B2-1AFAC054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F8ACA7-C054-67BE-0E11-2C8170AE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89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159E9-8295-F343-F596-5BEF3F28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C0C8F7-EF1E-9AF2-0044-2FF7A6092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EEEE7F-46B7-F37B-4D43-8FAB8CB47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0DEF-65B9-4209-85AA-8892E414369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F313E2-435D-10AA-8067-5D6FAE9BE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12C06F-DB61-AF2A-D082-435F27F18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AB001-7133-420F-A85E-215AABD06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7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55393" y="4235436"/>
            <a:ext cx="7410735" cy="4967786"/>
          </a:xfrm>
        </p:spPr>
        <p:txBody>
          <a:bodyPr>
            <a:normAutofit/>
          </a:bodyPr>
          <a:lstStyle/>
          <a:p>
            <a:endParaRPr lang="ru-RU" b="1" dirty="0"/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подготовила  учитель английского языка : Михеева О.Б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D3A12-DBDE-F739-B9E7-B5C5CE2734C6}"/>
              </a:ext>
            </a:extLst>
          </p:cNvPr>
          <p:cNvSpPr txBox="1"/>
          <p:nvPr/>
        </p:nvSpPr>
        <p:spPr>
          <a:xfrm>
            <a:off x="2719269" y="331870"/>
            <a:ext cx="8369645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FAMILY HISTORY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“Jobs and careers”</a:t>
            </a:r>
            <a:endParaRPr kumimoji="0" lang="ru-RU" sz="60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A2CB93-1AAF-2F95-017C-BDE5541CA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029" y="2399104"/>
            <a:ext cx="9296400" cy="43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67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34EC5-452B-7F52-2076-C013EA9ECDE7}"/>
              </a:ext>
            </a:extLst>
          </p:cNvPr>
          <p:cNvSpPr txBox="1"/>
          <p:nvPr/>
        </p:nvSpPr>
        <p:spPr>
          <a:xfrm>
            <a:off x="337625" y="0"/>
            <a:ext cx="1166211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Speech Practice:</a:t>
            </a:r>
          </a:p>
          <a:p>
            <a:endParaRPr lang="en-US" sz="5400" b="1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r>
              <a:rPr lang="en-US" sz="5400" b="1" dirty="0">
                <a:latin typeface="Arial Black" panose="020B0A04020102020204" pitchFamily="34" charset="0"/>
                <a:ea typeface="+mj-ea"/>
                <a:cs typeface="+mj-cs"/>
              </a:rPr>
              <a:t>7) Do vets help sick* animals?\ </a:t>
            </a:r>
            <a:r>
              <a:rPr lang="en-US" sz="5400" b="1" dirty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Yes, they do. Vets help…</a:t>
            </a:r>
          </a:p>
          <a:p>
            <a:r>
              <a:rPr lang="en-US" sz="5400" b="1" dirty="0">
                <a:latin typeface="Arial Black" panose="020B0A04020102020204" pitchFamily="34" charset="0"/>
                <a:ea typeface="+mj-ea"/>
                <a:cs typeface="+mj-cs"/>
              </a:rPr>
              <a:t>8) Do farmers work in the fields?\</a:t>
            </a:r>
            <a:r>
              <a:rPr lang="en-US" sz="5400" b="1" dirty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Yes, they do. Farmers work…</a:t>
            </a:r>
          </a:p>
        </p:txBody>
      </p:sp>
    </p:spTree>
    <p:extLst>
      <p:ext uri="{BB962C8B-B14F-4D97-AF65-F5344CB8AC3E}">
        <p14:creationId xmlns:p14="http://schemas.microsoft.com/office/powerpoint/2010/main" val="2753360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34EC5-452B-7F52-2076-C013EA9ECDE7}"/>
              </a:ext>
            </a:extLst>
          </p:cNvPr>
          <p:cNvSpPr txBox="1"/>
          <p:nvPr/>
        </p:nvSpPr>
        <p:spPr>
          <a:xfrm>
            <a:off x="337625" y="0"/>
            <a:ext cx="1185437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Speech Practice :</a:t>
            </a:r>
          </a:p>
          <a:p>
            <a:endParaRPr lang="en-US" sz="5400" b="1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r>
              <a:rPr lang="en-US" sz="5400" b="1" dirty="0">
                <a:latin typeface="Arial Black" panose="020B0A04020102020204" pitchFamily="34" charset="0"/>
                <a:ea typeface="+mj-ea"/>
                <a:cs typeface="+mj-cs"/>
              </a:rPr>
              <a:t>9) Does your mother work in a hospital?\ </a:t>
            </a:r>
            <a:r>
              <a:rPr lang="en-US" sz="5400" b="1" dirty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No, she doesn’t. My mother works…</a:t>
            </a:r>
          </a:p>
          <a:p>
            <a:r>
              <a:rPr lang="en-US" sz="5400" b="1" dirty="0">
                <a:latin typeface="Arial Black" panose="020B0A04020102020204" pitchFamily="34" charset="0"/>
                <a:ea typeface="+mj-ea"/>
                <a:cs typeface="+mj-cs"/>
              </a:rPr>
              <a:t>10) Are you dreaming to become a journalist?\ </a:t>
            </a:r>
            <a:r>
              <a:rPr lang="en-US" sz="5400" b="1" dirty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Yes, I am. I am dreaming….                       </a:t>
            </a:r>
            <a:endParaRPr lang="ru-RU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8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EDDBEE-A099-1897-F820-BE5964B6918D}"/>
              </a:ext>
            </a:extLst>
          </p:cNvPr>
          <p:cNvSpPr txBox="1"/>
          <p:nvPr/>
        </p:nvSpPr>
        <p:spPr>
          <a:xfrm>
            <a:off x="2075541" y="0"/>
            <a:ext cx="728617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Proverbs about Professions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13220-425C-0235-83E4-0FFE87CFCEAC}"/>
              </a:ext>
            </a:extLst>
          </p:cNvPr>
          <p:cNvSpPr txBox="1"/>
          <p:nvPr/>
        </p:nvSpPr>
        <p:spPr>
          <a:xfrm>
            <a:off x="239151" y="1980975"/>
            <a:ext cx="118027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1)He works best who knows his trade</a:t>
            </a:r>
            <a:endParaRPr lang="en-US" sz="4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Дело</a:t>
            </a:r>
            <a:r>
              <a:rPr lang="en-US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 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473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EDDBEE-A099-1897-F820-BE5964B6918D}"/>
              </a:ext>
            </a:extLst>
          </p:cNvPr>
          <p:cNvSpPr txBox="1"/>
          <p:nvPr/>
        </p:nvSpPr>
        <p:spPr>
          <a:xfrm>
            <a:off x="1930399" y="0"/>
            <a:ext cx="728617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Proverbs about Professions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13220-425C-0235-83E4-0FFE87CFCEAC}"/>
              </a:ext>
            </a:extLst>
          </p:cNvPr>
          <p:cNvSpPr txBox="1"/>
          <p:nvPr/>
        </p:nvSpPr>
        <p:spPr>
          <a:xfrm>
            <a:off x="253218" y="1767006"/>
            <a:ext cx="1193878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2)He that will not work shall not eat</a:t>
            </a:r>
            <a:endParaRPr lang="en-US" sz="4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endParaRPr lang="en-US" sz="4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Кто</a:t>
            </a:r>
            <a:r>
              <a:rPr lang="en-US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 ...</a:t>
            </a:r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.</a:t>
            </a:r>
            <a:endParaRPr lang="en-US" sz="4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34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EDDBEE-A099-1897-F820-BE5964B6918D}"/>
              </a:ext>
            </a:extLst>
          </p:cNvPr>
          <p:cNvSpPr txBox="1"/>
          <p:nvPr/>
        </p:nvSpPr>
        <p:spPr>
          <a:xfrm>
            <a:off x="1930399" y="0"/>
            <a:ext cx="728617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Proverbs about Professions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13220-425C-0235-83E4-0FFE87CFCEAC}"/>
              </a:ext>
            </a:extLst>
          </p:cNvPr>
          <p:cNvSpPr txBox="1"/>
          <p:nvPr/>
        </p:nvSpPr>
        <p:spPr>
          <a:xfrm>
            <a:off x="759655" y="2248261"/>
            <a:ext cx="108883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3)A bad workman blames his tools</a:t>
            </a:r>
            <a:endParaRPr lang="en-US" sz="4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 У плохого</a:t>
            </a:r>
            <a:r>
              <a:rPr lang="en-US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655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EDDBEE-A099-1897-F820-BE5964B6918D}"/>
              </a:ext>
            </a:extLst>
          </p:cNvPr>
          <p:cNvSpPr txBox="1"/>
          <p:nvPr/>
        </p:nvSpPr>
        <p:spPr>
          <a:xfrm>
            <a:off x="1930399" y="0"/>
            <a:ext cx="728617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Proverbs about Professions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13220-425C-0235-83E4-0FFE87CFCEAC}"/>
              </a:ext>
            </a:extLst>
          </p:cNvPr>
          <p:cNvSpPr txBox="1"/>
          <p:nvPr/>
        </p:nvSpPr>
        <p:spPr>
          <a:xfrm>
            <a:off x="196948" y="1896569"/>
            <a:ext cx="104525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4)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No pain, no gain</a:t>
            </a:r>
            <a:endParaRPr lang="ru-RU" sz="4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ru-RU" sz="4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 Без труда…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74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5E794-2F89-AB0A-9858-E379C594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1923" cy="80249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Vocabulary 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1F9687-0976-4BB1-3573-D9305B43B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74" y="1714351"/>
            <a:ext cx="10128738" cy="46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96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57801F-783D-82F2-5369-A93C0D217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 make a career in medicine</a:t>
            </a:r>
          </a:p>
          <a:p>
            <a:endParaRPr lang="en-US" sz="5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Wonderful career</a:t>
            </a:r>
            <a:endParaRPr lang="ru-RU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8F11E-DD7B-0318-1342-66C69EFFA109}"/>
              </a:ext>
            </a:extLst>
          </p:cNvPr>
          <p:cNvSpPr txBox="1"/>
          <p:nvPr/>
        </p:nvSpPr>
        <p:spPr>
          <a:xfrm>
            <a:off x="7202658" y="681037"/>
            <a:ext cx="33234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Career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22720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5E794-2F89-AB0A-9858-E379C594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1923" cy="80249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Vocabulary 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254BEF-47D3-CCF0-3CA3-DE130B6D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714351"/>
            <a:ext cx="9529689" cy="47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1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E2FAC-B280-39A5-0903-3DD75895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208" y="365125"/>
            <a:ext cx="2997591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Dream</a:t>
            </a:r>
            <a:endParaRPr lang="ru-RU" sz="6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E3812-B25E-BEFA-39B5-18FB17B5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She dreams to become a doctor.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810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8315DE1-2391-423A-E3C9-062B35A5F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166" y="267286"/>
            <a:ext cx="11226019" cy="635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25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5E794-2F89-AB0A-9858-E379C594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1923" cy="80249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Vocabulary 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2C8FD-E345-19B7-9449-E8BA701B0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714351"/>
            <a:ext cx="9431215" cy="47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5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DECE8-1CD7-B8D2-AEB9-6F13677C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898" y="365125"/>
            <a:ext cx="4516902" cy="1325563"/>
          </a:xfrm>
        </p:spPr>
        <p:txBody>
          <a:bodyPr>
            <a:normAutofit fontScale="90000"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To get\ got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729915-2155-83F5-B695-C217A9FFA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He got “5” and “4” in Russian.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7278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5E794-2F89-AB0A-9858-E379C594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1923" cy="80249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Vocabulary 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831B39-8E40-4DAA-2A35-5CD0AEAD2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83" y="1714351"/>
            <a:ext cx="8679766" cy="47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55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E7E04-8DC6-2D53-7B8F-5A350D566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606" y="365125"/>
            <a:ext cx="3784209" cy="1325563"/>
          </a:xfrm>
        </p:spPr>
        <p:txBody>
          <a:bodyPr>
            <a:normAutofit fontScale="90000"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</a:t>
            </a: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Interest</a:t>
            </a:r>
            <a:endParaRPr lang="ru-RU" sz="67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04D223-AF59-FBA9-64AB-B63FD349F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3437"/>
            <a:ext cx="10515600" cy="1325563"/>
          </a:xfrm>
        </p:spPr>
        <p:txBody>
          <a:bodyPr>
            <a:normAutofit fontScale="25000" lnSpcReduction="20000"/>
          </a:bodyPr>
          <a:lstStyle/>
          <a:p>
            <a:endParaRPr lang="en-US" sz="6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en-US" sz="6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en-US" sz="26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place of interest</a:t>
            </a:r>
            <a:endParaRPr lang="ru-RU" sz="26400" dirty="0"/>
          </a:p>
        </p:txBody>
      </p:sp>
    </p:spTree>
    <p:extLst>
      <p:ext uri="{BB962C8B-B14F-4D97-AF65-F5344CB8AC3E}">
        <p14:creationId xmlns:p14="http://schemas.microsoft.com/office/powerpoint/2010/main" val="1389410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5E794-2F89-AB0A-9858-E379C594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1923" cy="80249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Vocabulary 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488CB8-2B17-B252-1DF4-82D238D62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71" y="1477108"/>
            <a:ext cx="9312812" cy="501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55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DBBDF-8767-1A11-F18D-A6F1445E4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498" y="365125"/>
            <a:ext cx="5431302" cy="1325563"/>
          </a:xfrm>
        </p:spPr>
        <p:txBody>
          <a:bodyPr/>
          <a:lstStyle/>
          <a:p>
            <a:pPr algn="ctr"/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interested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948E8A-4DDF-59E2-14BC-C20396F26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 be interested in Sport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185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5E794-2F89-AB0A-9858-E379C594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1923" cy="80249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Vocabulary 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EDDA7F-5624-72C6-2B5F-281BB9745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714351"/>
            <a:ext cx="9895448" cy="47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81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7D5D7-E055-170D-12BE-A00E3E22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058" y="365125"/>
            <a:ext cx="3236742" cy="1325563"/>
          </a:xfrm>
        </p:spPr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Life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AA0041-3321-DF6E-4DFE-9DB20E71E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My granny lived a long life.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4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5E794-2F89-AB0A-9858-E379C594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1923" cy="80249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Vocabulary 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10BB43-7AE6-BB88-06B5-C52133474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3" y="1714351"/>
            <a:ext cx="9988061" cy="47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94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36A95-AD60-D044-F261-FBCB982CB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552" y="365125"/>
            <a:ext cx="5628248" cy="1325563"/>
          </a:xfrm>
        </p:spPr>
        <p:txBody>
          <a:bodyPr>
            <a:no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 leave\ left</a:t>
            </a:r>
            <a:endParaRPr lang="ru-RU" sz="6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A19D8-60EE-32CE-FC34-3726911E5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After school Margaret Barker left her house and went to London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440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2817" y="4965895"/>
            <a:ext cx="10466363" cy="1428918"/>
          </a:xfrm>
        </p:spPr>
        <p:txBody>
          <a:bodyPr>
            <a:normAutofit fontScale="90000"/>
          </a:bodyPr>
          <a:lstStyle/>
          <a:p>
            <a:b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glad to see You!!!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Desktop\img0 (2).jpg"/>
          <p:cNvPicPr>
            <a:picLocks noChangeAspect="1" noChangeArrowheads="1"/>
          </p:cNvPicPr>
          <p:nvPr/>
        </p:nvPicPr>
        <p:blipFill rotWithShape="1">
          <a:blip r:embed="rId2"/>
          <a:srcRect l="10597" t="12736" r="7911" b="16219"/>
          <a:stretch/>
        </p:blipFill>
        <p:spPr bwMode="auto">
          <a:xfrm>
            <a:off x="1801714" y="154476"/>
            <a:ext cx="8588571" cy="5078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897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5E794-2F89-AB0A-9858-E379C594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1923" cy="80249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Vocabulary 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960E04-CC7C-BCF1-DFAE-335038A5B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714351"/>
            <a:ext cx="10106465" cy="47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39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7A18C-254C-AEA1-FA29-47922343D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6042" y="365125"/>
            <a:ext cx="3447757" cy="1325563"/>
          </a:xfrm>
        </p:spPr>
        <p:txBody>
          <a:bodyPr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 stay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83AEAD-AFCB-9853-73E2-487A6C18C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He stayed at a five</a:t>
            </a:r>
            <a:r>
              <a:rPr lang="ru-RU" sz="6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lang="en-US" sz="6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star</a:t>
            </a:r>
            <a:r>
              <a:rPr lang="ru-RU" sz="6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</a:t>
            </a:r>
            <a:r>
              <a:rPr lang="en-US" sz="6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hotel.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22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5E794-2F89-AB0A-9858-E379C594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1923" cy="80249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Vocabulary 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2B873B-D476-7CA3-7795-F312ED55A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11" y="1714351"/>
            <a:ext cx="9650437" cy="457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80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7E9C4-CB6F-FA92-BB7F-A7AD4ADC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990" y="365125"/>
            <a:ext cx="3250809" cy="1325563"/>
          </a:xfrm>
        </p:spPr>
        <p:txBody>
          <a:bodyPr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 spend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F5A7B6-FA86-C3D5-7040-C5BE91C2A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He spent all his money.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707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29984-21D6-A3DF-B867-9A0D0742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791" y="0"/>
            <a:ext cx="10515600" cy="132556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Fix Active Vocabulary of Our Previous  Lessons 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99488-BEFA-4879-B74F-5A73A23D198E}"/>
              </a:ext>
            </a:extLst>
          </p:cNvPr>
          <p:cNvSpPr txBox="1"/>
          <p:nvPr/>
        </p:nvSpPr>
        <p:spPr>
          <a:xfrm>
            <a:off x="515815" y="1325563"/>
            <a:ext cx="111603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We’ll do  some exercises and play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games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games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: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69B5E2-618F-C126-1CE7-15FB182FE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7" y="2349306"/>
            <a:ext cx="11352628" cy="44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31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59DFFA-327B-219D-3D5D-8E090CA45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2" y="337624"/>
            <a:ext cx="10972800" cy="60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83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6CD1FB-1714-E9D8-9AEA-D63C885E6599}"/>
              </a:ext>
            </a:extLst>
          </p:cNvPr>
          <p:cNvSpPr txBox="1"/>
          <p:nvPr/>
        </p:nvSpPr>
        <p:spPr>
          <a:xfrm>
            <a:off x="1712741" y="232508"/>
            <a:ext cx="9752428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Game: </a:t>
            </a:r>
          </a:p>
          <a:p>
            <a:pPr algn="ctr"/>
            <a:r>
              <a:rPr lang="ru-RU" sz="5400" b="1" dirty="0">
                <a:solidFill>
                  <a:srgbClr val="FF0000"/>
                </a:solidFill>
              </a:rPr>
              <a:t>«</a:t>
            </a:r>
            <a:r>
              <a:rPr lang="en-US" sz="5400" b="1" dirty="0">
                <a:solidFill>
                  <a:srgbClr val="FF0000"/>
                </a:solidFill>
              </a:rPr>
              <a:t>Answer questions in one word</a:t>
            </a:r>
            <a:r>
              <a:rPr lang="ru-RU" sz="5400" b="1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1D4728-2101-41FD-89A1-A9F382F2E197}"/>
              </a:ext>
            </a:extLst>
          </p:cNvPr>
          <p:cNvSpPr txBox="1"/>
          <p:nvPr/>
        </p:nvSpPr>
        <p:spPr>
          <a:xfrm>
            <a:off x="1023424" y="1876250"/>
            <a:ext cx="1044174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1)Who gives medicines and pills?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0000"/>
                </a:solidFill>
              </a:rPr>
              <a:t>           </a:t>
            </a:r>
            <a:r>
              <a:rPr lang="en-US" sz="4800" b="1" dirty="0">
                <a:solidFill>
                  <a:srgbClr val="0070C0"/>
                </a:solidFill>
              </a:rPr>
              <a:t>-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nurse</a:t>
            </a:r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>
                <a:solidFill>
                  <a:srgbClr val="FF0000"/>
                </a:solidFill>
              </a:rPr>
              <a:t>2)Who teachers kids English, Russian and Math?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3)Who bakes bread?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pPr marL="685800" indent="-685800" algn="ctr">
              <a:buFontTx/>
              <a:buChar char="-"/>
            </a:pP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17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6CD1FB-1714-E9D8-9AEA-D63C885E6599}"/>
              </a:ext>
            </a:extLst>
          </p:cNvPr>
          <p:cNvSpPr txBox="1"/>
          <p:nvPr/>
        </p:nvSpPr>
        <p:spPr>
          <a:xfrm>
            <a:off x="1712741" y="232508"/>
            <a:ext cx="975242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Answer questions in one word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1D4728-2101-41FD-89A1-A9F382F2E197}"/>
              </a:ext>
            </a:extLst>
          </p:cNvPr>
          <p:cNvSpPr txBox="1"/>
          <p:nvPr/>
        </p:nvSpPr>
        <p:spPr>
          <a:xfrm>
            <a:off x="784272" y="1299475"/>
            <a:ext cx="11407728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600" b="1" dirty="0">
                <a:solidFill>
                  <a:srgbClr val="FF0000"/>
                </a:solidFill>
              </a:rPr>
              <a:t>4) Who drives a taxi?</a:t>
            </a:r>
          </a:p>
          <a:p>
            <a:endParaRPr lang="en-US" sz="4600" b="1" dirty="0">
              <a:solidFill>
                <a:srgbClr val="FF0000"/>
              </a:solidFill>
            </a:endParaRPr>
          </a:p>
          <a:p>
            <a:r>
              <a:rPr lang="en-US" sz="4600" b="1" dirty="0">
                <a:solidFill>
                  <a:srgbClr val="FF0000"/>
                </a:solidFill>
              </a:rPr>
              <a:t>5) Who feeds cows and pigs?</a:t>
            </a:r>
          </a:p>
          <a:p>
            <a:endParaRPr lang="en-US" sz="4600" b="1" dirty="0">
              <a:solidFill>
                <a:srgbClr val="FF0000"/>
              </a:solidFill>
            </a:endParaRPr>
          </a:p>
          <a:p>
            <a:r>
              <a:rPr lang="en-US" sz="4600" b="1" dirty="0">
                <a:solidFill>
                  <a:srgbClr val="FF0000"/>
                </a:solidFill>
              </a:rPr>
              <a:t>6)Who plays football?</a:t>
            </a:r>
          </a:p>
          <a:p>
            <a:endParaRPr lang="en-US" sz="4600" b="1" dirty="0">
              <a:solidFill>
                <a:srgbClr val="FF0000"/>
              </a:solidFill>
            </a:endParaRPr>
          </a:p>
          <a:p>
            <a:r>
              <a:rPr lang="en-US" sz="4600" b="1" dirty="0">
                <a:solidFill>
                  <a:srgbClr val="FF0000"/>
                </a:solidFill>
              </a:rPr>
              <a:t>7)Who writes in newspapers and magazines?</a:t>
            </a:r>
            <a:endParaRPr lang="ru-RU" sz="4600" dirty="0"/>
          </a:p>
        </p:txBody>
      </p:sp>
    </p:spTree>
    <p:extLst>
      <p:ext uri="{BB962C8B-B14F-4D97-AF65-F5344CB8AC3E}">
        <p14:creationId xmlns:p14="http://schemas.microsoft.com/office/powerpoint/2010/main" val="3928371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82000-65A4-E4FF-4288-E7A0CA802D6D}"/>
              </a:ext>
            </a:extLst>
          </p:cNvPr>
          <p:cNvSpPr txBox="1"/>
          <p:nvPr/>
        </p:nvSpPr>
        <p:spPr>
          <a:xfrm>
            <a:off x="1980026" y="112041"/>
            <a:ext cx="7811087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Game  “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Find a pair” :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What do they do?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5788A-F219-7E31-A276-E74D45E46E3D}"/>
              </a:ext>
            </a:extLst>
          </p:cNvPr>
          <p:cNvSpPr txBox="1"/>
          <p:nvPr/>
        </p:nvSpPr>
        <p:spPr>
          <a:xfrm>
            <a:off x="348172" y="1951672"/>
            <a:ext cx="1184382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 Black" panose="020B0A04020102020204" pitchFamily="34" charset="0"/>
              </a:rPr>
              <a:t>1)A singer…                </a:t>
            </a:r>
            <a:r>
              <a:rPr lang="en-US" sz="3400" b="1" dirty="0">
                <a:solidFill>
                  <a:srgbClr val="FF0000"/>
                </a:solidFill>
                <a:latin typeface="Arial Black" panose="020B0A04020102020204" pitchFamily="34" charset="0"/>
              </a:rPr>
              <a:t>a)cooks food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 Black" panose="020B0A04020102020204" pitchFamily="34" charset="0"/>
              </a:rPr>
              <a:t>2) A chef..                    </a:t>
            </a:r>
            <a:r>
              <a:rPr lang="en-US" sz="3400" b="1" dirty="0">
                <a:solidFill>
                  <a:srgbClr val="FF0000"/>
                </a:solidFill>
                <a:latin typeface="Arial Black" panose="020B0A04020102020204" pitchFamily="34" charset="0"/>
              </a:rPr>
              <a:t>b) works at the shop</a:t>
            </a:r>
          </a:p>
          <a:p>
            <a:pPr marL="342900" indent="-342900">
              <a:buAutoNum type="arabicParenR" startAt="2"/>
            </a:pPr>
            <a:endParaRPr lang="en-US" sz="3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 Black" panose="020B0A04020102020204" pitchFamily="34" charset="0"/>
              </a:rPr>
              <a:t>3) A shop-assistant     </a:t>
            </a:r>
            <a:r>
              <a:rPr lang="en-US" sz="3400" b="1" dirty="0">
                <a:solidFill>
                  <a:srgbClr val="FF0000"/>
                </a:solidFill>
                <a:latin typeface="Arial Black" panose="020B0A04020102020204" pitchFamily="34" charset="0"/>
              </a:rPr>
              <a:t>c) sings  songs</a:t>
            </a:r>
          </a:p>
          <a:p>
            <a:pPr algn="r"/>
            <a:endParaRPr lang="en-US" sz="3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 Black" panose="020B0A04020102020204" pitchFamily="34" charset="0"/>
              </a:rPr>
              <a:t>4)A dentist                   </a:t>
            </a:r>
            <a:r>
              <a:rPr lang="en-US" sz="3400" b="1" dirty="0">
                <a:solidFill>
                  <a:srgbClr val="FF0000"/>
                </a:solidFill>
                <a:latin typeface="Arial Black" panose="020B0A04020102020204" pitchFamily="34" charset="0"/>
              </a:rPr>
              <a:t>d) takes care of teeth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977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82000-65A4-E4FF-4288-E7A0CA802D6D}"/>
              </a:ext>
            </a:extLst>
          </p:cNvPr>
          <p:cNvSpPr txBox="1"/>
          <p:nvPr/>
        </p:nvSpPr>
        <p:spPr>
          <a:xfrm>
            <a:off x="1980026" y="112041"/>
            <a:ext cx="7149905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Game : Find a pair :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What do they do?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5788A-F219-7E31-A276-E74D45E46E3D}"/>
              </a:ext>
            </a:extLst>
          </p:cNvPr>
          <p:cNvSpPr txBox="1"/>
          <p:nvPr/>
        </p:nvSpPr>
        <p:spPr>
          <a:xfrm>
            <a:off x="179360" y="1937605"/>
            <a:ext cx="12228344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5)A student …    </a:t>
            </a:r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e)drives a bus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6) A fireman...    </a:t>
            </a:r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f) teaches kids at school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7) A teacher…    </a:t>
            </a:r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g)fights</a:t>
            </a:r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a fire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8)A bus driver… </a:t>
            </a:r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h) studies at the university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644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17663-B4A6-85AB-D4F7-CFCDB28A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remember ….?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55F7B9-88E1-C182-5F30-628F11C2C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5582" y="1690688"/>
            <a:ext cx="8848578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53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82000-65A4-E4FF-4288-E7A0CA802D6D}"/>
              </a:ext>
            </a:extLst>
          </p:cNvPr>
          <p:cNvSpPr txBox="1"/>
          <p:nvPr/>
        </p:nvSpPr>
        <p:spPr>
          <a:xfrm>
            <a:off x="1980027" y="112041"/>
            <a:ext cx="6098344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Find a pair :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What do they do?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5788A-F219-7E31-A276-E74D45E46E3D}"/>
              </a:ext>
            </a:extLst>
          </p:cNvPr>
          <p:cNvSpPr txBox="1"/>
          <p:nvPr/>
        </p:nvSpPr>
        <p:spPr>
          <a:xfrm>
            <a:off x="348172" y="1951672"/>
            <a:ext cx="1201732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70C0"/>
                </a:solidFill>
                <a:latin typeface="Arial Black" panose="020B0A04020102020204" pitchFamily="34" charset="0"/>
              </a:rPr>
              <a:t>9)A doctor …               </a:t>
            </a:r>
            <a:r>
              <a:rPr lang="en-US" sz="33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latin typeface="Arial Black" panose="020B0A04020102020204" pitchFamily="34" charset="0"/>
              </a:rPr>
              <a:t>) helps a doctor</a:t>
            </a:r>
          </a:p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70C0"/>
                </a:solidFill>
                <a:latin typeface="Arial Black" panose="020B0A04020102020204" pitchFamily="34" charset="0"/>
              </a:rPr>
              <a:t>10) A police officer...  </a:t>
            </a:r>
            <a:r>
              <a:rPr lang="en-US" sz="3300" b="1" dirty="0">
                <a:solidFill>
                  <a:srgbClr val="FF0000"/>
                </a:solidFill>
                <a:latin typeface="Arial Black" panose="020B0A04020102020204" pitchFamily="34" charset="0"/>
              </a:rPr>
              <a:t>j) works at the hospital</a:t>
            </a:r>
          </a:p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70C0"/>
                </a:solidFill>
                <a:latin typeface="Arial Black" panose="020B0A04020102020204" pitchFamily="34" charset="0"/>
              </a:rPr>
              <a:t>11) A nurse…              </a:t>
            </a:r>
            <a:r>
              <a:rPr lang="en-US" sz="3300" b="1" dirty="0">
                <a:solidFill>
                  <a:srgbClr val="FF0000"/>
                </a:solidFill>
                <a:latin typeface="Arial Black" panose="020B0A04020102020204" pitchFamily="34" charset="0"/>
              </a:rPr>
              <a:t>k) woks at the library</a:t>
            </a:r>
          </a:p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70C0"/>
                </a:solidFill>
                <a:latin typeface="Arial Black" panose="020B0A04020102020204" pitchFamily="34" charset="0"/>
              </a:rPr>
              <a:t>12)A librarian              </a:t>
            </a:r>
            <a:r>
              <a:rPr lang="en-US" sz="3300" b="1" dirty="0">
                <a:solidFill>
                  <a:srgbClr val="FF0000"/>
                </a:solidFill>
                <a:latin typeface="Arial Black" panose="020B0A04020102020204" pitchFamily="34" charset="0"/>
              </a:rPr>
              <a:t>l)works at the police station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322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82000-65A4-E4FF-4288-E7A0CA802D6D}"/>
              </a:ext>
            </a:extLst>
          </p:cNvPr>
          <p:cNvSpPr txBox="1"/>
          <p:nvPr/>
        </p:nvSpPr>
        <p:spPr>
          <a:xfrm>
            <a:off x="457200" y="0"/>
            <a:ext cx="11277600" cy="8002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4600" b="1" dirty="0">
                <a:solidFill>
                  <a:srgbClr val="FF0000"/>
                </a:solidFill>
                <a:latin typeface="Arial Black" panose="020B0A04020102020204" pitchFamily="34" charset="0"/>
              </a:rPr>
              <a:t>Game “What is True  about YOU ?”</a:t>
            </a:r>
            <a:endParaRPr lang="ru-RU" sz="4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C812E-3C31-9BFA-2AE9-CEA71A8D57DC}"/>
              </a:ext>
            </a:extLst>
          </p:cNvPr>
          <p:cNvSpPr txBox="1"/>
          <p:nvPr/>
        </p:nvSpPr>
        <p:spPr>
          <a:xfrm>
            <a:off x="783102" y="2004971"/>
            <a:ext cx="1027820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sz="4800" b="1" dirty="0">
                <a:latin typeface="Arial Black" panose="020B0A04020102020204" pitchFamily="34" charset="0"/>
              </a:rPr>
              <a:t>I am dreaming about new TV set .</a:t>
            </a:r>
          </a:p>
          <a:p>
            <a:endParaRPr lang="en-US" sz="4800" b="1" dirty="0">
              <a:latin typeface="Arial Black" panose="020B0A04020102020204" pitchFamily="34" charset="0"/>
            </a:endParaRPr>
          </a:p>
          <a:p>
            <a:r>
              <a:rPr lang="en-US" sz="4800" b="1" dirty="0">
                <a:latin typeface="Arial Black" panose="020B0A04020102020204" pitchFamily="34" charset="0"/>
              </a:rPr>
              <a:t>2)I ‘d like to spend more time in my school.</a:t>
            </a:r>
          </a:p>
          <a:p>
            <a:endParaRPr lang="en-US" sz="4800" b="1" dirty="0">
              <a:latin typeface="Arial Black" panose="020B0A04020102020204" pitchFamily="34" charset="0"/>
            </a:endParaRPr>
          </a:p>
          <a:p>
            <a:endParaRPr lang="en-US" sz="4800" b="1" dirty="0">
              <a:latin typeface="Arial Black" panose="020B0A04020102020204" pitchFamily="34" charset="0"/>
            </a:endParaRPr>
          </a:p>
          <a:p>
            <a:br>
              <a:rPr lang="en-US" sz="2400" b="1" dirty="0">
                <a:latin typeface="Arial Black" panose="020B0A04020102020204" pitchFamily="34" charset="0"/>
              </a:rPr>
            </a:br>
            <a:endParaRPr 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BBDD7-B7A3-1A47-F5CC-AFCB6470C5A0}"/>
              </a:ext>
            </a:extLst>
          </p:cNvPr>
          <p:cNvSpPr txBox="1"/>
          <p:nvPr/>
        </p:nvSpPr>
        <p:spPr>
          <a:xfrm>
            <a:off x="783102" y="1021211"/>
            <a:ext cx="10385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 is true.               It is false.</a:t>
            </a:r>
          </a:p>
        </p:txBody>
      </p:sp>
    </p:spTree>
    <p:extLst>
      <p:ext uri="{BB962C8B-B14F-4D97-AF65-F5344CB8AC3E}">
        <p14:creationId xmlns:p14="http://schemas.microsoft.com/office/powerpoint/2010/main" val="3701386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82000-65A4-E4FF-4288-E7A0CA802D6D}"/>
              </a:ext>
            </a:extLst>
          </p:cNvPr>
          <p:cNvSpPr txBox="1"/>
          <p:nvPr/>
        </p:nvSpPr>
        <p:spPr>
          <a:xfrm>
            <a:off x="1980027" y="112041"/>
            <a:ext cx="948514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What is True  about YOU :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C812E-3C31-9BFA-2AE9-CEA71A8D57DC}"/>
              </a:ext>
            </a:extLst>
          </p:cNvPr>
          <p:cNvSpPr txBox="1"/>
          <p:nvPr/>
        </p:nvSpPr>
        <p:spPr>
          <a:xfrm>
            <a:off x="624254" y="1158799"/>
            <a:ext cx="1027820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Black" panose="020B0A04020102020204" pitchFamily="34" charset="0"/>
              </a:rPr>
              <a:t>3)My dream is to become a sportsman.</a:t>
            </a:r>
          </a:p>
          <a:p>
            <a:endParaRPr lang="en-US" sz="4800" b="1" dirty="0">
              <a:latin typeface="Arial Black" panose="020B0A04020102020204" pitchFamily="34" charset="0"/>
            </a:endParaRPr>
          </a:p>
          <a:p>
            <a:r>
              <a:rPr lang="en-US" sz="4800" b="1" dirty="0">
                <a:latin typeface="Arial Black" panose="020B0A04020102020204" pitchFamily="34" charset="0"/>
              </a:rPr>
              <a:t>4)I am interested in History.</a:t>
            </a:r>
          </a:p>
          <a:p>
            <a:endParaRPr lang="en-US" sz="2400" b="1" dirty="0"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 is true.               It is false.</a:t>
            </a:r>
          </a:p>
          <a:p>
            <a:br>
              <a:rPr lang="en-US" sz="2400" b="1" dirty="0">
                <a:latin typeface="Arial Black" panose="020B0A04020102020204" pitchFamily="34" charset="0"/>
              </a:rPr>
            </a:br>
            <a:endParaRPr lang="en-US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95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82000-65A4-E4FF-4288-E7A0CA802D6D}"/>
              </a:ext>
            </a:extLst>
          </p:cNvPr>
          <p:cNvSpPr txBox="1"/>
          <p:nvPr/>
        </p:nvSpPr>
        <p:spPr>
          <a:xfrm>
            <a:off x="1980027" y="112041"/>
            <a:ext cx="948514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What is True  about YOU :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C812E-3C31-9BFA-2AE9-CEA71A8D57DC}"/>
              </a:ext>
            </a:extLst>
          </p:cNvPr>
          <p:cNvSpPr txBox="1"/>
          <p:nvPr/>
        </p:nvSpPr>
        <p:spPr>
          <a:xfrm>
            <a:off x="610185" y="943038"/>
            <a:ext cx="1103786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Black" panose="020B0A04020102020204" pitchFamily="34" charset="0"/>
              </a:rPr>
              <a:t>5)I am not interested in  football.</a:t>
            </a:r>
          </a:p>
          <a:p>
            <a:r>
              <a:rPr lang="en-US" sz="4800" b="1" dirty="0">
                <a:latin typeface="Arial Black" panose="020B0A04020102020204" pitchFamily="34" charset="0"/>
              </a:rPr>
              <a:t>6)I want to get a new computer  soon.</a:t>
            </a:r>
          </a:p>
          <a:p>
            <a:r>
              <a:rPr lang="en-US" sz="4800" b="1" dirty="0">
                <a:latin typeface="Arial Black" panose="020B0A04020102020204" pitchFamily="34" charset="0"/>
              </a:rPr>
              <a:t>7)I think I will never leave my family.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2400" b="1" dirty="0">
                <a:latin typeface="Arial Black" panose="020B0A04020102020204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 is true.               It is false.</a:t>
            </a:r>
          </a:p>
          <a:p>
            <a:endParaRPr lang="en-US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28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82000-65A4-E4FF-4288-E7A0CA802D6D}"/>
              </a:ext>
            </a:extLst>
          </p:cNvPr>
          <p:cNvSpPr txBox="1"/>
          <p:nvPr/>
        </p:nvSpPr>
        <p:spPr>
          <a:xfrm>
            <a:off x="1980027" y="112041"/>
            <a:ext cx="948514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What is True  about YOU :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C812E-3C31-9BFA-2AE9-CEA71A8D57DC}"/>
              </a:ext>
            </a:extLst>
          </p:cNvPr>
          <p:cNvSpPr txBox="1"/>
          <p:nvPr/>
        </p:nvSpPr>
        <p:spPr>
          <a:xfrm>
            <a:off x="211015" y="1158799"/>
            <a:ext cx="1152143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Black" panose="020B0A04020102020204" pitchFamily="34" charset="0"/>
              </a:rPr>
              <a:t>8)I will live in Yekaterinburg in the future.</a:t>
            </a:r>
          </a:p>
          <a:p>
            <a:endParaRPr lang="en-US" sz="4800" b="1" dirty="0">
              <a:latin typeface="Arial Black" panose="020B0A04020102020204" pitchFamily="34" charset="0"/>
            </a:endParaRPr>
          </a:p>
          <a:p>
            <a:r>
              <a:rPr lang="en-US" sz="4800" b="1" dirty="0">
                <a:latin typeface="Arial Black" panose="020B0A04020102020204" pitchFamily="34" charset="0"/>
              </a:rPr>
              <a:t>9)I like to stay in the country  with my grandmother in summer.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 is true.               It is false.</a:t>
            </a:r>
          </a:p>
          <a:p>
            <a:br>
              <a:rPr lang="en-US" sz="2400" b="1" dirty="0">
                <a:latin typeface="Arial Black" panose="020B0A04020102020204" pitchFamily="34" charset="0"/>
              </a:rPr>
            </a:br>
            <a:endParaRPr lang="en-US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746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82000-65A4-E4FF-4288-E7A0CA802D6D}"/>
              </a:ext>
            </a:extLst>
          </p:cNvPr>
          <p:cNvSpPr txBox="1"/>
          <p:nvPr/>
        </p:nvSpPr>
        <p:spPr>
          <a:xfrm>
            <a:off x="1980027" y="112041"/>
            <a:ext cx="948514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What is True  about YOU :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C812E-3C31-9BFA-2AE9-CEA71A8D57DC}"/>
              </a:ext>
            </a:extLst>
          </p:cNvPr>
          <p:cNvSpPr txBox="1"/>
          <p:nvPr/>
        </p:nvSpPr>
        <p:spPr>
          <a:xfrm>
            <a:off x="281354" y="1158799"/>
            <a:ext cx="1132449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Black" panose="020B0A04020102020204" pitchFamily="34" charset="0"/>
              </a:rPr>
              <a:t>10) He gets many presents for his birthday.</a:t>
            </a:r>
          </a:p>
          <a:p>
            <a:endParaRPr lang="en-US" sz="4800" b="1" dirty="0">
              <a:latin typeface="Arial Black" panose="020B0A04020102020204" pitchFamily="34" charset="0"/>
            </a:endParaRPr>
          </a:p>
          <a:p>
            <a:r>
              <a:rPr lang="en-US" sz="4800" b="1" dirty="0">
                <a:latin typeface="Arial Black" panose="020B0A04020102020204" pitchFamily="34" charset="0"/>
              </a:rPr>
              <a:t>11) My best dream is to have a good friend.</a:t>
            </a:r>
          </a:p>
          <a:p>
            <a:endParaRPr lang="en-US" sz="4800" b="1" dirty="0"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 is true.               It is false.</a:t>
            </a:r>
          </a:p>
          <a:p>
            <a:br>
              <a:rPr lang="en-US" sz="3200" b="1" dirty="0">
                <a:latin typeface="Arial Black" panose="020B0A04020102020204" pitchFamily="34" charset="0"/>
              </a:rPr>
            </a:br>
            <a:endParaRPr lang="en-US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656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82000-65A4-E4FF-4288-E7A0CA802D6D}"/>
              </a:ext>
            </a:extLst>
          </p:cNvPr>
          <p:cNvSpPr txBox="1"/>
          <p:nvPr/>
        </p:nvSpPr>
        <p:spPr>
          <a:xfrm>
            <a:off x="1980027" y="112041"/>
            <a:ext cx="948514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What is True  about YOU :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C812E-3C31-9BFA-2AE9-CEA71A8D57DC}"/>
              </a:ext>
            </a:extLst>
          </p:cNvPr>
          <p:cNvSpPr txBox="1"/>
          <p:nvPr/>
        </p:nvSpPr>
        <p:spPr>
          <a:xfrm>
            <a:off x="196948" y="1158799"/>
            <a:ext cx="1167618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Black" panose="020B0A04020102020204" pitchFamily="34" charset="0"/>
              </a:rPr>
              <a:t>12)I want  to have a wonderful  career.</a:t>
            </a:r>
          </a:p>
          <a:p>
            <a:endParaRPr lang="en-US" sz="4800" b="1" dirty="0">
              <a:latin typeface="Arial Black" panose="020B0A04020102020204" pitchFamily="34" charset="0"/>
            </a:endParaRPr>
          </a:p>
          <a:p>
            <a:r>
              <a:rPr lang="en-US" sz="4800" b="1" dirty="0">
                <a:latin typeface="Arial Black" panose="020B0A04020102020204" pitchFamily="34" charset="0"/>
              </a:rPr>
              <a:t>13)My school life is very interesting.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 is true.               It is false.</a:t>
            </a:r>
          </a:p>
          <a:p>
            <a:br>
              <a:rPr lang="en-US" sz="4800" b="1" dirty="0">
                <a:latin typeface="Arial Black" panose="020B0A04020102020204" pitchFamily="34" charset="0"/>
              </a:rPr>
            </a:br>
            <a:endParaRPr lang="en-US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9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82000-65A4-E4FF-4288-E7A0CA802D6D}"/>
              </a:ext>
            </a:extLst>
          </p:cNvPr>
          <p:cNvSpPr txBox="1"/>
          <p:nvPr/>
        </p:nvSpPr>
        <p:spPr>
          <a:xfrm>
            <a:off x="1980027" y="112041"/>
            <a:ext cx="9302262" cy="37856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WORDWALL  </a:t>
            </a:r>
          </a:p>
          <a:p>
            <a:pPr algn="ctr"/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игровое  онлайн-задание на повторение ЛЕ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 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5788A-F219-7E31-A276-E74D45E46E3D}"/>
              </a:ext>
            </a:extLst>
          </p:cNvPr>
          <p:cNvSpPr txBox="1"/>
          <p:nvPr/>
        </p:nvSpPr>
        <p:spPr>
          <a:xfrm>
            <a:off x="235631" y="3904948"/>
            <a:ext cx="1132801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rgbClr val="0070C0"/>
                </a:solidFill>
                <a:latin typeface="Arial Black" panose="020B0A04020102020204" pitchFamily="34" charset="0"/>
              </a:rPr>
              <a:t>     </a:t>
            </a:r>
            <a:r>
              <a:rPr lang="en-US" sz="3400" b="1" dirty="0">
                <a:solidFill>
                  <a:srgbClr val="0070C0"/>
                </a:solidFill>
                <a:latin typeface="Arial Black" panose="020B0A04020102020204" pitchFamily="34" charset="0"/>
              </a:rPr>
              <a:t>https://wordwall.net/ru/resource/29288773</a:t>
            </a:r>
          </a:p>
        </p:txBody>
      </p:sp>
    </p:spTree>
    <p:extLst>
      <p:ext uri="{BB962C8B-B14F-4D97-AF65-F5344CB8AC3E}">
        <p14:creationId xmlns:p14="http://schemas.microsoft.com/office/powerpoint/2010/main" val="4216615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09DD7-2C36-8E0F-08B2-39DAC24A133E}"/>
              </a:ext>
            </a:extLst>
          </p:cNvPr>
          <p:cNvSpPr txBox="1"/>
          <p:nvPr/>
        </p:nvSpPr>
        <p:spPr>
          <a:xfrm>
            <a:off x="1431386" y="319558"/>
            <a:ext cx="9344465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ompose and act out the dialogue: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4A75D8-A448-26AF-C570-9BED370EE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767" y="1150555"/>
            <a:ext cx="9344465" cy="4622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170A8F-1557-98AC-B46B-4D05A7ECD25E}"/>
              </a:ext>
            </a:extLst>
          </p:cNvPr>
          <p:cNvSpPr txBox="1"/>
          <p:nvPr/>
        </p:nvSpPr>
        <p:spPr>
          <a:xfrm>
            <a:off x="126610" y="5941813"/>
            <a:ext cx="11718388" cy="61555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Supporting cliches for dialogues are  in Activity Sheets</a:t>
            </a:r>
            <a:endParaRPr lang="ru-RU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91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A4BCDB-35AC-E160-600A-38DFCB43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3789640" y="3429000"/>
            <a:ext cx="39116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B6B4C-894F-2EC8-08FC-BAD2130214ED}"/>
              </a:ext>
            </a:extLst>
          </p:cNvPr>
          <p:cNvSpPr txBox="1"/>
          <p:nvPr/>
        </p:nvSpPr>
        <p:spPr>
          <a:xfrm>
            <a:off x="867228" y="0"/>
            <a:ext cx="9133115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Dialogue  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“My Common Interests”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24D20-CA8E-2727-44DF-0085126B253C}"/>
              </a:ext>
            </a:extLst>
          </p:cNvPr>
          <p:cNvSpPr txBox="1"/>
          <p:nvPr/>
        </p:nvSpPr>
        <p:spPr>
          <a:xfrm>
            <a:off x="384628" y="445370"/>
            <a:ext cx="1142274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May I ask you some questions, please?</a:t>
            </a:r>
          </a:p>
          <a:p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What are your hobbies?</a:t>
            </a:r>
          </a:p>
          <a:p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Do you play any musical instrument? \ Do you like to sing song\to dance\ to play hockey\to go fishing.</a:t>
            </a:r>
          </a:p>
          <a:p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What do you like to do in spare (свободное время) time?</a:t>
            </a:r>
          </a:p>
          <a:p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What are you going to be?</a:t>
            </a:r>
          </a:p>
          <a:p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That’s a very 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(важный) and 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(полезный) job.</a:t>
            </a:r>
          </a:p>
          <a:p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I wish you good luck.</a:t>
            </a:r>
          </a:p>
          <a:p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Thanks.</a:t>
            </a:r>
          </a:p>
        </p:txBody>
      </p:sp>
    </p:spTree>
    <p:extLst>
      <p:ext uri="{BB962C8B-B14F-4D97-AF65-F5344CB8AC3E}">
        <p14:creationId xmlns:p14="http://schemas.microsoft.com/office/powerpoint/2010/main" val="2066566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368101DA-AD43-4F6A-CA93-4275C8A37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60987"/>
              </p:ext>
            </p:extLst>
          </p:nvPr>
        </p:nvGraphicFramePr>
        <p:xfrm>
          <a:off x="211015" y="821430"/>
          <a:ext cx="11980985" cy="5526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6752">
                  <a:extLst>
                    <a:ext uri="{9D8B030D-6E8A-4147-A177-3AD203B41FA5}">
                      <a16:colId xmlns:a16="http://schemas.microsoft.com/office/drawing/2014/main" val="2132667730"/>
                    </a:ext>
                  </a:extLst>
                </a:gridCol>
                <a:gridCol w="214233">
                  <a:extLst>
                    <a:ext uri="{9D8B030D-6E8A-4147-A177-3AD203B41FA5}">
                      <a16:colId xmlns:a16="http://schemas.microsoft.com/office/drawing/2014/main" val="2640216031"/>
                    </a:ext>
                  </a:extLst>
                </a:gridCol>
              </a:tblGrid>
              <a:tr h="5526389">
                <a:tc>
                  <a:txBody>
                    <a:bodyPr/>
                    <a:lstStyle/>
                    <a:p>
                      <a:r>
                        <a:rPr lang="en-US" sz="4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 want to be an actor, Dad. I want to go on stage.</a:t>
                      </a:r>
                      <a:endParaRPr lang="ru-RU" sz="4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You should be a banker, Tom, and earn a decent wage.</a:t>
                      </a:r>
                      <a:endParaRPr lang="ru-RU" sz="4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 want to be a barber, Dad. I want to do people’s hair.</a:t>
                      </a:r>
                      <a:endParaRPr lang="ru-RU" sz="4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You should be a pilot Tom, and work for British Air.</a:t>
                      </a:r>
                      <a:endParaRPr lang="ru-RU" sz="4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 want to be a clown, Dad. I think I am very funny.</a:t>
                      </a:r>
                      <a:endParaRPr lang="ru-RU" sz="4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You should be a driver, Tom, and earn a lot of money.</a:t>
                      </a:r>
                      <a:endParaRPr lang="ru-RU" sz="4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08793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B58200-B327-914C-5875-6431ADFB6163}"/>
              </a:ext>
            </a:extLst>
          </p:cNvPr>
          <p:cNvSpPr txBox="1"/>
          <p:nvPr/>
        </p:nvSpPr>
        <p:spPr>
          <a:xfrm>
            <a:off x="1913206" y="0"/>
            <a:ext cx="93550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Phonetics. Listen. Repeat and read!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1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4A88DD-0978-1F71-BC79-9CF4A8229FC2}"/>
              </a:ext>
            </a:extLst>
          </p:cNvPr>
          <p:cNvSpPr txBox="1"/>
          <p:nvPr/>
        </p:nvSpPr>
        <p:spPr>
          <a:xfrm>
            <a:off x="1656469" y="0"/>
            <a:ext cx="9372601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RELAX AND SING A SONG  :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656196-62DE-FA4F-0976-905DBAA2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468" y="1322362"/>
            <a:ext cx="9372601" cy="51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07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B58200-B327-914C-5875-6431ADFB6163}"/>
              </a:ext>
            </a:extLst>
          </p:cNvPr>
          <p:cNvSpPr txBox="1"/>
          <p:nvPr/>
        </p:nvSpPr>
        <p:spPr>
          <a:xfrm>
            <a:off x="4321712" y="0"/>
            <a:ext cx="6383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PEOPLE’S   SONG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eople work - Nursery Rhymes &amp; Kids Songs - LearnEnglish Kids British Council">
            <a:hlinkClick r:id="" action="ppaction://media"/>
            <a:extLst>
              <a:ext uri="{FF2B5EF4-FFF2-40B4-BE49-F238E27FC236}">
                <a16:creationId xmlns:a16="http://schemas.microsoft.com/office/drawing/2014/main" id="{C30EF209-1F72-60C6-27A7-EE7DDFFE4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" y="646331"/>
            <a:ext cx="11635741" cy="552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1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A4BCDB-35AC-E160-600A-38DFCB43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225073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Are You fond of Family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tories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Let’s learn to tell them!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Today we’ll listen to the stories about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Margaret and Richard Barker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34791D-A3ED-DD28-4205-12AD8A60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90774"/>
            <a:ext cx="10515601" cy="42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94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09DD7-2C36-8E0F-08B2-39DAC24A133E}"/>
              </a:ext>
            </a:extLst>
          </p:cNvPr>
          <p:cNvSpPr txBox="1"/>
          <p:nvPr/>
        </p:nvSpPr>
        <p:spPr>
          <a:xfrm>
            <a:off x="1431387" y="319558"/>
            <a:ext cx="10033782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and Margaret Baker’s Family :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E355E3-AB98-7C78-0CE7-4C13AF2AF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5" y="1252025"/>
            <a:ext cx="10948182" cy="49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8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9E431-72AE-598F-4154-FA6F64B3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089" y="182245"/>
            <a:ext cx="5576668" cy="38046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Richard Baker’s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Family Story</a:t>
            </a:r>
            <a:endParaRPr lang="ru-RU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445FF-F7B9-78F7-DB5F-0B9F97675684}"/>
              </a:ext>
            </a:extLst>
          </p:cNvPr>
          <p:cNvSpPr txBox="1"/>
          <p:nvPr/>
        </p:nvSpPr>
        <p:spPr>
          <a:xfrm>
            <a:off x="640080" y="861371"/>
            <a:ext cx="1040305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1)Richard Barker ‘s parents are….. (teachers, workers,  farmers).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Richard spent his childhood on his ….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3)They had many ….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Richard helped …..on the farm.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He was interested in ....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6)He wanted to know how to ….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7)But he had ... (a computer, a dream, a book of tales)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He wanted to become ...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When he was 18 (eighteen), he went to...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10) When he was 26, he....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11)  They …and had 2 children- a …and a ….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12) They are a very happy….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13) Richard loves his job and ….very much.</a:t>
            </a:r>
          </a:p>
        </p:txBody>
      </p:sp>
    </p:spTree>
    <p:extLst>
      <p:ext uri="{BB962C8B-B14F-4D97-AF65-F5344CB8AC3E}">
        <p14:creationId xmlns:p14="http://schemas.microsoft.com/office/powerpoint/2010/main" val="7791672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9E431-72AE-598F-4154-FA6F64B3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594" y="0"/>
            <a:ext cx="5787684" cy="535207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Margaret Baker’s Family  Story</a:t>
            </a:r>
            <a:endParaRPr lang="ru-RU" sz="36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1E60594-4ACB-0707-90C3-C5DA6798A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209342"/>
              </p:ext>
            </p:extLst>
          </p:nvPr>
        </p:nvGraphicFramePr>
        <p:xfrm>
          <a:off x="689318" y="535207"/>
          <a:ext cx="10213144" cy="6243257"/>
        </p:xfrm>
        <a:graphic>
          <a:graphicData uri="http://schemas.openxmlformats.org/drawingml/2006/table">
            <a:tbl>
              <a:tblPr firstRow="1" firstCol="1" bandRow="1"/>
              <a:tblGrid>
                <a:gridCol w="10213144">
                  <a:extLst>
                    <a:ext uri="{9D8B030D-6E8A-4147-A177-3AD203B41FA5}">
                      <a16:colId xmlns:a16="http://schemas.microsoft.com/office/drawing/2014/main" val="1985556375"/>
                    </a:ext>
                  </a:extLst>
                </a:gridCol>
              </a:tblGrid>
              <a:tr h="6007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1)Margaret Barker was born in …   (Paris , Blackpool, San Diego)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2)Her father was ….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3)There was ….in Blackpool.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4) Margaret had a talent to....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5) She  could  sing …  and….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6) After school she went to….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7) Soon she became a …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8) In London she met ...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9) He was a ...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10)They loved each  other and....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11) Margaret worked at ….and Richard worked at ….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12) Now they are a very happy …..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13) They have a son and  ….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14) At the weekend they listen …or go ….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15) In summer they like....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435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8222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8EE595-2D02-F399-A7E0-A04813589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973" y="1013579"/>
            <a:ext cx="9467556" cy="5600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2F498-640B-4F8D-ED55-916E3E35F5F4}"/>
              </a:ext>
            </a:extLst>
          </p:cNvPr>
          <p:cNvSpPr txBox="1"/>
          <p:nvPr/>
        </p:nvSpPr>
        <p:spPr>
          <a:xfrm>
            <a:off x="2810021" y="244138"/>
            <a:ext cx="7417191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They are a very happy Family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258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C16E70-8297-E751-0A2C-D05628A78CB0}"/>
              </a:ext>
            </a:extLst>
          </p:cNvPr>
          <p:cNvSpPr txBox="1"/>
          <p:nvPr/>
        </p:nvSpPr>
        <p:spPr>
          <a:xfrm>
            <a:off x="105506" y="0"/>
            <a:ext cx="12086493" cy="200054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self-control, self-assessment of students' own activities during the lesson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self-assessment table in your Activity  Sheets. Fill it out , please!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653489C-64A7-80E4-CD83-E3EE5EF40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794856"/>
              </p:ext>
            </p:extLst>
          </p:nvPr>
        </p:nvGraphicFramePr>
        <p:xfrm>
          <a:off x="105507" y="2708434"/>
          <a:ext cx="11980987" cy="4159751"/>
        </p:xfrm>
        <a:graphic>
          <a:graphicData uri="http://schemas.openxmlformats.org/drawingml/2006/table">
            <a:tbl>
              <a:tblPr firstRow="1" firstCol="1" bandRow="1"/>
              <a:tblGrid>
                <a:gridCol w="1955522">
                  <a:extLst>
                    <a:ext uri="{9D8B030D-6E8A-4147-A177-3AD203B41FA5}">
                      <a16:colId xmlns:a16="http://schemas.microsoft.com/office/drawing/2014/main" val="3652676297"/>
                    </a:ext>
                  </a:extLst>
                </a:gridCol>
                <a:gridCol w="928915">
                  <a:extLst>
                    <a:ext uri="{9D8B030D-6E8A-4147-A177-3AD203B41FA5}">
                      <a16:colId xmlns:a16="http://schemas.microsoft.com/office/drawing/2014/main" val="3520502914"/>
                    </a:ext>
                  </a:extLst>
                </a:gridCol>
                <a:gridCol w="1640114">
                  <a:extLst>
                    <a:ext uri="{9D8B030D-6E8A-4147-A177-3AD203B41FA5}">
                      <a16:colId xmlns:a16="http://schemas.microsoft.com/office/drawing/2014/main" val="2363648869"/>
                    </a:ext>
                  </a:extLst>
                </a:gridCol>
                <a:gridCol w="1903161">
                  <a:extLst>
                    <a:ext uri="{9D8B030D-6E8A-4147-A177-3AD203B41FA5}">
                      <a16:colId xmlns:a16="http://schemas.microsoft.com/office/drawing/2014/main" val="3240950093"/>
                    </a:ext>
                  </a:extLst>
                </a:gridCol>
                <a:gridCol w="2088268">
                  <a:extLst>
                    <a:ext uri="{9D8B030D-6E8A-4147-A177-3AD203B41FA5}">
                      <a16:colId xmlns:a16="http://schemas.microsoft.com/office/drawing/2014/main" val="165103307"/>
                    </a:ext>
                  </a:extLst>
                </a:gridCol>
                <a:gridCol w="1873247">
                  <a:extLst>
                    <a:ext uri="{9D8B030D-6E8A-4147-A177-3AD203B41FA5}">
                      <a16:colId xmlns:a16="http://schemas.microsoft.com/office/drawing/2014/main" val="825613219"/>
                    </a:ext>
                  </a:extLst>
                </a:gridCol>
                <a:gridCol w="1591760">
                  <a:extLst>
                    <a:ext uri="{9D8B030D-6E8A-4147-A177-3AD203B41FA5}">
                      <a16:colId xmlns:a16="http://schemas.microsoft.com/office/drawing/2014/main" val="4251367581"/>
                    </a:ext>
                  </a:extLst>
                </a:gridCol>
              </a:tblGrid>
              <a:tr h="15250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know the words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(Я знаю слова по теме урока)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 use the words in the sentences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(Я умею использовать слова в предложениях)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 listen and understand English texts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(Я умею слушать и понимать английские тексты и выполнять упражнение на понимание их содержания)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 ask and answer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questions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 the topic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(Я умею задавать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по теме раздела и отвечать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них)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 read and understand texts on the topic…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(Я могу читать и понимать тексты по нашей теме)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 speak on the topic “…..”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(Я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умею рассказывать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о…)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055252"/>
                  </a:ext>
                </a:extLst>
              </a:tr>
              <a:tr h="4240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Excellent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(Отлично) 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912564"/>
                  </a:ext>
                </a:extLst>
              </a:tr>
              <a:tr h="4240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Well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463332"/>
                  </a:ext>
                </a:extLst>
              </a:tr>
              <a:tr h="58343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very well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(Не очень хорошо) 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820918"/>
                  </a:ext>
                </a:extLst>
              </a:tr>
              <a:tr h="4240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Bad (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Плохо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6" marR="62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59398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FCFD22E7-9AAA-679A-05F8-0D5667F79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206" y="1415772"/>
            <a:ext cx="1169728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Student's Self-Assessment of the English Lesson\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Cамооценка учащегося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kumimoji="0" lang="en-US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уроке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английского языка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Name:                                                    Unit \ topic:                                                                                                   Grade:</a:t>
            </a:r>
            <a:endParaRPr kumimoji="0" lang="en-US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573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3385" y="98474"/>
            <a:ext cx="10989706" cy="298235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b="1" dirty="0">
                <a:latin typeface="Arial Black" panose="020B0A04020102020204" pitchFamily="34" charset="0"/>
              </a:rPr>
            </a:br>
            <a:r>
              <a:rPr lang="en-US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a story on the topic </a:t>
            </a:r>
            <a:b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"My family history. </a:t>
            </a:r>
            <a:br>
              <a:rPr lang="ru-RU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page from a personal diary"</a:t>
            </a:r>
            <a:endParaRPr lang="ru-RU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D6C5E-8ABF-A206-9135-6356A840F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6" y="3080825"/>
            <a:ext cx="10989706" cy="36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661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814450-E7CB-C3B9-EFA7-6ABFD2F63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" y="0"/>
            <a:ext cx="11197883" cy="666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69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368101DA-AD43-4F6A-CA93-4275C8A37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742948"/>
              </p:ext>
            </p:extLst>
          </p:nvPr>
        </p:nvGraphicFramePr>
        <p:xfrm>
          <a:off x="211015" y="719665"/>
          <a:ext cx="11648050" cy="5526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9770">
                  <a:extLst>
                    <a:ext uri="{9D8B030D-6E8A-4147-A177-3AD203B41FA5}">
                      <a16:colId xmlns:a16="http://schemas.microsoft.com/office/drawing/2014/main" val="213266773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40216031"/>
                    </a:ext>
                  </a:extLst>
                </a:gridCol>
              </a:tblGrid>
              <a:tr h="5526389">
                <a:tc>
                  <a:txBody>
                    <a:bodyPr/>
                    <a:lstStyle/>
                    <a:p>
                      <a:r>
                        <a:rPr lang="en-US" sz="4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 want to be a barman, Dad, so I can be always happy, dear!</a:t>
                      </a:r>
                      <a:endParaRPr lang="ru-RU" sz="4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barman! You are joking, Tom. That isn’t a career!</a:t>
                      </a:r>
                      <a:endParaRPr lang="ru-RU" sz="4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 want to go into politics, Dad, and put the country right.</a:t>
                      </a:r>
                      <a:endParaRPr lang="ru-RU" sz="4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 think that’s an excellent idea. Let’s tell your mother tonight!</a:t>
                      </a:r>
                      <a:endParaRPr lang="ru-RU" sz="4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08793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B58200-B327-914C-5875-6431ADFB6163}"/>
              </a:ext>
            </a:extLst>
          </p:cNvPr>
          <p:cNvSpPr txBox="1"/>
          <p:nvPr/>
        </p:nvSpPr>
        <p:spPr>
          <a:xfrm>
            <a:off x="1913207" y="0"/>
            <a:ext cx="90877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Phonetics. Listen. Repeat and read!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200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B6DF81A-ED6B-A8A8-694A-C3B05A145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978" y="140677"/>
            <a:ext cx="10424160" cy="638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5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34EC5-452B-7F52-2076-C013EA9ECDE7}"/>
              </a:ext>
            </a:extLst>
          </p:cNvPr>
          <p:cNvSpPr txBox="1"/>
          <p:nvPr/>
        </p:nvSpPr>
        <p:spPr>
          <a:xfrm>
            <a:off x="337625" y="0"/>
            <a:ext cx="11854375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Speech Practice. General questions</a:t>
            </a:r>
          </a:p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Yes\ no questions </a:t>
            </a:r>
          </a:p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(Ко всему предложению)</a:t>
            </a:r>
          </a:p>
          <a:p>
            <a:pPr marL="457200" indent="-457200">
              <a:buAutoNum type="arabicParenR"/>
            </a:pPr>
            <a:r>
              <a:rPr lang="en-US" sz="5400" b="1" dirty="0">
                <a:latin typeface="Arial Black" panose="020B0A04020102020204" pitchFamily="34" charset="0"/>
                <a:ea typeface="+mj-ea"/>
                <a:cs typeface="+mj-cs"/>
              </a:rPr>
              <a:t>Are there many professions in the world?\ </a:t>
            </a:r>
            <a:r>
              <a:rPr lang="en-US" sz="5400" b="1" dirty="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rPr>
              <a:t>Yes, there are. There are many…</a:t>
            </a:r>
          </a:p>
          <a:p>
            <a:pPr marL="457200" indent="-457200">
              <a:buAutoNum type="arabicParenR"/>
            </a:pPr>
            <a:r>
              <a:rPr lang="en-US" sz="5400" b="1" dirty="0">
                <a:latin typeface="Arial Black" panose="020B0A04020102020204" pitchFamily="34" charset="0"/>
                <a:ea typeface="+mj-ea"/>
                <a:cs typeface="+mj-cs"/>
              </a:rPr>
              <a:t>What are they?\ </a:t>
            </a:r>
            <a:r>
              <a:rPr lang="en-US" sz="5400" b="1" dirty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They are …doctors, drivers, bakers,….</a:t>
            </a:r>
          </a:p>
        </p:txBody>
      </p:sp>
    </p:spTree>
    <p:extLst>
      <p:ext uri="{BB962C8B-B14F-4D97-AF65-F5344CB8AC3E}">
        <p14:creationId xmlns:p14="http://schemas.microsoft.com/office/powerpoint/2010/main" val="2862949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34EC5-452B-7F52-2076-C013EA9ECDE7}"/>
              </a:ext>
            </a:extLst>
          </p:cNvPr>
          <p:cNvSpPr txBox="1"/>
          <p:nvPr/>
        </p:nvSpPr>
        <p:spPr>
          <a:xfrm>
            <a:off x="337625" y="0"/>
            <a:ext cx="1185437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Speech Practice:</a:t>
            </a:r>
          </a:p>
          <a:p>
            <a:endParaRPr lang="en-US" sz="5400" b="1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r>
              <a:rPr lang="en-US" sz="5400" b="1" dirty="0">
                <a:latin typeface="Arial Black" panose="020B0A04020102020204" pitchFamily="34" charset="0"/>
                <a:ea typeface="+mj-ea"/>
                <a:cs typeface="+mj-cs"/>
              </a:rPr>
              <a:t>3) Are you a pupil?\ </a:t>
            </a:r>
            <a:r>
              <a:rPr lang="en-US" sz="5400" b="1" dirty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Yes, I am. I am…</a:t>
            </a:r>
          </a:p>
          <a:p>
            <a:endParaRPr lang="en-US" sz="5400" b="1" dirty="0">
              <a:solidFill>
                <a:srgbClr val="0070C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r>
              <a:rPr lang="en-US" sz="5400" b="1" dirty="0">
                <a:latin typeface="Arial Black" panose="020B0A04020102020204" pitchFamily="34" charset="0"/>
                <a:ea typeface="+mj-ea"/>
                <a:cs typeface="+mj-cs"/>
              </a:rPr>
              <a:t>4) Is your brother a student?\ </a:t>
            </a:r>
            <a:r>
              <a:rPr lang="en-US" sz="5400" b="1" dirty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No, he is not\ He is … </a:t>
            </a:r>
          </a:p>
        </p:txBody>
      </p:sp>
    </p:spTree>
    <p:extLst>
      <p:ext uri="{BB962C8B-B14F-4D97-AF65-F5344CB8AC3E}">
        <p14:creationId xmlns:p14="http://schemas.microsoft.com/office/powerpoint/2010/main" val="2648038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34EC5-452B-7F52-2076-C013EA9ECDE7}"/>
              </a:ext>
            </a:extLst>
          </p:cNvPr>
          <p:cNvSpPr txBox="1"/>
          <p:nvPr/>
        </p:nvSpPr>
        <p:spPr>
          <a:xfrm>
            <a:off x="337625" y="0"/>
            <a:ext cx="1185437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Speech Practice:</a:t>
            </a:r>
          </a:p>
          <a:p>
            <a:endParaRPr lang="en-US" sz="5400" b="1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r>
              <a:rPr lang="en-US" sz="5400" b="1" dirty="0">
                <a:latin typeface="Arial Black" panose="020B0A04020102020204" pitchFamily="34" charset="0"/>
                <a:ea typeface="+mj-ea"/>
                <a:cs typeface="+mj-cs"/>
              </a:rPr>
              <a:t>5) Does a pilot fly in the airplane?\ </a:t>
            </a:r>
            <a:r>
              <a:rPr lang="en-US" sz="5400" b="1" dirty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Yes, he does. A pilot flies…</a:t>
            </a:r>
          </a:p>
          <a:p>
            <a:r>
              <a:rPr lang="en-US" sz="5400" b="1" dirty="0">
                <a:latin typeface="Arial Black" panose="020B0A04020102020204" pitchFamily="34" charset="0"/>
                <a:ea typeface="+mj-ea"/>
                <a:cs typeface="+mj-cs"/>
              </a:rPr>
              <a:t>6) Do nurses help doctors?\ </a:t>
            </a:r>
            <a:r>
              <a:rPr lang="en-US" sz="5400" b="1" dirty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Yes, they do. Nurses help…</a:t>
            </a:r>
          </a:p>
        </p:txBody>
      </p:sp>
    </p:spTree>
    <p:extLst>
      <p:ext uri="{BB962C8B-B14F-4D97-AF65-F5344CB8AC3E}">
        <p14:creationId xmlns:p14="http://schemas.microsoft.com/office/powerpoint/2010/main" val="34779468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</TotalTime>
  <Words>1759</Words>
  <Application>Microsoft Office PowerPoint</Application>
  <PresentationFormat>Широкоэкранный</PresentationFormat>
  <Paragraphs>286</Paragraphs>
  <Slides>60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9" baseType="lpstr">
      <vt:lpstr>Algerian</vt:lpstr>
      <vt:lpstr>Arial</vt:lpstr>
      <vt:lpstr>Arial Black</vt:lpstr>
      <vt:lpstr>Calibri</vt:lpstr>
      <vt:lpstr>Calibri Light</vt:lpstr>
      <vt:lpstr>Century Gothic</vt:lpstr>
      <vt:lpstr>Times New Roman</vt:lpstr>
      <vt:lpstr>Wingdings 3</vt:lpstr>
      <vt:lpstr>Тема Office</vt:lpstr>
      <vt:lpstr>Презентация PowerPoint</vt:lpstr>
      <vt:lpstr>Презентация PowerPoint</vt:lpstr>
      <vt:lpstr> I am glad to see You!!!</vt:lpstr>
      <vt:lpstr>Do you remember ….?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New Vocabulary :</vt:lpstr>
      <vt:lpstr>Презентация PowerPoint</vt:lpstr>
      <vt:lpstr>New Vocabulary :</vt:lpstr>
      <vt:lpstr>Dream</vt:lpstr>
      <vt:lpstr>New Vocabulary :</vt:lpstr>
      <vt:lpstr>                                      To get\ got </vt:lpstr>
      <vt:lpstr>New Vocabulary :</vt:lpstr>
      <vt:lpstr>                              Interest</vt:lpstr>
      <vt:lpstr>New Vocabulary :</vt:lpstr>
      <vt:lpstr>interested</vt:lpstr>
      <vt:lpstr>New Vocabulary :</vt:lpstr>
      <vt:lpstr>Life</vt:lpstr>
      <vt:lpstr>New Vocabulary :</vt:lpstr>
      <vt:lpstr>to leave\ left</vt:lpstr>
      <vt:lpstr>New Vocabulary :</vt:lpstr>
      <vt:lpstr>to stay </vt:lpstr>
      <vt:lpstr>New Vocabulary :</vt:lpstr>
      <vt:lpstr>to spend</vt:lpstr>
      <vt:lpstr>Let’s Fix Active Vocabulary of Our Previous  Lessons 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Are You fond of Family Stories?  Let’s learn to tell them!  Today we’ll listen to the stories about  Margaret and Richard Barker</vt:lpstr>
      <vt:lpstr>Презентация PowerPoint</vt:lpstr>
      <vt:lpstr>Richard Baker’s Family Story</vt:lpstr>
      <vt:lpstr>Margaret Baker’s Family  Story</vt:lpstr>
      <vt:lpstr>Презентация PowerPoint</vt:lpstr>
      <vt:lpstr>Презентация PowerPoint</vt:lpstr>
      <vt:lpstr>Homework : Prepare a story on the topic  "My family history.  A page from a personal diary"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RM</cp:lastModifiedBy>
  <cp:revision>33</cp:revision>
  <dcterms:created xsi:type="dcterms:W3CDTF">2017-11-29T18:20:20Z</dcterms:created>
  <dcterms:modified xsi:type="dcterms:W3CDTF">2022-11-14T15:50:16Z</dcterms:modified>
</cp:coreProperties>
</file>