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44" r:id="rId4"/>
    <p:sldMasterId id="2147483828" r:id="rId5"/>
    <p:sldMasterId id="2147483840" r:id="rId6"/>
  </p:sldMasterIdLst>
  <p:notesMasterIdLst>
    <p:notesMasterId r:id="rId32"/>
  </p:notesMasterIdLst>
  <p:sldIdLst>
    <p:sldId id="257" r:id="rId7"/>
    <p:sldId id="283" r:id="rId8"/>
    <p:sldId id="285" r:id="rId9"/>
    <p:sldId id="262" r:id="rId10"/>
    <p:sldId id="265" r:id="rId11"/>
    <p:sldId id="263" r:id="rId12"/>
    <p:sldId id="274" r:id="rId13"/>
    <p:sldId id="284" r:id="rId14"/>
    <p:sldId id="275" r:id="rId15"/>
    <p:sldId id="294" r:id="rId16"/>
    <p:sldId id="295" r:id="rId17"/>
    <p:sldId id="282" r:id="rId18"/>
    <p:sldId id="297" r:id="rId19"/>
    <p:sldId id="298" r:id="rId20"/>
    <p:sldId id="299" r:id="rId21"/>
    <p:sldId id="303" r:id="rId22"/>
    <p:sldId id="302" r:id="rId23"/>
    <p:sldId id="301" r:id="rId24"/>
    <p:sldId id="305" r:id="rId25"/>
    <p:sldId id="304" r:id="rId26"/>
    <p:sldId id="259" r:id="rId27"/>
    <p:sldId id="288" r:id="rId28"/>
    <p:sldId id="292" r:id="rId29"/>
    <p:sldId id="277" r:id="rId30"/>
    <p:sldId id="30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18" autoAdjust="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DD1396-FB95-4E42-8CFF-03E404C7930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B2945A-AB91-4469-AF9F-4AF1DA83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04C65-8CD8-4FF4-B463-9E80756543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753EB-0DA4-42E2-A750-7C21FB855E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36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4562E-EE44-41D0-BBA7-011D049973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132E-32DE-4971-8C2A-2CA40C894ED8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5981-9C65-4FDE-9D6B-B7A5BC95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C44D-20BB-43D2-A6F5-BD909C574EF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BFAA-25E0-4E5D-A2D7-3A8531F6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8A5B-7256-459F-9FB7-3310151E9C0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AFC8-50F3-4D78-B313-D06305379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1B3C-23B8-42CB-9382-A956194C0349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CFD-2CC0-4785-B2D3-1B4C3694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B14F-968F-4C03-AFA6-D37ABE62747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F2C5-4876-457A-B632-FA8B53653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65F0-6DB2-46F1-8B4F-F2AB1ADE3E01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40C0-0F61-4F1C-9B8D-AE2532E36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7775-77CD-4603-88CB-CCACAEE459A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E2-EE69-46BD-BB05-13B168A5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EDC3-2835-4ACF-9742-A3E2777BEC0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EA4-D4BA-47EC-9C24-68F2B558E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1008-7E67-4AD7-ABDC-8161953FF3FE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33F4-BE68-4D1A-8505-84A4DCFF7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E23B-237A-4A26-886C-756B3DCAEDD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6DFF-FC7B-45EF-B2A6-86AEFC42A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B95E-E66E-49BE-A66F-9938E6378D6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2FB7-33FC-4307-82AC-668036C2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D52C-35DA-48BE-A142-1924C529E1BE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D53F-3403-429B-BA74-3CED0D261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85EA-D707-4204-9B93-8408F9FEF0F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BD7F-8E4E-48B4-B423-86DD27B97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F296-A04A-43D2-8CD1-62717A8DB79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5348-6C23-4319-9F36-B5D3658F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5D7-0BC0-46BA-A747-062E7391668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7857-6DD9-4792-BE2F-595ADA797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94EE-6784-4E55-BDC7-E57764F8C654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33FB-55B6-4714-8FB6-3112D343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EC75-25F7-4288-BA94-EC145175A1E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CBA1-02AC-4F3D-9DB1-5AC95EB1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2EC3-4E6C-4677-859A-781FE65DDA52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712B-2AB6-4A59-BBCF-84992B7D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0F0D-ECA2-4823-AFF4-7D097981238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C771-51F9-4A42-8419-00E7C41D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6201-1258-4470-8A5D-DD31896827F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BF49-1280-4A1A-9A18-3D9C446DB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6A90-4B50-440A-A05A-7C5EAF91F72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92F1-3879-4C8E-90AF-A12542A80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2128-CF7D-47FE-A680-12B89289C68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FA91-174D-414B-B6C6-EA80B419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844B-3144-499D-B34F-2580877602B7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5D27-CA6C-4FC0-8820-50FF7476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230B-8DE1-4772-BE8E-0EDFD69B9195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1151-440A-4541-A2DF-125094EE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14F4-65F4-4E7E-B7A9-31A033C2397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AC21-A031-4A48-81F7-D544D5399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7A2A-97B2-4DAA-AC7E-4F9A32BC066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DD27-683C-4FBB-A0D4-768BCF94E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BE2F-B1B8-41F2-897B-DFCCEE566775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A94E-D0A2-4BF8-A7F2-2C73B9CE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2EBF-B61E-4ACC-BE11-A1D971339659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06C3-B365-4726-8BB8-45793624D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1637-D454-4B25-9430-93AEEB5FEA2E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F3B6-52F7-4EDE-ACF4-D06E8810B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94CC-F78A-4EF1-AC24-FAE7917B9399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FA9A-4B1C-4F04-B3DC-5BDAA678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8183-7314-4DA7-8833-7CFF00FB594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1EAE-8582-40F7-AB5D-5FA156D95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56B0-AA73-4C52-B602-323303E2BDC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7DCA-CB3E-4DD9-8D2B-9DE94151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6AAB-1F07-4267-A15C-12AE53C6CA9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0D62-B1D3-4980-8829-CE1AE6F65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C938-DA31-4BAD-B4B3-FE2E9D761175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724A-70ED-421A-B8F5-B24B4C27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D99C-CF00-4F63-AF0C-1EB59A75EE9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4A8A-88FD-4656-9097-B8EC0B230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8BE8-A0DB-4C54-9DE9-3574EB47A90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41D6-EA7D-4459-A549-AD6B1F189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4690-101C-4B1E-A594-AFA72395B3B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A536-4C02-4CF5-AA8B-B5902DF57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CA1C-D63B-4A34-BE5B-BEA82E1A1DC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DDB4-0BA8-4B87-A5DF-8ABCEEAB3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15A5-9A79-411B-9691-11F9095D68C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5B4B-D9E2-4824-93CA-5C1A47332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257E-B71C-4703-9C4C-70E37C654D1D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266A-70BE-4AA4-9C5C-6ACC6E92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06D7-152A-4C8D-B061-02935CCFB32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C5F2-6A6D-4AC3-AA41-4BB5B5ACF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B6F4-2160-49AD-B164-D1EB60B35D17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FD38-B2C8-49A6-93CE-5F56AF6E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215F-5A65-482F-96C7-245F0A38FA0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6C6B-B1E5-4E8C-8DC3-195005127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ECA0-E997-4550-BA7D-9725ED8646A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30C5-5C54-4A92-ACE6-EAC392D83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DF94-03B0-4E8C-91E1-A4C3F87EC09B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45B4-0CF9-4490-A6A9-704AA808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E60-063D-4B2D-B040-8588A8E0A5C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B10F-992F-49E4-B0DC-29E049A4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A3F7-26C4-470B-B20B-DEDF2447218D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9987-3729-4E8A-814A-C1533B35D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5A92-E0B3-4DEE-A0BB-5278E6E408F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53A-816E-4187-BC97-CE9AA36A2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099A-CAD0-4470-9FC9-C9F5DA4971F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4337-207C-4C31-854F-98D97EDF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C946-C50A-4F52-B503-AAF7AC0415F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3BAE-0692-4F7E-9EBF-69FD96BA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AEB5-DF74-4855-B9C9-841E2CA7C46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A3B5-E5F1-4A5D-AABD-EE4BEB38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20A6-D3F4-4270-9A2A-B5794AC56928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7B20-6E33-4097-BC01-1DD4456D6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9A56-6346-4827-A3D6-F8602B00A14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744F-4C41-433F-AF8B-8C50D290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3BA6-CDF3-48BD-BB05-604391535B39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1397-869A-42B8-BCAB-D265C654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6ED6-C8AD-4F6A-80D3-BA4D1ACB2CEB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FEC2-01FE-41A0-8AF8-C0B09B12F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0D2-7115-4750-9A3B-0932FBE94C3B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8840-ABE3-40D9-8AE7-E35850AD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AEFD-01E5-481E-8C30-FB6338F128A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545C-87BF-4885-A573-6845D24AE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7FE5-379E-43D6-8FA3-ED66A08B648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4A4F-9CCA-42F3-8319-0D4097A9F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C6FF-28C8-477A-B25E-94B52D0152F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DDCA-9DAC-468E-B251-BC7F6499A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DC38-A3CC-4B35-B41B-1436FE0E1748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2F0B-ADD6-4271-B540-C402DA61D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4CD7-C970-42C0-B307-5AF090B80070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6D45-2F6C-4804-A38B-E3D8F8DC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6300-1114-4127-A66D-C4D8AD88B4C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26CE-7719-4519-8B26-B2DB9BCB6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1526-10D6-4B66-B391-4DA16992681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B763-D379-4C17-9A21-CE259E1A4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DDBF-3204-44ED-8477-DBCFAFEDEE0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524-990E-4F47-8653-8E006483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F3F6-2E90-4E7D-88E0-BF7861284D2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22E3-03D1-40A8-9A7D-8B2F10F1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198A-FEF0-47F5-A9D3-795B29333EC4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236D-F1F8-4FB2-B6EA-3D5256EB8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A9F0FE-2632-40A7-9DEC-59B962E4C38E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CE8D18-809A-4216-B0AD-B789009A3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881" r:id="rId2"/>
    <p:sldLayoutId id="2147483954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AA0905-59E4-4BCB-9F0E-CA6D524F58E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8DA500-8213-49C3-80C8-06AF486B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890" r:id="rId2"/>
    <p:sldLayoutId id="2147483956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56EFA5-0B51-44CD-BF47-57FC43D8CD4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60F4225-F829-49A1-A69B-38AFDD481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08" r:id="rId2"/>
    <p:sldLayoutId id="2147483960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598ECCF-BA9B-45F3-88BD-B67E0530F7D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AA5A62-E94A-4BEB-9668-ECF1C2941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17" r:id="rId2"/>
    <p:sldLayoutId id="2147483962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CDBAA87-798C-43B0-A19B-80B87E1F0A28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7C98F1-5A92-4C5B-BB23-8DDC0793E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26" r:id="rId2"/>
    <p:sldLayoutId id="2147483964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5E7131-F231-4742-981B-DF740950200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418CDC-7A63-4D47-9873-A636538F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35" r:id="rId2"/>
    <p:sldLayoutId id="2147483966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6" descr="http://www.tvoyrebenok.ru/images/presentation/nice/b/06.jpg"/>
          <p:cNvPicPr>
            <a:picLocks noChangeAspect="1" noChangeArrowheads="1"/>
          </p:cNvPicPr>
          <p:nvPr/>
        </p:nvPicPr>
        <p:blipFill>
          <a:blip r:embed="rId3"/>
          <a:srcRect b="4080"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Заголовок 1"/>
          <p:cNvSpPr>
            <a:spLocks noGrp="1"/>
          </p:cNvSpPr>
          <p:nvPr>
            <p:ph type="ctrTitle"/>
          </p:nvPr>
        </p:nvSpPr>
        <p:spPr>
          <a:xfrm>
            <a:off x="1547813" y="47625"/>
            <a:ext cx="7772400" cy="115093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Визитная</a:t>
            </a:r>
            <a:r>
              <a:rPr lang="ru-RU" sz="54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карточка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5538"/>
            <a:ext cx="9036050" cy="53276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051175" algn="l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2868613" algn="l"/>
              </a:tabLst>
              <a:defRPr/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Токаева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Татьяна     Александровна</a:t>
            </a:r>
          </a:p>
          <a:p>
            <a:pPr marL="3051175" algn="l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2868613" algn="l"/>
              </a:tabLs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Учитель физики  </a:t>
            </a:r>
          </a:p>
          <a:p>
            <a:pPr marL="3051175" algn="l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2868613" algn="l"/>
              </a:tabLs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МБОУ СОШ № 21 им. Семёнова Д.В.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 КЛАСС :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9075" marR="102616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  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интересов и способностей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мотивированных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на уроках физики»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2388"/>
            <a:ext cx="1439863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2051050" y="85725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УМК</a:t>
            </a:r>
          </a:p>
        </p:txBody>
      </p:sp>
      <p:sp>
        <p:nvSpPr>
          <p:cNvPr id="111623" name="TextBox 7"/>
          <p:cNvSpPr txBox="1">
            <a:spLocks noChangeArrowheads="1"/>
          </p:cNvSpPr>
          <p:nvPr/>
        </p:nvSpPr>
        <p:spPr bwMode="auto">
          <a:xfrm>
            <a:off x="1071563" y="3071813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ИКТ</a:t>
            </a:r>
          </a:p>
        </p:txBody>
      </p:sp>
      <p:sp>
        <p:nvSpPr>
          <p:cNvPr id="111625" name="TextBox 9"/>
          <p:cNvSpPr txBox="1">
            <a:spLocks noChangeArrowheads="1"/>
          </p:cNvSpPr>
          <p:nvPr/>
        </p:nvSpPr>
        <p:spPr bwMode="auto">
          <a:xfrm>
            <a:off x="3562350" y="5253038"/>
            <a:ext cx="1643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Кабинет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физики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11627" name="TextBox 13"/>
          <p:cNvSpPr txBox="1">
            <a:spLocks noChangeArrowheads="1"/>
          </p:cNvSpPr>
          <p:nvPr/>
        </p:nvSpPr>
        <p:spPr bwMode="auto">
          <a:xfrm>
            <a:off x="6215063" y="314325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Библиотека</a:t>
            </a:r>
          </a:p>
        </p:txBody>
      </p:sp>
      <p:pic>
        <p:nvPicPr>
          <p:cNvPr id="111630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98475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388"/>
            <a:ext cx="8532440" cy="680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Заголовок 1"/>
          <p:cNvSpPr txBox="1">
            <a:spLocks/>
          </p:cNvSpPr>
          <p:nvPr/>
        </p:nvSpPr>
        <p:spPr bwMode="auto">
          <a:xfrm>
            <a:off x="250825" y="333375"/>
            <a:ext cx="8518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9811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858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9438" y="1042988"/>
            <a:ext cx="785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8" y="89354"/>
            <a:ext cx="7269162" cy="687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Заголовок 1"/>
          <p:cNvSpPr txBox="1">
            <a:spLocks/>
          </p:cNvSpPr>
          <p:nvPr/>
        </p:nvSpPr>
        <p:spPr bwMode="auto">
          <a:xfrm>
            <a:off x="500034" y="188913"/>
            <a:ext cx="7359679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3333"/>
              </a:solidFill>
              <a:latin typeface="Helvetica Neue"/>
            </a:endParaRPr>
          </a:p>
          <a:p>
            <a:pPr algn="ctr"/>
            <a:endParaRPr lang="ru-RU" sz="2800" b="1" dirty="0">
              <a:solidFill>
                <a:srgbClr val="333333"/>
              </a:solidFill>
              <a:latin typeface="Helvetica Neue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8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188913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0"/>
            <a:ext cx="658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«Написание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1825625"/>
            <a:ext cx="4119314" cy="4351338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величина.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Высокое, низкое.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измеряют, вычисляют.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на опору.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83968" y="2060847"/>
            <a:ext cx="4575870" cy="411611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ТОК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Заголовок 1"/>
          <p:cNvSpPr txBox="1">
            <a:spLocks/>
          </p:cNvSpPr>
          <p:nvPr/>
        </p:nvSpPr>
        <p:spPr bwMode="auto">
          <a:xfrm>
            <a:off x="-180528" y="571480"/>
            <a:ext cx="826931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8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188913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0"/>
            <a:ext cx="658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«Написание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00034" y="1825625"/>
            <a:ext cx="4014816" cy="4351338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Высокое, низкое.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Изменяют, измеряют, вычисляют.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силы на опору.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Разный, опасный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Действует, порождает, разрушает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людям дарит свет.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6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Заголовок 1"/>
          <p:cNvSpPr txBox="1">
            <a:spLocks/>
          </p:cNvSpPr>
          <p:nvPr/>
        </p:nvSpPr>
        <p:spPr bwMode="auto">
          <a:xfrm>
            <a:off x="500034" y="571480"/>
            <a:ext cx="826931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8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188913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0"/>
            <a:ext cx="658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346076"/>
            <a:ext cx="7231063" cy="6251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кейс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описание реальной ситуации.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"кусочек" реальной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события, реально произошедшие в той или иной сфере деятельности и описанные авторами для того, чтобы спровоцировать дискуссию в учебной аудитории, "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подвигнуть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учащихся к обсуждению и анализу ситуации, и принятию решения.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"моментальный снимок реальности", "фотография действительности".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не просто правдивое описание событий, а единый информационный комплекс, позволяющий понять ситуацию.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77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Заголовок 1"/>
          <p:cNvSpPr txBox="1">
            <a:spLocks/>
          </p:cNvSpPr>
          <p:nvPr/>
        </p:nvSpPr>
        <p:spPr bwMode="auto">
          <a:xfrm>
            <a:off x="500034" y="188913"/>
            <a:ext cx="8269316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исследовательская стадия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обучение или работа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индивидуального, группового и коллективного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разновидность проектной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деятельности учащихся для достижения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lnSpc>
                <a:spcPct val="9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8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188913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0"/>
            <a:ext cx="658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0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Заголовок 1"/>
          <p:cNvSpPr txBox="1">
            <a:spLocks/>
          </p:cNvSpPr>
          <p:nvPr/>
        </p:nvSpPr>
        <p:spPr bwMode="auto">
          <a:xfrm>
            <a:off x="250825" y="188913"/>
            <a:ext cx="8518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244" y="277304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5" y="764704"/>
            <a:ext cx="7776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 кейсами производится  в группах по плану:</a:t>
            </a:r>
          </a:p>
          <a:p>
            <a:pPr marL="571500" indent="-571500">
              <a:buAutoNum type="romanUcPeriod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 Кейса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AutoNum type="romanUcPeriod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Изучите ситуацию, обсудите её, встречаются ли такие ситуации в жизни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Ответьте на вопросы после  кейса . Для выполнения задания можно использовать любою информацию из  кейса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0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Заголовок 1"/>
          <p:cNvSpPr txBox="1">
            <a:spLocks/>
          </p:cNvSpPr>
          <p:nvPr/>
        </p:nvSpPr>
        <p:spPr bwMode="auto">
          <a:xfrm>
            <a:off x="250825" y="188913"/>
            <a:ext cx="8518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5" y="-4952"/>
            <a:ext cx="9191625" cy="6892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1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Заголовок 1"/>
          <p:cNvSpPr txBox="1">
            <a:spLocks/>
          </p:cNvSpPr>
          <p:nvPr/>
        </p:nvSpPr>
        <p:spPr bwMode="auto">
          <a:xfrm>
            <a:off x="276226" y="12131"/>
            <a:ext cx="8518525" cy="18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0888" y="278092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 </a:t>
            </a: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кружки — металлической или керамической — легче пить горячий чай, не обжигая губы? Объясните почему.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9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188641"/>
            <a:ext cx="6966495" cy="720080"/>
          </a:xfrm>
        </p:spPr>
        <p:txBody>
          <a:bodyPr/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Краткая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условия: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729" y="1412777"/>
            <a:ext cx="5059535" cy="17265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5" y="3429001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шаг.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от нагретой воды передается поверхности кружки при их непосредственном контакте.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одной части кружки к другой передача энергии осуществляется путем теплопроводности.</a:t>
            </a: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шаг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Теплопроводность металла и материала, из которого изготовлена керамическая кружка, различна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Заголовок 1"/>
          <p:cNvSpPr txBox="1">
            <a:spLocks/>
          </p:cNvSpPr>
          <p:nvPr/>
        </p:nvSpPr>
        <p:spPr bwMode="auto">
          <a:xfrm>
            <a:off x="250825" y="188913"/>
            <a:ext cx="8518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270000"/>
            <a:ext cx="696012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6350">
              <a:lnSpc>
                <a:spcPct val="11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уроки, как люди, похожие и разные</a:t>
            </a:r>
          </a:p>
          <a:p>
            <a:pPr marL="270510" indent="-6350">
              <a:lnSpc>
                <a:spcPct val="11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ним приглядеться с разной стороны. </a:t>
            </a:r>
          </a:p>
          <a:p>
            <a:pPr marL="270510" indent="-6350">
              <a:lnSpc>
                <a:spcPct val="11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уроки, как светлый и радостный праздник, </a:t>
            </a:r>
          </a:p>
          <a:p>
            <a:pPr marL="270510" indent="-6350">
              <a:lnSpc>
                <a:spcPct val="11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уроки, как страшный, мучительный сон.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решения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Кинетическая энергия молекул горячей воды больше кинетической энергии частиц металла и частиц материала керамической кружки. Молекулы горячей воды будут передавать часть своей кинетической энергии частицам металла и частицам материала керамической кружки. В результате металлическая и керамическая кружка будут нагреваться.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металла расположены друг к другу ближе, чем частицы материала керамической кружки, так как этот материал в результате обработки обладает пористостью. По этой причине передача энергии путем теплопроводности от одной части кружки к другой быстрее происходит в металле, медленнее - в материале, из которого изготовлена керамика, в порах находится воздух и затрудняет передачу энергии. В результате низкой теплопроводности материала керамической кружки, ее поверхность будет нагреваться и остывать медленнее по сравнению с металлической.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чай, не обжигая губы, из нее легче.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ответа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Легче пить чай, не обжигая губы, из керамической кружки.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5337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5875"/>
            <a:ext cx="17097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396037" cy="19177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"Активизация познавательной деятельности обучающихся на уроках физики"</a:t>
            </a:r>
            <a:endParaRPr lang="ru-RU" sz="2800" i="1" smtClean="0"/>
          </a:p>
        </p:txBody>
      </p:sp>
      <p:pic>
        <p:nvPicPr>
          <p:cNvPr id="102404" name="Picture 3" descr="C:\Users\User\Desktop\220(1).jpg"/>
          <p:cNvPicPr>
            <a:picLocks noChangeAspect="1" noChangeArrowheads="1"/>
          </p:cNvPicPr>
          <p:nvPr/>
        </p:nvPicPr>
        <p:blipFill>
          <a:blip r:embed="rId3"/>
          <a:srcRect r="20091"/>
          <a:stretch>
            <a:fillRect/>
          </a:stretch>
        </p:blipFill>
        <p:spPr bwMode="auto">
          <a:xfrm>
            <a:off x="7383463" y="158750"/>
            <a:ext cx="1606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777\Desktop\мастер класс 2\IMG_E7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57364"/>
            <a:ext cx="2989439" cy="245798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14818"/>
            <a:ext cx="28596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777\Desktop\мастер класс 2\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857364"/>
            <a:ext cx="3000396" cy="24114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2388"/>
            <a:ext cx="1439863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Box 7"/>
          <p:cNvSpPr txBox="1">
            <a:spLocks noChangeArrowheads="1"/>
          </p:cNvSpPr>
          <p:nvPr/>
        </p:nvSpPr>
        <p:spPr bwMode="auto">
          <a:xfrm>
            <a:off x="971550" y="0"/>
            <a:ext cx="8172450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45000"/>
              <a:buFont typeface="StarSymbol"/>
              <a:buNone/>
            </a:pPr>
            <a:r>
              <a:rPr lang="ru-RU" altLang="ru-RU" sz="2800" b="1" i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Деятельностный аспект личного вклада</a:t>
            </a:r>
          </a:p>
        </p:txBody>
      </p:sp>
      <p:pic>
        <p:nvPicPr>
          <p:cNvPr id="110599" name="Рисунок 8" descr="C:\Documents and Settings\ADMIN\Рабочий стол\WzEfTAIR38o.jpg"/>
          <p:cNvPicPr>
            <a:picLocks noChangeAspect="1" noChangeArrowheads="1"/>
          </p:cNvPicPr>
          <p:nvPr/>
        </p:nvPicPr>
        <p:blipFill>
          <a:blip r:embed="rId3"/>
          <a:srcRect l="28088" t="8351" r="27127" b="10065"/>
          <a:stretch>
            <a:fillRect/>
          </a:stretch>
        </p:blipFill>
        <p:spPr bwMode="auto">
          <a:xfrm>
            <a:off x="3500430" y="3643314"/>
            <a:ext cx="2214578" cy="321468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User\Desktop\220(1).jpg"/>
          <p:cNvPicPr>
            <a:picLocks noChangeAspect="1" noChangeArrowheads="1"/>
          </p:cNvPicPr>
          <p:nvPr/>
        </p:nvPicPr>
        <p:blipFill>
          <a:blip r:embed="rId5"/>
          <a:srcRect r="20091"/>
          <a:stretch>
            <a:fillRect/>
          </a:stretch>
        </p:blipFill>
        <p:spPr bwMode="auto">
          <a:xfrm>
            <a:off x="7537450" y="5351462"/>
            <a:ext cx="1606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777\Desktop\Мастер класс ТАТА\т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9" y="78579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5875"/>
            <a:ext cx="17097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396037" cy="19177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"Активизация познавательной деятельности обучающихся на уроках физики"</a:t>
            </a:r>
            <a:endParaRPr lang="ru-RU" sz="2800" i="1" smtClean="0"/>
          </a:p>
        </p:txBody>
      </p:sp>
      <p:pic>
        <p:nvPicPr>
          <p:cNvPr id="102404" name="Picture 3" descr="C:\Users\User\Desktop\220(1).jpg"/>
          <p:cNvPicPr>
            <a:picLocks noChangeAspect="1" noChangeArrowheads="1"/>
          </p:cNvPicPr>
          <p:nvPr/>
        </p:nvPicPr>
        <p:blipFill>
          <a:blip r:embed="rId3"/>
          <a:srcRect r="20091"/>
          <a:stretch>
            <a:fillRect/>
          </a:stretch>
        </p:blipFill>
        <p:spPr bwMode="auto">
          <a:xfrm>
            <a:off x="7383463" y="158750"/>
            <a:ext cx="1606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777\Desktop\мастер класс 2\IMG_7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4214842" cy="3571900"/>
          </a:xfrm>
          <a:prstGeom prst="rect">
            <a:avLst/>
          </a:prstGeom>
          <a:noFill/>
        </p:spPr>
      </p:pic>
      <p:pic>
        <p:nvPicPr>
          <p:cNvPr id="2051" name="Picture 3" descr="C:\Users\777\Desktop\мастер класс 2\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928934"/>
            <a:ext cx="4429124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6350"/>
            <a:ext cx="15843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867775" cy="476250"/>
          </a:xfrm>
          <a:prstGeom prst="rect">
            <a:avLst/>
          </a:prstGeom>
          <a:solidFill>
            <a:srgbClr val="00B050"/>
          </a:solidFill>
          <a:ln w="36000">
            <a:solidFill>
              <a:srgbClr val="6699CC"/>
            </a:solidFill>
            <a:prstDash val="solid"/>
          </a:ln>
          <a:effectLst>
            <a:outerShdw dist="101823" dir="2700000" algn="tl">
              <a:schemeClr val="bg1"/>
            </a:outerShdw>
          </a:effectLst>
        </p:spPr>
        <p:txBody>
          <a:bodyPr wrap="none" lIns="97967" tIns="57147" rIns="97967" bIns="5714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2500" b="1" dirty="0">
                <a:solidFill>
                  <a:schemeClr val="bg1"/>
                </a:solidFill>
                <a:latin typeface="Cambria" pitchFamily="18"/>
                <a:ea typeface="Andale Sans UI" pitchFamily="2"/>
                <a:cs typeface="Tahoma" pitchFamily="2"/>
              </a:rPr>
              <a:t>РЕЗУЛЬТАТ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8867775" cy="1128712"/>
          </a:xfrm>
          <a:prstGeom prst="rect">
            <a:avLst/>
          </a:prstGeom>
          <a:solidFill>
            <a:srgbClr val="00B050"/>
          </a:solidFill>
          <a:ln w="36000">
            <a:solidFill>
              <a:srgbClr val="336699"/>
            </a:solidFill>
            <a:prstDash val="solid"/>
          </a:ln>
          <a:effectLst>
            <a:outerShdw dist="101823" dir="2700000" algn="tl">
              <a:schemeClr val="bg1"/>
            </a:outerShdw>
          </a:effectLst>
        </p:spPr>
        <p:txBody>
          <a:bodyPr wrap="none" lIns="108000" tIns="63000" rIns="108000" bIns="63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SzPts val="1709"/>
              <a:buFont typeface="StarSymbol"/>
              <a:buNone/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    Сформировались привычки к свободному самовыражению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SzPts val="1709"/>
              <a:buFont typeface="StarSymbol"/>
              <a:buNone/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и самостоятельному мышлению</a:t>
            </a:r>
            <a:endParaRPr lang="de-DE" sz="2200" b="1" dirty="0">
              <a:solidFill>
                <a:schemeClr val="bg1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8867775" cy="654050"/>
          </a:xfrm>
          <a:prstGeom prst="rect">
            <a:avLst/>
          </a:prstGeom>
          <a:solidFill>
            <a:srgbClr val="00B050"/>
          </a:solidFill>
          <a:ln w="36000">
            <a:solidFill>
              <a:srgbClr val="336699"/>
            </a:solidFill>
            <a:prstDash val="solid"/>
          </a:ln>
          <a:effectLst>
            <a:outerShdw dist="101823" dir="2700000" algn="tl">
              <a:schemeClr val="bg1"/>
            </a:outerShdw>
          </a:effectLst>
        </p:spPr>
        <p:txBody>
          <a:bodyPr wrap="none" lIns="108000" tIns="63000" rIns="108000" bIns="63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SzPts val="1709"/>
              <a:buFont typeface="StarSymbol"/>
              <a:buNone/>
              <a:defRPr/>
            </a:pP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Появил</a:t>
            </a:r>
            <a:r>
              <a:rPr lang="ru-RU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а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сь</a:t>
            </a:r>
            <a:r>
              <a:rPr lang="de-DE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уверенность в себе, в своих возможностях</a:t>
            </a:r>
            <a:endParaRPr lang="de-DE" sz="2200" b="1" dirty="0">
              <a:solidFill>
                <a:schemeClr val="bg1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8867775" cy="652462"/>
          </a:xfrm>
          <a:prstGeom prst="rect">
            <a:avLst/>
          </a:prstGeom>
          <a:solidFill>
            <a:srgbClr val="00B050"/>
          </a:solidFill>
          <a:ln w="36000">
            <a:solidFill>
              <a:srgbClr val="336699"/>
            </a:solidFill>
            <a:prstDash val="solid"/>
          </a:ln>
          <a:effectLst>
            <a:outerShdw dist="101823" dir="2700000" algn="tl">
              <a:schemeClr val="bg1"/>
            </a:outerShdw>
          </a:effectLst>
        </p:spPr>
        <p:txBody>
          <a:bodyPr wrap="none" lIns="97967" tIns="57147" rIns="97967" bIns="5714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SzPts val="1709"/>
              <a:buFont typeface="StarSymbol"/>
              <a:buNone/>
              <a:defRPr/>
            </a:pPr>
            <a:r>
              <a:rPr lang="de-DE" sz="2200" b="1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 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Повысился</a:t>
            </a:r>
            <a:r>
              <a:rPr lang="de-DE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уровень</a:t>
            </a:r>
            <a:r>
              <a:rPr lang="de-DE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познавательной</a:t>
            </a:r>
            <a:r>
              <a:rPr lang="de-DE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активности</a:t>
            </a:r>
            <a:r>
              <a:rPr lang="de-DE" sz="2200" b="1" dirty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учащихся</a:t>
            </a:r>
            <a:endParaRPr lang="de-DE" sz="2200" b="1" dirty="0">
              <a:solidFill>
                <a:schemeClr val="bg1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12647" name="Picture 46" descr="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42918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конечная звезда 2"/>
          <p:cNvSpPr/>
          <p:nvPr/>
        </p:nvSpPr>
        <p:spPr>
          <a:xfrm>
            <a:off x="274638" y="2468563"/>
            <a:ext cx="215900" cy="2159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22263" y="3444875"/>
            <a:ext cx="215900" cy="2159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0825" y="4508500"/>
            <a:ext cx="217488" cy="2159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52" name="Рисунок 13" descr="C:\Documents and Settings\ADMIN\Рабочий стол\nQNIj2KyIWk.jpg"/>
          <p:cNvPicPr>
            <a:picLocks noChangeAspect="1" noChangeArrowheads="1"/>
          </p:cNvPicPr>
          <p:nvPr/>
        </p:nvPicPr>
        <p:blipFill>
          <a:blip r:embed="rId5"/>
          <a:srcRect l="8621" t="1550" r="22525" b="57329"/>
          <a:stretch>
            <a:fillRect/>
          </a:stretch>
        </p:blipFill>
        <p:spPr bwMode="auto">
          <a:xfrm>
            <a:off x="357158" y="4643446"/>
            <a:ext cx="2325688" cy="19685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2653" name="Рисунок 14" descr="C:\Documents and Settings\ADMIN\Рабочий стол\Изображение 066.jpg"/>
          <p:cNvPicPr>
            <a:picLocks noChangeAspect="1" noChangeArrowheads="1"/>
          </p:cNvPicPr>
          <p:nvPr/>
        </p:nvPicPr>
        <p:blipFill>
          <a:blip r:embed="rId6"/>
          <a:srcRect l="3336" t="25000" r="24741" b="15338"/>
          <a:stretch>
            <a:fillRect/>
          </a:stretch>
        </p:blipFill>
        <p:spPr bwMode="auto">
          <a:xfrm>
            <a:off x="3071802" y="4643446"/>
            <a:ext cx="2736850" cy="18954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572008"/>
            <a:ext cx="278608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713" y="836613"/>
            <a:ext cx="787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31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36612"/>
            <a:ext cx="6858000" cy="4104555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96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1800" y="115888"/>
            <a:ext cx="8280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Цель  и задачи педагогической деятельности</a:t>
            </a:r>
          </a:p>
        </p:txBody>
      </p:sp>
      <p:sp>
        <p:nvSpPr>
          <p:cNvPr id="106499" name="Прямоугольник 3"/>
          <p:cNvSpPr>
            <a:spLocks noChangeArrowheads="1"/>
          </p:cNvSpPr>
          <p:nvPr/>
        </p:nvSpPr>
        <p:spPr bwMode="auto">
          <a:xfrm>
            <a:off x="641350" y="744538"/>
            <a:ext cx="83200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6600"/>
                </a:solidFill>
                <a:cs typeface="Arial" charset="0"/>
              </a:rPr>
              <a:t>     </a:t>
            </a:r>
            <a:r>
              <a:rPr lang="ru-RU" b="1" u="sng">
                <a:solidFill>
                  <a:srgbClr val="006600"/>
                </a:solidFill>
                <a:cs typeface="Arial" charset="0"/>
              </a:rPr>
              <a:t>Цель</a:t>
            </a:r>
            <a:r>
              <a:rPr lang="ru-RU" b="1">
                <a:solidFill>
                  <a:srgbClr val="006600"/>
                </a:solidFill>
                <a:cs typeface="Arial" charset="0"/>
              </a:rPr>
              <a:t>: </a:t>
            </a:r>
          </a:p>
          <a:p>
            <a:pPr algn="just"/>
            <a:r>
              <a:rPr lang="ru-RU" b="1">
                <a:solidFill>
                  <a:srgbClr val="006600"/>
                </a:solidFill>
                <a:cs typeface="Arial" charset="0"/>
              </a:rPr>
              <a:t>формировать положительное отношение школьников к учебной деятельности, развивать и укреплять познавательный интерес учащихся и как важный мотив учения,</a:t>
            </a:r>
            <a:r>
              <a:rPr lang="ru-RU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006600"/>
                </a:solidFill>
                <a:cs typeface="Arial" charset="0"/>
              </a:rPr>
              <a:t>и как стойкую черту личности, и как мощное средство воспитывающего обучения,</a:t>
            </a:r>
            <a:r>
              <a:rPr lang="ru-RU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006600"/>
                </a:solidFill>
                <a:cs typeface="Arial" charset="0"/>
              </a:rPr>
              <a:t>повышая его качество на уроках физики</a:t>
            </a:r>
            <a:r>
              <a:rPr lang="ru-RU" b="1">
                <a:solidFill>
                  <a:srgbClr val="006600"/>
                </a:solidFill>
                <a:latin typeface="Calibri" pitchFamily="34" charset="0"/>
              </a:rPr>
              <a:t>.</a:t>
            </a:r>
            <a:endParaRPr lang="ru-RU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050" y="2660650"/>
            <a:ext cx="8024813" cy="2838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6600"/>
                </a:solidFill>
                <a:cs typeface="Arial" charset="0"/>
              </a:rPr>
              <a:t>Задачи</a:t>
            </a:r>
            <a:r>
              <a:rPr lang="ru-RU" b="1">
                <a:solidFill>
                  <a:srgbClr val="006600"/>
                </a:solidFill>
                <a:cs typeface="Arial" charset="0"/>
              </a:rPr>
              <a:t>: 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формировать у детей способности самостоятельно мыслить</a:t>
            </a:r>
            <a:r>
              <a:rPr lang="ru-RU" sz="1200" b="1">
                <a:solidFill>
                  <a:srgbClr val="006600"/>
                </a:solidFill>
                <a:cs typeface="Arial" charset="0"/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добывать нужную информацию, используя  доступные источники;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учить применять физические знания и умения на практике;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учить грамотно использовать в речи физические термины;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прививать навыки самоконтроля;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развивать познавательную исследовательскую и творческую деятельность;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находить нестандартные решения любых возникающих проблем;</a:t>
            </a:r>
            <a:endParaRPr lang="ru-RU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solidFill>
                  <a:srgbClr val="006600"/>
                </a:solidFill>
                <a:cs typeface="Arial" charset="0"/>
              </a:rPr>
              <a:t>воспитывать интерес к участию в творческой деятельности.</a:t>
            </a:r>
            <a:endParaRPr lang="ru-RU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106501" name="Picture 46" descr="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858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0"/>
            <a:ext cx="25003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extBox 5"/>
          <p:cNvSpPr txBox="1">
            <a:spLocks noChangeArrowheads="1"/>
          </p:cNvSpPr>
          <p:nvPr/>
        </p:nvSpPr>
        <p:spPr bwMode="auto">
          <a:xfrm>
            <a:off x="3121025" y="2024063"/>
            <a:ext cx="1941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cs typeface="Arial" charset="0"/>
              </a:rPr>
              <a:t>Ориентация на формирование проектных компетенций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95975" y="2781300"/>
            <a:ext cx="2708275" cy="9271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Мотивация</a:t>
            </a:r>
            <a:endParaRPr lang="ru-RU" sz="28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81525" y="898525"/>
            <a:ext cx="2520950" cy="1071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интеллектуальных способностей обучающихся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49363" y="1268413"/>
            <a:ext cx="2162175" cy="11255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самостоятельности обучающихся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7088" y="3141663"/>
            <a:ext cx="2441575" cy="8302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Создание проблемной ситуации.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87450" y="4437063"/>
            <a:ext cx="2695575" cy="12827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компетенций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40200" y="5478463"/>
            <a:ext cx="2641600" cy="974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Вариативность педагогических технологий</a:t>
            </a:r>
          </a:p>
        </p:txBody>
      </p:sp>
      <p:cxnSp>
        <p:nvCxnSpPr>
          <p:cNvPr id="36" name="Прямая со стрелкой 35"/>
          <p:cNvCxnSpPr>
            <a:stCxn id="30" idx="1"/>
          </p:cNvCxnSpPr>
          <p:nvPr/>
        </p:nvCxnSpPr>
        <p:spPr>
          <a:xfrm flipH="1" flipV="1">
            <a:off x="5580063" y="2024063"/>
            <a:ext cx="315912" cy="1220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0" idx="1"/>
            <a:endCxn id="32" idx="3"/>
          </p:cNvCxnSpPr>
          <p:nvPr/>
        </p:nvCxnSpPr>
        <p:spPr>
          <a:xfrm flipH="1" flipV="1">
            <a:off x="3411538" y="1831975"/>
            <a:ext cx="2484437" cy="141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0" idx="1"/>
          </p:cNvCxnSpPr>
          <p:nvPr/>
        </p:nvCxnSpPr>
        <p:spPr>
          <a:xfrm flipH="1">
            <a:off x="3268663" y="3244850"/>
            <a:ext cx="2627312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0" idx="1"/>
            <a:endCxn id="34" idx="0"/>
          </p:cNvCxnSpPr>
          <p:nvPr/>
        </p:nvCxnSpPr>
        <p:spPr>
          <a:xfrm flipH="1">
            <a:off x="2535238" y="3244850"/>
            <a:ext cx="3360737" cy="119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1"/>
            <a:endCxn id="35" idx="0"/>
          </p:cNvCxnSpPr>
          <p:nvPr/>
        </p:nvCxnSpPr>
        <p:spPr>
          <a:xfrm flipH="1">
            <a:off x="5461000" y="3244850"/>
            <a:ext cx="434975" cy="2233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62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858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929586" y="5429264"/>
            <a:ext cx="840704" cy="1060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2" descr="http://ozon-st.cdn.ngenix.net/multimedia/books_covers/1010259334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b="5990"/>
          <a:stretch/>
        </p:blipFill>
        <p:spPr bwMode="auto">
          <a:xfrm>
            <a:off x="7358082" y="5643578"/>
            <a:ext cx="691203" cy="969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 txBox="1">
            <a:spLocks/>
          </p:cNvSpPr>
          <p:nvPr/>
        </p:nvSpPr>
        <p:spPr bwMode="auto">
          <a:xfrm>
            <a:off x="900113" y="333375"/>
            <a:ext cx="7886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Активные методы обучения.</a:t>
            </a:r>
            <a:endParaRPr lang="ru-RU" sz="14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8546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350"/>
            <a:ext cx="115252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14348" y="857232"/>
            <a:ext cx="8066087" cy="647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«Мозговой штурм».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785786" y="2428868"/>
            <a:ext cx="7929619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/>
              <a:t>Инфо</a:t>
            </a:r>
            <a:r>
              <a:rPr lang="ru-RU" sz="2000" dirty="0" smtClean="0"/>
              <a:t>- угадай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827089" y="4581525"/>
            <a:ext cx="7816878" cy="647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Экспериментальный</a:t>
            </a:r>
            <a:endParaRPr lang="ru-RU" dirty="0"/>
          </a:p>
        </p:txBody>
      </p:sp>
      <p:pic>
        <p:nvPicPr>
          <p:cNvPr id="108550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858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85787" y="1714488"/>
            <a:ext cx="8001056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«Составления кластера».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860425" y="3929066"/>
            <a:ext cx="7783541" cy="5000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Повторение с расширением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012825" y="5357826"/>
            <a:ext cx="7559703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Сотворчество</a:t>
            </a:r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938186" y="3107053"/>
            <a:ext cx="7929619" cy="5362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«Итоговый круг»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96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1"/>
          <p:cNvSpPr>
            <a:spLocks noChangeArrowheads="1"/>
          </p:cNvSpPr>
          <p:nvPr/>
        </p:nvSpPr>
        <p:spPr bwMode="auto">
          <a:xfrm>
            <a:off x="714348" y="142851"/>
            <a:ext cx="68580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Активные </a:t>
            </a: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методы обучения.</a:t>
            </a:r>
            <a:endParaRPr lang="ru-RU" sz="1400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5476" name="TextBox 2"/>
          <p:cNvSpPr txBox="1">
            <a:spLocks noChangeArrowheads="1"/>
          </p:cNvSpPr>
          <p:nvPr/>
        </p:nvSpPr>
        <p:spPr bwMode="auto">
          <a:xfrm>
            <a:off x="3657600" y="4983163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1">
              <a:solidFill>
                <a:srgbClr val="843C0C"/>
              </a:solidFill>
              <a:latin typeface="Arial Narrow" pitchFamily="34" charset="0"/>
            </a:endParaRPr>
          </a:p>
          <a:p>
            <a:pPr algn="r"/>
            <a:endParaRPr lang="ru-RU" b="1">
              <a:solidFill>
                <a:srgbClr val="843C0C"/>
              </a:solidFill>
              <a:latin typeface="Arial Narrow" pitchFamily="34" charset="0"/>
            </a:endParaRPr>
          </a:p>
          <a:p>
            <a:pPr algn="r"/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b="1">
              <a:solidFill>
                <a:srgbClr val="843C0C"/>
              </a:solidFill>
              <a:latin typeface="Arial Narrow" pitchFamily="34" charset="0"/>
            </a:endParaRPr>
          </a:p>
        </p:txBody>
      </p:sp>
      <p:pic>
        <p:nvPicPr>
          <p:cNvPr id="105481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1263" y="128588"/>
            <a:ext cx="89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428728" y="1500174"/>
            <a:ext cx="5851509" cy="12144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«</a:t>
            </a:r>
            <a:r>
              <a:rPr lang="ru-RU" sz="2000" dirty="0" err="1" smtClean="0"/>
              <a:t>Инсерт</a:t>
            </a:r>
            <a:r>
              <a:rPr lang="ru-RU" sz="2000" dirty="0" smtClean="0"/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1428729" y="3071810"/>
            <a:ext cx="6000791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 «Написание </a:t>
            </a:r>
            <a:r>
              <a:rPr lang="ru-RU" sz="2000" dirty="0" err="1" smtClean="0"/>
              <a:t>синквейка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5" name="Овал 14"/>
          <p:cNvSpPr/>
          <p:nvPr/>
        </p:nvSpPr>
        <p:spPr>
          <a:xfrm>
            <a:off x="1581129" y="4714884"/>
            <a:ext cx="6000791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Метод  «Кейс технология</a:t>
            </a:r>
            <a:r>
              <a:rPr lang="ru-RU" sz="2000" smtClean="0"/>
              <a:t>». 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0"/>
            <a:ext cx="14954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6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025" y="571500"/>
            <a:ext cx="7635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Кластер - это... - МЕТОДИСТ.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ластер - это... - МЕТОДИСТ.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ластер - это... - МЕТОДИСТ.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Кластер - это... - МЕТОДИСТ.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Презентация к уроку физики &quot;Давление&quot; 7 класс - физика,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642910" y="1"/>
            <a:ext cx="76438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Формулируем тему урока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«Постоянные магниты и их свойства»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целей.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ученик составляет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таблицу ЗУХ: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20" name="Group 4686"/>
          <p:cNvGrpSpPr>
            <a:grpSpLocks/>
          </p:cNvGrpSpPr>
          <p:nvPr/>
        </p:nvGrpSpPr>
        <p:grpSpPr bwMode="auto">
          <a:xfrm>
            <a:off x="785786" y="1571612"/>
            <a:ext cx="7858180" cy="4286280"/>
            <a:chOff x="0" y="0"/>
            <a:chExt cx="60337" cy="22110"/>
          </a:xfrm>
        </p:grpSpPr>
        <p:sp>
          <p:nvSpPr>
            <p:cNvPr id="333" name="Shape 333"/>
            <p:cNvSpPr>
              <a:spLocks/>
            </p:cNvSpPr>
            <p:nvPr/>
          </p:nvSpPr>
          <p:spPr bwMode="auto">
            <a:xfrm>
              <a:off x="0" y="0"/>
              <a:ext cx="20154" cy="76"/>
            </a:xfrm>
            <a:custGeom>
              <a:avLst/>
              <a:gdLst>
                <a:gd name="T0" fmla="*/ 0 w 2015490"/>
                <a:gd name="T1" fmla="*/ 0 h 7620"/>
                <a:gd name="T2" fmla="*/ 2015490 w 2015490"/>
                <a:gd name="T3" fmla="*/ 0 h 7620"/>
                <a:gd name="T4" fmla="*/ 2011680 w 2015490"/>
                <a:gd name="T5" fmla="*/ 3810 h 7620"/>
                <a:gd name="T6" fmla="*/ 2009140 w 2015490"/>
                <a:gd name="T7" fmla="*/ 7620 h 7620"/>
                <a:gd name="T8" fmla="*/ 6350 w 2015490"/>
                <a:gd name="T9" fmla="*/ 7620 h 7620"/>
                <a:gd name="T10" fmla="*/ 2540 w 2015490"/>
                <a:gd name="T11" fmla="*/ 3810 h 7620"/>
                <a:gd name="T12" fmla="*/ 0 w 2015490"/>
                <a:gd name="T13" fmla="*/ 0 h 7620"/>
                <a:gd name="T14" fmla="*/ 0 w 2015490"/>
                <a:gd name="T15" fmla="*/ 0 h 7620"/>
                <a:gd name="T16" fmla="*/ 2015490 w 201549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15490" h="7620">
                  <a:moveTo>
                    <a:pt x="0" y="0"/>
                  </a:moveTo>
                  <a:lnTo>
                    <a:pt x="2015490" y="0"/>
                  </a:lnTo>
                  <a:lnTo>
                    <a:pt x="2011680" y="3810"/>
                  </a:lnTo>
                  <a:lnTo>
                    <a:pt x="2009140" y="7620"/>
                  </a:lnTo>
                  <a:lnTo>
                    <a:pt x="6350" y="7620"/>
                  </a:lnTo>
                  <a:lnTo>
                    <a:pt x="254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Shape 334"/>
            <p:cNvSpPr>
              <a:spLocks/>
            </p:cNvSpPr>
            <p:nvPr/>
          </p:nvSpPr>
          <p:spPr bwMode="auto">
            <a:xfrm>
              <a:off x="20091" y="0"/>
              <a:ext cx="21831" cy="76"/>
            </a:xfrm>
            <a:custGeom>
              <a:avLst/>
              <a:gdLst>
                <a:gd name="T0" fmla="*/ 0 w 2183130"/>
                <a:gd name="T1" fmla="*/ 0 h 7620"/>
                <a:gd name="T2" fmla="*/ 2183130 w 2183130"/>
                <a:gd name="T3" fmla="*/ 0 h 7620"/>
                <a:gd name="T4" fmla="*/ 2179320 w 2183130"/>
                <a:gd name="T5" fmla="*/ 3810 h 7620"/>
                <a:gd name="T6" fmla="*/ 2176780 w 2183130"/>
                <a:gd name="T7" fmla="*/ 7620 h 7620"/>
                <a:gd name="T8" fmla="*/ 6350 w 2183130"/>
                <a:gd name="T9" fmla="*/ 7620 h 7620"/>
                <a:gd name="T10" fmla="*/ 2540 w 2183130"/>
                <a:gd name="T11" fmla="*/ 3810 h 7620"/>
                <a:gd name="T12" fmla="*/ 0 w 2183130"/>
                <a:gd name="T13" fmla="*/ 0 h 7620"/>
                <a:gd name="T14" fmla="*/ 0 w 2183130"/>
                <a:gd name="T15" fmla="*/ 0 h 7620"/>
                <a:gd name="T16" fmla="*/ 2183130 w 218313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83130" h="7620">
                  <a:moveTo>
                    <a:pt x="0" y="0"/>
                  </a:moveTo>
                  <a:lnTo>
                    <a:pt x="2183130" y="0"/>
                  </a:lnTo>
                  <a:lnTo>
                    <a:pt x="2179320" y="3810"/>
                  </a:lnTo>
                  <a:lnTo>
                    <a:pt x="2176780" y="7620"/>
                  </a:lnTo>
                  <a:lnTo>
                    <a:pt x="6350" y="7620"/>
                  </a:lnTo>
                  <a:lnTo>
                    <a:pt x="254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Shape 335"/>
            <p:cNvSpPr>
              <a:spLocks/>
            </p:cNvSpPr>
            <p:nvPr/>
          </p:nvSpPr>
          <p:spPr bwMode="auto">
            <a:xfrm>
              <a:off x="41859" y="0"/>
              <a:ext cx="18478" cy="76"/>
            </a:xfrm>
            <a:custGeom>
              <a:avLst/>
              <a:gdLst>
                <a:gd name="T0" fmla="*/ 0 w 1847850"/>
                <a:gd name="T1" fmla="*/ 0 h 7620"/>
                <a:gd name="T2" fmla="*/ 1847850 w 1847850"/>
                <a:gd name="T3" fmla="*/ 0 h 7620"/>
                <a:gd name="T4" fmla="*/ 1844040 w 1847850"/>
                <a:gd name="T5" fmla="*/ 3810 h 7620"/>
                <a:gd name="T6" fmla="*/ 1841500 w 1847850"/>
                <a:gd name="T7" fmla="*/ 7620 h 7620"/>
                <a:gd name="T8" fmla="*/ 6350 w 1847850"/>
                <a:gd name="T9" fmla="*/ 7620 h 7620"/>
                <a:gd name="T10" fmla="*/ 2540 w 1847850"/>
                <a:gd name="T11" fmla="*/ 3810 h 7620"/>
                <a:gd name="T12" fmla="*/ 0 w 1847850"/>
                <a:gd name="T13" fmla="*/ 0 h 7620"/>
                <a:gd name="T14" fmla="*/ 0 w 1847850"/>
                <a:gd name="T15" fmla="*/ 0 h 7620"/>
                <a:gd name="T16" fmla="*/ 1847850 w 184785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47850" h="7620">
                  <a:moveTo>
                    <a:pt x="0" y="0"/>
                  </a:moveTo>
                  <a:lnTo>
                    <a:pt x="1847850" y="0"/>
                  </a:lnTo>
                  <a:lnTo>
                    <a:pt x="1844040" y="3810"/>
                  </a:lnTo>
                  <a:lnTo>
                    <a:pt x="1841500" y="7620"/>
                  </a:lnTo>
                  <a:lnTo>
                    <a:pt x="6350" y="7620"/>
                  </a:lnTo>
                  <a:lnTo>
                    <a:pt x="254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Shape 336"/>
            <p:cNvSpPr>
              <a:spLocks/>
            </p:cNvSpPr>
            <p:nvPr/>
          </p:nvSpPr>
          <p:spPr bwMode="auto">
            <a:xfrm>
              <a:off x="25" y="4445"/>
              <a:ext cx="20091" cy="76"/>
            </a:xfrm>
            <a:custGeom>
              <a:avLst/>
              <a:gdLst>
                <a:gd name="T0" fmla="*/ 3810 w 2009140"/>
                <a:gd name="T1" fmla="*/ 0 h 7620"/>
                <a:gd name="T2" fmla="*/ 2006600 w 2009140"/>
                <a:gd name="T3" fmla="*/ 0 h 7620"/>
                <a:gd name="T4" fmla="*/ 2009140 w 2009140"/>
                <a:gd name="T5" fmla="*/ 3810 h 7620"/>
                <a:gd name="T6" fmla="*/ 2006600 w 2009140"/>
                <a:gd name="T7" fmla="*/ 7620 h 7620"/>
                <a:gd name="T8" fmla="*/ 3810 w 2009140"/>
                <a:gd name="T9" fmla="*/ 7620 h 7620"/>
                <a:gd name="T10" fmla="*/ 0 w 2009140"/>
                <a:gd name="T11" fmla="*/ 3810 h 7620"/>
                <a:gd name="T12" fmla="*/ 3810 w 2009140"/>
                <a:gd name="T13" fmla="*/ 0 h 7620"/>
                <a:gd name="T14" fmla="*/ 0 w 2009140"/>
                <a:gd name="T15" fmla="*/ 0 h 7620"/>
                <a:gd name="T16" fmla="*/ 2009140 w 200914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09140" h="7620">
                  <a:moveTo>
                    <a:pt x="3810" y="0"/>
                  </a:moveTo>
                  <a:lnTo>
                    <a:pt x="2006600" y="0"/>
                  </a:lnTo>
                  <a:lnTo>
                    <a:pt x="2009140" y="3810"/>
                  </a:lnTo>
                  <a:lnTo>
                    <a:pt x="2006600" y="7620"/>
                  </a:lnTo>
                  <a:lnTo>
                    <a:pt x="3810" y="7620"/>
                  </a:lnTo>
                  <a:lnTo>
                    <a:pt x="0" y="381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Shape 337"/>
            <p:cNvSpPr>
              <a:spLocks/>
            </p:cNvSpPr>
            <p:nvPr/>
          </p:nvSpPr>
          <p:spPr bwMode="auto">
            <a:xfrm>
              <a:off x="20116" y="4445"/>
              <a:ext cx="21768" cy="76"/>
            </a:xfrm>
            <a:custGeom>
              <a:avLst/>
              <a:gdLst>
                <a:gd name="T0" fmla="*/ 3810 w 2176780"/>
                <a:gd name="T1" fmla="*/ 0 h 7620"/>
                <a:gd name="T2" fmla="*/ 2174240 w 2176780"/>
                <a:gd name="T3" fmla="*/ 0 h 7620"/>
                <a:gd name="T4" fmla="*/ 2176780 w 2176780"/>
                <a:gd name="T5" fmla="*/ 3810 h 7620"/>
                <a:gd name="T6" fmla="*/ 2174240 w 2176780"/>
                <a:gd name="T7" fmla="*/ 7620 h 7620"/>
                <a:gd name="T8" fmla="*/ 3810 w 2176780"/>
                <a:gd name="T9" fmla="*/ 7620 h 7620"/>
                <a:gd name="T10" fmla="*/ 0 w 2176780"/>
                <a:gd name="T11" fmla="*/ 3810 h 7620"/>
                <a:gd name="T12" fmla="*/ 3810 w 2176780"/>
                <a:gd name="T13" fmla="*/ 0 h 7620"/>
                <a:gd name="T14" fmla="*/ 0 w 2176780"/>
                <a:gd name="T15" fmla="*/ 0 h 7620"/>
                <a:gd name="T16" fmla="*/ 2176780 w 217678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76780" h="7620">
                  <a:moveTo>
                    <a:pt x="3810" y="0"/>
                  </a:moveTo>
                  <a:lnTo>
                    <a:pt x="2174240" y="0"/>
                  </a:lnTo>
                  <a:lnTo>
                    <a:pt x="2176780" y="3810"/>
                  </a:lnTo>
                  <a:lnTo>
                    <a:pt x="2174240" y="7620"/>
                  </a:lnTo>
                  <a:lnTo>
                    <a:pt x="3810" y="7620"/>
                  </a:lnTo>
                  <a:lnTo>
                    <a:pt x="0" y="381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Shape 338"/>
            <p:cNvSpPr>
              <a:spLocks/>
            </p:cNvSpPr>
            <p:nvPr/>
          </p:nvSpPr>
          <p:spPr bwMode="auto">
            <a:xfrm>
              <a:off x="41884" y="4445"/>
              <a:ext cx="18415" cy="76"/>
            </a:xfrm>
            <a:custGeom>
              <a:avLst/>
              <a:gdLst>
                <a:gd name="T0" fmla="*/ 3810 w 1841500"/>
                <a:gd name="T1" fmla="*/ 0 h 7620"/>
                <a:gd name="T2" fmla="*/ 1838960 w 1841500"/>
                <a:gd name="T3" fmla="*/ 0 h 7620"/>
                <a:gd name="T4" fmla="*/ 1841500 w 1841500"/>
                <a:gd name="T5" fmla="*/ 3810 h 7620"/>
                <a:gd name="T6" fmla="*/ 1838960 w 1841500"/>
                <a:gd name="T7" fmla="*/ 7620 h 7620"/>
                <a:gd name="T8" fmla="*/ 3810 w 1841500"/>
                <a:gd name="T9" fmla="*/ 7620 h 7620"/>
                <a:gd name="T10" fmla="*/ 0 w 1841500"/>
                <a:gd name="T11" fmla="*/ 3810 h 7620"/>
                <a:gd name="T12" fmla="*/ 3810 w 1841500"/>
                <a:gd name="T13" fmla="*/ 0 h 7620"/>
                <a:gd name="T14" fmla="*/ 0 w 1841500"/>
                <a:gd name="T15" fmla="*/ 0 h 7620"/>
                <a:gd name="T16" fmla="*/ 1841500 w 184150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41500" h="7620">
                  <a:moveTo>
                    <a:pt x="3810" y="0"/>
                  </a:moveTo>
                  <a:lnTo>
                    <a:pt x="1838960" y="0"/>
                  </a:lnTo>
                  <a:lnTo>
                    <a:pt x="1841500" y="3810"/>
                  </a:lnTo>
                  <a:lnTo>
                    <a:pt x="1838960" y="7620"/>
                  </a:lnTo>
                  <a:lnTo>
                    <a:pt x="3810" y="7620"/>
                  </a:lnTo>
                  <a:lnTo>
                    <a:pt x="0" y="381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Shape 339"/>
            <p:cNvSpPr>
              <a:spLocks/>
            </p:cNvSpPr>
            <p:nvPr/>
          </p:nvSpPr>
          <p:spPr bwMode="auto">
            <a:xfrm>
              <a:off x="0" y="22034"/>
              <a:ext cx="20154" cy="76"/>
            </a:xfrm>
            <a:custGeom>
              <a:avLst/>
              <a:gdLst>
                <a:gd name="T0" fmla="*/ 6350 w 2015490"/>
                <a:gd name="T1" fmla="*/ 0 h 7620"/>
                <a:gd name="T2" fmla="*/ 2009140 w 2015490"/>
                <a:gd name="T3" fmla="*/ 0 h 7620"/>
                <a:gd name="T4" fmla="*/ 2011680 w 2015490"/>
                <a:gd name="T5" fmla="*/ 3810 h 7620"/>
                <a:gd name="T6" fmla="*/ 2015490 w 2015490"/>
                <a:gd name="T7" fmla="*/ 7620 h 7620"/>
                <a:gd name="T8" fmla="*/ 0 w 2015490"/>
                <a:gd name="T9" fmla="*/ 7620 h 7620"/>
                <a:gd name="T10" fmla="*/ 2540 w 2015490"/>
                <a:gd name="T11" fmla="*/ 3810 h 7620"/>
                <a:gd name="T12" fmla="*/ 6350 w 2015490"/>
                <a:gd name="T13" fmla="*/ 0 h 7620"/>
                <a:gd name="T14" fmla="*/ 0 w 2015490"/>
                <a:gd name="T15" fmla="*/ 0 h 7620"/>
                <a:gd name="T16" fmla="*/ 2015490 w 201549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15490" h="7620">
                  <a:moveTo>
                    <a:pt x="6350" y="0"/>
                  </a:moveTo>
                  <a:lnTo>
                    <a:pt x="2009140" y="0"/>
                  </a:lnTo>
                  <a:lnTo>
                    <a:pt x="2011680" y="3810"/>
                  </a:lnTo>
                  <a:lnTo>
                    <a:pt x="2015490" y="7620"/>
                  </a:lnTo>
                  <a:lnTo>
                    <a:pt x="0" y="7620"/>
                  </a:lnTo>
                  <a:lnTo>
                    <a:pt x="2540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Shape 340"/>
            <p:cNvSpPr>
              <a:spLocks/>
            </p:cNvSpPr>
            <p:nvPr/>
          </p:nvSpPr>
          <p:spPr bwMode="auto">
            <a:xfrm>
              <a:off x="20091" y="22034"/>
              <a:ext cx="21831" cy="76"/>
            </a:xfrm>
            <a:custGeom>
              <a:avLst/>
              <a:gdLst>
                <a:gd name="T0" fmla="*/ 6350 w 2183130"/>
                <a:gd name="T1" fmla="*/ 0 h 7620"/>
                <a:gd name="T2" fmla="*/ 2176780 w 2183130"/>
                <a:gd name="T3" fmla="*/ 0 h 7620"/>
                <a:gd name="T4" fmla="*/ 2179320 w 2183130"/>
                <a:gd name="T5" fmla="*/ 3810 h 7620"/>
                <a:gd name="T6" fmla="*/ 2183130 w 2183130"/>
                <a:gd name="T7" fmla="*/ 7620 h 7620"/>
                <a:gd name="T8" fmla="*/ 0 w 2183130"/>
                <a:gd name="T9" fmla="*/ 7620 h 7620"/>
                <a:gd name="T10" fmla="*/ 2540 w 2183130"/>
                <a:gd name="T11" fmla="*/ 3810 h 7620"/>
                <a:gd name="T12" fmla="*/ 6350 w 2183130"/>
                <a:gd name="T13" fmla="*/ 0 h 7620"/>
                <a:gd name="T14" fmla="*/ 0 w 2183130"/>
                <a:gd name="T15" fmla="*/ 0 h 7620"/>
                <a:gd name="T16" fmla="*/ 2183130 w 218313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83130" h="7620">
                  <a:moveTo>
                    <a:pt x="6350" y="0"/>
                  </a:moveTo>
                  <a:lnTo>
                    <a:pt x="2176780" y="0"/>
                  </a:lnTo>
                  <a:lnTo>
                    <a:pt x="2179320" y="3810"/>
                  </a:lnTo>
                  <a:lnTo>
                    <a:pt x="2183130" y="7620"/>
                  </a:lnTo>
                  <a:lnTo>
                    <a:pt x="0" y="7620"/>
                  </a:lnTo>
                  <a:lnTo>
                    <a:pt x="2540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Shape 341"/>
            <p:cNvSpPr>
              <a:spLocks/>
            </p:cNvSpPr>
            <p:nvPr/>
          </p:nvSpPr>
          <p:spPr bwMode="auto">
            <a:xfrm>
              <a:off x="41859" y="22034"/>
              <a:ext cx="18478" cy="76"/>
            </a:xfrm>
            <a:custGeom>
              <a:avLst/>
              <a:gdLst>
                <a:gd name="T0" fmla="*/ 6350 w 1847850"/>
                <a:gd name="T1" fmla="*/ 0 h 7620"/>
                <a:gd name="T2" fmla="*/ 1841500 w 1847850"/>
                <a:gd name="T3" fmla="*/ 0 h 7620"/>
                <a:gd name="T4" fmla="*/ 1844040 w 1847850"/>
                <a:gd name="T5" fmla="*/ 3810 h 7620"/>
                <a:gd name="T6" fmla="*/ 1847850 w 1847850"/>
                <a:gd name="T7" fmla="*/ 7620 h 7620"/>
                <a:gd name="T8" fmla="*/ 0 w 1847850"/>
                <a:gd name="T9" fmla="*/ 7620 h 7620"/>
                <a:gd name="T10" fmla="*/ 2540 w 1847850"/>
                <a:gd name="T11" fmla="*/ 3810 h 7620"/>
                <a:gd name="T12" fmla="*/ 6350 w 1847850"/>
                <a:gd name="T13" fmla="*/ 0 h 7620"/>
                <a:gd name="T14" fmla="*/ 0 w 1847850"/>
                <a:gd name="T15" fmla="*/ 0 h 7620"/>
                <a:gd name="T16" fmla="*/ 1847850 w 1847850"/>
                <a:gd name="T17" fmla="*/ 762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47850" h="7620">
                  <a:moveTo>
                    <a:pt x="6350" y="0"/>
                  </a:moveTo>
                  <a:lnTo>
                    <a:pt x="1841500" y="0"/>
                  </a:lnTo>
                  <a:lnTo>
                    <a:pt x="1844040" y="3810"/>
                  </a:lnTo>
                  <a:lnTo>
                    <a:pt x="1847850" y="7620"/>
                  </a:lnTo>
                  <a:lnTo>
                    <a:pt x="0" y="7620"/>
                  </a:lnTo>
                  <a:lnTo>
                    <a:pt x="2540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Shape 342"/>
            <p:cNvSpPr>
              <a:spLocks/>
            </p:cNvSpPr>
            <p:nvPr/>
          </p:nvSpPr>
          <p:spPr bwMode="auto">
            <a:xfrm>
              <a:off x="0" y="0"/>
              <a:ext cx="63" cy="4521"/>
            </a:xfrm>
            <a:custGeom>
              <a:avLst/>
              <a:gdLst>
                <a:gd name="T0" fmla="*/ 0 w 6350"/>
                <a:gd name="T1" fmla="*/ 0 h 452120"/>
                <a:gd name="T2" fmla="*/ 2540 w 6350"/>
                <a:gd name="T3" fmla="*/ 3810 h 452120"/>
                <a:gd name="T4" fmla="*/ 6350 w 6350"/>
                <a:gd name="T5" fmla="*/ 7620 h 452120"/>
                <a:gd name="T6" fmla="*/ 6350 w 6350"/>
                <a:gd name="T7" fmla="*/ 444500 h 452120"/>
                <a:gd name="T8" fmla="*/ 2540 w 6350"/>
                <a:gd name="T9" fmla="*/ 448310 h 452120"/>
                <a:gd name="T10" fmla="*/ 0 w 6350"/>
                <a:gd name="T11" fmla="*/ 452120 h 452120"/>
                <a:gd name="T12" fmla="*/ 0 w 6350"/>
                <a:gd name="T13" fmla="*/ 0 h 452120"/>
                <a:gd name="T14" fmla="*/ 0 w 6350"/>
                <a:gd name="T15" fmla="*/ 0 h 452120"/>
                <a:gd name="T16" fmla="*/ 6350 w 6350"/>
                <a:gd name="T17" fmla="*/ 452120 h 45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452120">
                  <a:moveTo>
                    <a:pt x="0" y="0"/>
                  </a:moveTo>
                  <a:lnTo>
                    <a:pt x="2540" y="3810"/>
                  </a:lnTo>
                  <a:lnTo>
                    <a:pt x="6350" y="7620"/>
                  </a:lnTo>
                  <a:lnTo>
                    <a:pt x="6350" y="444500"/>
                  </a:lnTo>
                  <a:lnTo>
                    <a:pt x="2540" y="448310"/>
                  </a:lnTo>
                  <a:lnTo>
                    <a:pt x="0" y="452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Shape 343"/>
            <p:cNvSpPr>
              <a:spLocks/>
            </p:cNvSpPr>
            <p:nvPr/>
          </p:nvSpPr>
          <p:spPr bwMode="auto">
            <a:xfrm>
              <a:off x="0" y="4445"/>
              <a:ext cx="63" cy="17665"/>
            </a:xfrm>
            <a:custGeom>
              <a:avLst/>
              <a:gdLst>
                <a:gd name="T0" fmla="*/ 0 w 6350"/>
                <a:gd name="T1" fmla="*/ 0 h 1766570"/>
                <a:gd name="T2" fmla="*/ 2540 w 6350"/>
                <a:gd name="T3" fmla="*/ 3810 h 1766570"/>
                <a:gd name="T4" fmla="*/ 6350 w 6350"/>
                <a:gd name="T5" fmla="*/ 7620 h 1766570"/>
                <a:gd name="T6" fmla="*/ 6350 w 6350"/>
                <a:gd name="T7" fmla="*/ 1758950 h 1766570"/>
                <a:gd name="T8" fmla="*/ 2540 w 6350"/>
                <a:gd name="T9" fmla="*/ 1762760 h 1766570"/>
                <a:gd name="T10" fmla="*/ 0 w 6350"/>
                <a:gd name="T11" fmla="*/ 1766570 h 1766570"/>
                <a:gd name="T12" fmla="*/ 0 w 6350"/>
                <a:gd name="T13" fmla="*/ 0 h 1766570"/>
                <a:gd name="T14" fmla="*/ 0 w 6350"/>
                <a:gd name="T15" fmla="*/ 0 h 1766570"/>
                <a:gd name="T16" fmla="*/ 6350 w 6350"/>
                <a:gd name="T17" fmla="*/ 1766570 h 1766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1766570">
                  <a:moveTo>
                    <a:pt x="0" y="0"/>
                  </a:moveTo>
                  <a:lnTo>
                    <a:pt x="2540" y="3810"/>
                  </a:lnTo>
                  <a:lnTo>
                    <a:pt x="6350" y="7620"/>
                  </a:lnTo>
                  <a:lnTo>
                    <a:pt x="6350" y="1758950"/>
                  </a:lnTo>
                  <a:lnTo>
                    <a:pt x="2540" y="1762760"/>
                  </a:lnTo>
                  <a:lnTo>
                    <a:pt x="0" y="176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Shape 344"/>
            <p:cNvSpPr>
              <a:spLocks/>
            </p:cNvSpPr>
            <p:nvPr/>
          </p:nvSpPr>
          <p:spPr bwMode="auto">
            <a:xfrm>
              <a:off x="20091" y="38"/>
              <a:ext cx="63" cy="4445"/>
            </a:xfrm>
            <a:custGeom>
              <a:avLst/>
              <a:gdLst>
                <a:gd name="T0" fmla="*/ 2540 w 6350"/>
                <a:gd name="T1" fmla="*/ 0 h 444500"/>
                <a:gd name="T2" fmla="*/ 6350 w 6350"/>
                <a:gd name="T3" fmla="*/ 3810 h 444500"/>
                <a:gd name="T4" fmla="*/ 6350 w 6350"/>
                <a:gd name="T5" fmla="*/ 440690 h 444500"/>
                <a:gd name="T6" fmla="*/ 2540 w 6350"/>
                <a:gd name="T7" fmla="*/ 444500 h 444500"/>
                <a:gd name="T8" fmla="*/ 0 w 6350"/>
                <a:gd name="T9" fmla="*/ 440690 h 444500"/>
                <a:gd name="T10" fmla="*/ 0 w 6350"/>
                <a:gd name="T11" fmla="*/ 3810 h 444500"/>
                <a:gd name="T12" fmla="*/ 2540 w 6350"/>
                <a:gd name="T13" fmla="*/ 0 h 444500"/>
                <a:gd name="T14" fmla="*/ 0 w 6350"/>
                <a:gd name="T15" fmla="*/ 0 h 444500"/>
                <a:gd name="T16" fmla="*/ 6350 w 6350"/>
                <a:gd name="T17" fmla="*/ 444500 h 444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444500">
                  <a:moveTo>
                    <a:pt x="2540" y="0"/>
                  </a:moveTo>
                  <a:lnTo>
                    <a:pt x="6350" y="3810"/>
                  </a:lnTo>
                  <a:lnTo>
                    <a:pt x="6350" y="440690"/>
                  </a:lnTo>
                  <a:lnTo>
                    <a:pt x="2540" y="444500"/>
                  </a:lnTo>
                  <a:lnTo>
                    <a:pt x="0" y="440690"/>
                  </a:lnTo>
                  <a:lnTo>
                    <a:pt x="0" y="381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Shape 345"/>
            <p:cNvSpPr>
              <a:spLocks/>
            </p:cNvSpPr>
            <p:nvPr/>
          </p:nvSpPr>
          <p:spPr bwMode="auto">
            <a:xfrm>
              <a:off x="20091" y="4483"/>
              <a:ext cx="63" cy="17589"/>
            </a:xfrm>
            <a:custGeom>
              <a:avLst/>
              <a:gdLst>
                <a:gd name="T0" fmla="*/ 2540 w 6350"/>
                <a:gd name="T1" fmla="*/ 0 h 1758950"/>
                <a:gd name="T2" fmla="*/ 6350 w 6350"/>
                <a:gd name="T3" fmla="*/ 3810 h 1758950"/>
                <a:gd name="T4" fmla="*/ 6350 w 6350"/>
                <a:gd name="T5" fmla="*/ 1755140 h 1758950"/>
                <a:gd name="T6" fmla="*/ 2540 w 6350"/>
                <a:gd name="T7" fmla="*/ 1758950 h 1758950"/>
                <a:gd name="T8" fmla="*/ 0 w 6350"/>
                <a:gd name="T9" fmla="*/ 1755140 h 1758950"/>
                <a:gd name="T10" fmla="*/ 0 w 6350"/>
                <a:gd name="T11" fmla="*/ 3810 h 1758950"/>
                <a:gd name="T12" fmla="*/ 2540 w 6350"/>
                <a:gd name="T13" fmla="*/ 0 h 1758950"/>
                <a:gd name="T14" fmla="*/ 0 w 6350"/>
                <a:gd name="T15" fmla="*/ 0 h 1758950"/>
                <a:gd name="T16" fmla="*/ 6350 w 6350"/>
                <a:gd name="T17" fmla="*/ 1758950 h 1758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1758950">
                  <a:moveTo>
                    <a:pt x="2540" y="0"/>
                  </a:moveTo>
                  <a:lnTo>
                    <a:pt x="6350" y="3810"/>
                  </a:lnTo>
                  <a:lnTo>
                    <a:pt x="6350" y="1755140"/>
                  </a:lnTo>
                  <a:lnTo>
                    <a:pt x="2540" y="1758950"/>
                  </a:lnTo>
                  <a:lnTo>
                    <a:pt x="0" y="1755140"/>
                  </a:lnTo>
                  <a:lnTo>
                    <a:pt x="0" y="381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Shape 346"/>
            <p:cNvSpPr>
              <a:spLocks/>
            </p:cNvSpPr>
            <p:nvPr/>
          </p:nvSpPr>
          <p:spPr bwMode="auto">
            <a:xfrm>
              <a:off x="41859" y="38"/>
              <a:ext cx="63" cy="4445"/>
            </a:xfrm>
            <a:custGeom>
              <a:avLst/>
              <a:gdLst>
                <a:gd name="T0" fmla="*/ 2540 w 6350"/>
                <a:gd name="T1" fmla="*/ 0 h 444500"/>
                <a:gd name="T2" fmla="*/ 6350 w 6350"/>
                <a:gd name="T3" fmla="*/ 3810 h 444500"/>
                <a:gd name="T4" fmla="*/ 6350 w 6350"/>
                <a:gd name="T5" fmla="*/ 440690 h 444500"/>
                <a:gd name="T6" fmla="*/ 2540 w 6350"/>
                <a:gd name="T7" fmla="*/ 444500 h 444500"/>
                <a:gd name="T8" fmla="*/ 0 w 6350"/>
                <a:gd name="T9" fmla="*/ 440690 h 444500"/>
                <a:gd name="T10" fmla="*/ 0 w 6350"/>
                <a:gd name="T11" fmla="*/ 3810 h 444500"/>
                <a:gd name="T12" fmla="*/ 2540 w 6350"/>
                <a:gd name="T13" fmla="*/ 0 h 444500"/>
                <a:gd name="T14" fmla="*/ 0 w 6350"/>
                <a:gd name="T15" fmla="*/ 0 h 444500"/>
                <a:gd name="T16" fmla="*/ 6350 w 6350"/>
                <a:gd name="T17" fmla="*/ 444500 h 444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444500">
                  <a:moveTo>
                    <a:pt x="2540" y="0"/>
                  </a:moveTo>
                  <a:lnTo>
                    <a:pt x="6350" y="3810"/>
                  </a:lnTo>
                  <a:lnTo>
                    <a:pt x="6350" y="440690"/>
                  </a:lnTo>
                  <a:lnTo>
                    <a:pt x="2540" y="444500"/>
                  </a:lnTo>
                  <a:lnTo>
                    <a:pt x="0" y="440690"/>
                  </a:lnTo>
                  <a:lnTo>
                    <a:pt x="0" y="381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Shape 347"/>
            <p:cNvSpPr>
              <a:spLocks/>
            </p:cNvSpPr>
            <p:nvPr/>
          </p:nvSpPr>
          <p:spPr bwMode="auto">
            <a:xfrm>
              <a:off x="41859" y="4483"/>
              <a:ext cx="63" cy="17589"/>
            </a:xfrm>
            <a:custGeom>
              <a:avLst/>
              <a:gdLst>
                <a:gd name="T0" fmla="*/ 2540 w 6350"/>
                <a:gd name="T1" fmla="*/ 0 h 1758950"/>
                <a:gd name="T2" fmla="*/ 6350 w 6350"/>
                <a:gd name="T3" fmla="*/ 3810 h 1758950"/>
                <a:gd name="T4" fmla="*/ 6350 w 6350"/>
                <a:gd name="T5" fmla="*/ 1755140 h 1758950"/>
                <a:gd name="T6" fmla="*/ 2540 w 6350"/>
                <a:gd name="T7" fmla="*/ 1758950 h 1758950"/>
                <a:gd name="T8" fmla="*/ 0 w 6350"/>
                <a:gd name="T9" fmla="*/ 1755140 h 1758950"/>
                <a:gd name="T10" fmla="*/ 0 w 6350"/>
                <a:gd name="T11" fmla="*/ 3810 h 1758950"/>
                <a:gd name="T12" fmla="*/ 2540 w 6350"/>
                <a:gd name="T13" fmla="*/ 0 h 1758950"/>
                <a:gd name="T14" fmla="*/ 0 w 6350"/>
                <a:gd name="T15" fmla="*/ 0 h 1758950"/>
                <a:gd name="T16" fmla="*/ 6350 w 6350"/>
                <a:gd name="T17" fmla="*/ 1758950 h 1758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1758950">
                  <a:moveTo>
                    <a:pt x="2540" y="0"/>
                  </a:moveTo>
                  <a:lnTo>
                    <a:pt x="6350" y="3810"/>
                  </a:lnTo>
                  <a:lnTo>
                    <a:pt x="6350" y="1755140"/>
                  </a:lnTo>
                  <a:lnTo>
                    <a:pt x="2540" y="1758950"/>
                  </a:lnTo>
                  <a:lnTo>
                    <a:pt x="0" y="1755140"/>
                  </a:lnTo>
                  <a:lnTo>
                    <a:pt x="0" y="381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Shape 348"/>
            <p:cNvSpPr>
              <a:spLocks/>
            </p:cNvSpPr>
            <p:nvPr/>
          </p:nvSpPr>
          <p:spPr bwMode="auto">
            <a:xfrm>
              <a:off x="60274" y="0"/>
              <a:ext cx="63" cy="4521"/>
            </a:xfrm>
            <a:custGeom>
              <a:avLst/>
              <a:gdLst>
                <a:gd name="T0" fmla="*/ 6350 w 6350"/>
                <a:gd name="T1" fmla="*/ 0 h 452120"/>
                <a:gd name="T2" fmla="*/ 6350 w 6350"/>
                <a:gd name="T3" fmla="*/ 452120 h 452120"/>
                <a:gd name="T4" fmla="*/ 2540 w 6350"/>
                <a:gd name="T5" fmla="*/ 448310 h 452120"/>
                <a:gd name="T6" fmla="*/ 0 w 6350"/>
                <a:gd name="T7" fmla="*/ 444500 h 452120"/>
                <a:gd name="T8" fmla="*/ 0 w 6350"/>
                <a:gd name="T9" fmla="*/ 7620 h 452120"/>
                <a:gd name="T10" fmla="*/ 2540 w 6350"/>
                <a:gd name="T11" fmla="*/ 3810 h 452120"/>
                <a:gd name="T12" fmla="*/ 6350 w 6350"/>
                <a:gd name="T13" fmla="*/ 0 h 452120"/>
                <a:gd name="T14" fmla="*/ 0 w 6350"/>
                <a:gd name="T15" fmla="*/ 0 h 452120"/>
                <a:gd name="T16" fmla="*/ 6350 w 6350"/>
                <a:gd name="T17" fmla="*/ 452120 h 45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452120">
                  <a:moveTo>
                    <a:pt x="6350" y="0"/>
                  </a:moveTo>
                  <a:lnTo>
                    <a:pt x="6350" y="452120"/>
                  </a:lnTo>
                  <a:lnTo>
                    <a:pt x="2540" y="448310"/>
                  </a:lnTo>
                  <a:lnTo>
                    <a:pt x="0" y="444500"/>
                  </a:lnTo>
                  <a:lnTo>
                    <a:pt x="0" y="7620"/>
                  </a:lnTo>
                  <a:lnTo>
                    <a:pt x="2540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Shape 349"/>
            <p:cNvSpPr>
              <a:spLocks/>
            </p:cNvSpPr>
            <p:nvPr/>
          </p:nvSpPr>
          <p:spPr bwMode="auto">
            <a:xfrm>
              <a:off x="60274" y="4445"/>
              <a:ext cx="63" cy="17665"/>
            </a:xfrm>
            <a:custGeom>
              <a:avLst/>
              <a:gdLst>
                <a:gd name="T0" fmla="*/ 6350 w 6350"/>
                <a:gd name="T1" fmla="*/ 0 h 1766570"/>
                <a:gd name="T2" fmla="*/ 6350 w 6350"/>
                <a:gd name="T3" fmla="*/ 1766570 h 1766570"/>
                <a:gd name="T4" fmla="*/ 2540 w 6350"/>
                <a:gd name="T5" fmla="*/ 1762760 h 1766570"/>
                <a:gd name="T6" fmla="*/ 0 w 6350"/>
                <a:gd name="T7" fmla="*/ 1758950 h 1766570"/>
                <a:gd name="T8" fmla="*/ 0 w 6350"/>
                <a:gd name="T9" fmla="*/ 7620 h 1766570"/>
                <a:gd name="T10" fmla="*/ 2540 w 6350"/>
                <a:gd name="T11" fmla="*/ 3810 h 1766570"/>
                <a:gd name="T12" fmla="*/ 6350 w 6350"/>
                <a:gd name="T13" fmla="*/ 0 h 1766570"/>
                <a:gd name="T14" fmla="*/ 0 w 6350"/>
                <a:gd name="T15" fmla="*/ 0 h 1766570"/>
                <a:gd name="T16" fmla="*/ 6350 w 6350"/>
                <a:gd name="T17" fmla="*/ 1766570 h 1766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350" h="1766570">
                  <a:moveTo>
                    <a:pt x="6350" y="0"/>
                  </a:moveTo>
                  <a:lnTo>
                    <a:pt x="6350" y="1766570"/>
                  </a:lnTo>
                  <a:lnTo>
                    <a:pt x="2540" y="1762760"/>
                  </a:lnTo>
                  <a:lnTo>
                    <a:pt x="0" y="1758950"/>
                  </a:lnTo>
                  <a:lnTo>
                    <a:pt x="0" y="7620"/>
                  </a:lnTo>
                  <a:lnTo>
                    <a:pt x="2540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A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Rectangle 350"/>
            <p:cNvSpPr>
              <a:spLocks noChangeArrowheads="1"/>
            </p:cNvSpPr>
            <p:nvPr/>
          </p:nvSpPr>
          <p:spPr bwMode="auto">
            <a:xfrm>
              <a:off x="762" y="64"/>
              <a:ext cx="4503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Знаю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351"/>
            <p:cNvSpPr>
              <a:spLocks noChangeArrowheads="1"/>
            </p:cNvSpPr>
            <p:nvPr/>
          </p:nvSpPr>
          <p:spPr bwMode="auto">
            <a:xfrm>
              <a:off x="20853" y="64"/>
              <a:ext cx="9352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Хочу знать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352"/>
            <p:cNvSpPr>
              <a:spLocks noChangeArrowheads="1"/>
            </p:cNvSpPr>
            <p:nvPr/>
          </p:nvSpPr>
          <p:spPr bwMode="auto">
            <a:xfrm>
              <a:off x="42621" y="64"/>
              <a:ext cx="18603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Узнал (заполняется 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353"/>
            <p:cNvSpPr>
              <a:spLocks noChangeArrowheads="1"/>
            </p:cNvSpPr>
            <p:nvPr/>
          </p:nvSpPr>
          <p:spPr bwMode="auto">
            <a:xfrm>
              <a:off x="42621" y="2693"/>
              <a:ext cx="11130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концу урока)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354"/>
            <p:cNvSpPr>
              <a:spLocks noChangeArrowheads="1"/>
            </p:cNvSpPr>
            <p:nvPr/>
          </p:nvSpPr>
          <p:spPr bwMode="auto">
            <a:xfrm>
              <a:off x="762" y="4509"/>
              <a:ext cx="12339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Есть магниты.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355"/>
            <p:cNvSpPr>
              <a:spLocks noChangeArrowheads="1"/>
            </p:cNvSpPr>
            <p:nvPr/>
          </p:nvSpPr>
          <p:spPr bwMode="auto">
            <a:xfrm>
              <a:off x="762" y="7138"/>
              <a:ext cx="21943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 магнитов есть полюсы.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356"/>
            <p:cNvSpPr>
              <a:spLocks noChangeArrowheads="1"/>
            </p:cNvSpPr>
            <p:nvPr/>
          </p:nvSpPr>
          <p:spPr bwMode="auto">
            <a:xfrm>
              <a:off x="762" y="9767"/>
              <a:ext cx="21420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 Земли есть магнитное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357"/>
            <p:cNvSpPr>
              <a:spLocks noChangeArrowheads="1"/>
            </p:cNvSpPr>
            <p:nvPr/>
          </p:nvSpPr>
          <p:spPr bwMode="auto">
            <a:xfrm>
              <a:off x="762" y="12396"/>
              <a:ext cx="4473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поле.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358"/>
            <p:cNvSpPr>
              <a:spLocks noChangeArrowheads="1"/>
            </p:cNvSpPr>
            <p:nvPr/>
          </p:nvSpPr>
          <p:spPr bwMode="auto">
            <a:xfrm>
              <a:off x="762" y="15024"/>
              <a:ext cx="19661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Пользуются компасом.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762" y="17653"/>
              <a:ext cx="24659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Электрический ток обладает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360"/>
            <p:cNvSpPr>
              <a:spLocks noChangeArrowheads="1"/>
            </p:cNvSpPr>
            <p:nvPr/>
          </p:nvSpPr>
          <p:spPr bwMode="auto">
            <a:xfrm>
              <a:off x="762" y="20282"/>
              <a:ext cx="22251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магнитными свойствами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361"/>
            <p:cNvSpPr>
              <a:spLocks noChangeArrowheads="1"/>
            </p:cNvSpPr>
            <p:nvPr/>
          </p:nvSpPr>
          <p:spPr bwMode="auto">
            <a:xfrm>
              <a:off x="20853" y="4509"/>
              <a:ext cx="23863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Каковы свойства магнитов?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362"/>
            <p:cNvSpPr>
              <a:spLocks noChangeArrowheads="1"/>
            </p:cNvSpPr>
            <p:nvPr/>
          </p:nvSpPr>
          <p:spPr bwMode="auto">
            <a:xfrm>
              <a:off x="20853" y="7138"/>
              <a:ext cx="26607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Почему магниты притягивают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363"/>
            <p:cNvSpPr>
              <a:spLocks noChangeArrowheads="1"/>
            </p:cNvSpPr>
            <p:nvPr/>
          </p:nvSpPr>
          <p:spPr bwMode="auto">
            <a:xfrm>
              <a:off x="20853" y="9767"/>
              <a:ext cx="4579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тела?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364"/>
            <p:cNvSpPr>
              <a:spLocks noChangeArrowheads="1"/>
            </p:cNvSpPr>
            <p:nvPr/>
          </p:nvSpPr>
          <p:spPr bwMode="auto">
            <a:xfrm>
              <a:off x="20853" y="12396"/>
              <a:ext cx="21074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Почему поворачивается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365"/>
            <p:cNvSpPr>
              <a:spLocks noChangeArrowheads="1"/>
            </p:cNvSpPr>
            <p:nvPr/>
          </p:nvSpPr>
          <p:spPr bwMode="auto">
            <a:xfrm>
              <a:off x="20853" y="15024"/>
              <a:ext cx="7467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стрелка?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366"/>
            <p:cNvSpPr>
              <a:spLocks noChangeArrowheads="1"/>
            </p:cNvSpPr>
            <p:nvPr/>
          </p:nvSpPr>
          <p:spPr bwMode="auto">
            <a:xfrm>
              <a:off x="20853" y="17653"/>
              <a:ext cx="23887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Все ли тела притягиваются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367"/>
            <p:cNvSpPr>
              <a:spLocks noChangeArrowheads="1"/>
            </p:cNvSpPr>
            <p:nvPr/>
          </p:nvSpPr>
          <p:spPr bwMode="auto">
            <a:xfrm>
              <a:off x="20853" y="20282"/>
              <a:ext cx="9674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магнитом?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714348" y="5786454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Заполняя таблицу, учащиеся ставят свои цели, озвучивают их. Совместно формулируем общую цель урока.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13065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Заголовок 1"/>
          <p:cNvSpPr txBox="1">
            <a:spLocks/>
          </p:cNvSpPr>
          <p:nvPr/>
        </p:nvSpPr>
        <p:spPr bwMode="auto">
          <a:xfrm>
            <a:off x="250825" y="333375"/>
            <a:ext cx="8518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>
              <a:lnSpc>
                <a:spcPct val="90000"/>
              </a:lnSpc>
            </a:pP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9811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28588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9438" y="1042988"/>
            <a:ext cx="785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8" y="0"/>
            <a:ext cx="8564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http://www.tvoyrebenok.ru/images/presentation/nice/m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2388"/>
            <a:ext cx="1439863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2051050" y="85725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УМК</a:t>
            </a:r>
          </a:p>
        </p:txBody>
      </p:sp>
      <p:sp>
        <p:nvSpPr>
          <p:cNvPr id="111623" name="TextBox 7"/>
          <p:cNvSpPr txBox="1">
            <a:spLocks noChangeArrowheads="1"/>
          </p:cNvSpPr>
          <p:nvPr/>
        </p:nvSpPr>
        <p:spPr bwMode="auto">
          <a:xfrm>
            <a:off x="1071563" y="3071813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ИКТ</a:t>
            </a:r>
          </a:p>
        </p:txBody>
      </p:sp>
      <p:sp>
        <p:nvSpPr>
          <p:cNvPr id="111625" name="TextBox 9"/>
          <p:cNvSpPr txBox="1">
            <a:spLocks noChangeArrowheads="1"/>
          </p:cNvSpPr>
          <p:nvPr/>
        </p:nvSpPr>
        <p:spPr bwMode="auto">
          <a:xfrm>
            <a:off x="3562350" y="5253038"/>
            <a:ext cx="1643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Кабинет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физики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11627" name="TextBox 13"/>
          <p:cNvSpPr txBox="1">
            <a:spLocks noChangeArrowheads="1"/>
          </p:cNvSpPr>
          <p:nvPr/>
        </p:nvSpPr>
        <p:spPr bwMode="auto">
          <a:xfrm>
            <a:off x="6215063" y="314325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Библиотека</a:t>
            </a:r>
          </a:p>
        </p:txBody>
      </p:sp>
      <p:pic>
        <p:nvPicPr>
          <p:cNvPr id="111630" name="Picture 46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98475"/>
            <a:ext cx="1000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Метод «Составления кластера».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26" name="Picture 11" descr="C:\Users\777\Desktop\img_user_file_554afdf30b891_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3" y="1424184"/>
            <a:ext cx="7429551" cy="5433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641</Words>
  <Application>Microsoft Office PowerPoint</Application>
  <PresentationFormat>Экран (4:3)</PresentationFormat>
  <Paragraphs>409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1_Тема Office</vt:lpstr>
      <vt:lpstr>Тема Office</vt:lpstr>
      <vt:lpstr>5_Тема Office</vt:lpstr>
      <vt:lpstr>6_Тема Office</vt:lpstr>
      <vt:lpstr>13_Тема Office</vt:lpstr>
      <vt:lpstr>14_Тема Office</vt:lpstr>
      <vt:lpstr>Визитная карточка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 «Составления кластера». </vt:lpstr>
      <vt:lpstr>Слайд 10</vt:lpstr>
      <vt:lpstr>Слайд 11</vt:lpstr>
      <vt:lpstr>Метод «Написание синквейна». </vt:lpstr>
      <vt:lpstr>Метод «Написание синквейна». </vt:lpstr>
      <vt:lpstr>  </vt:lpstr>
      <vt:lpstr>Слайд 15</vt:lpstr>
      <vt:lpstr>Слайд 16</vt:lpstr>
      <vt:lpstr>Слайд 17</vt:lpstr>
      <vt:lpstr>Слайд 18</vt:lpstr>
      <vt:lpstr>                 Краткая запись условия:</vt:lpstr>
      <vt:lpstr>Слайд 20</vt:lpstr>
      <vt:lpstr>"Активизация познавательной деятельности обучающихся на уроках физики"</vt:lpstr>
      <vt:lpstr>Слайд 22</vt:lpstr>
      <vt:lpstr>"Активизация познавательной деятельности обучающихся на уроках физики"</vt:lpstr>
      <vt:lpstr>Слайд 24</vt:lpstr>
      <vt:lpstr>Спасибо  за 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ADMIN</dc:creator>
  <cp:lastModifiedBy>777</cp:lastModifiedBy>
  <cp:revision>148</cp:revision>
  <dcterms:created xsi:type="dcterms:W3CDTF">2018-12-04T13:08:34Z</dcterms:created>
  <dcterms:modified xsi:type="dcterms:W3CDTF">2022-12-19T11:00:25Z</dcterms:modified>
</cp:coreProperties>
</file>