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61" r:id="rId6"/>
    <p:sldId id="264" r:id="rId7"/>
    <p:sldId id="265" r:id="rId8"/>
    <p:sldId id="266" r:id="rId9"/>
    <p:sldId id="262" r:id="rId10"/>
    <p:sldId id="267" r:id="rId11"/>
    <p:sldId id="268" r:id="rId12"/>
    <p:sldId id="263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44;&#1086;&#1084;&#1072;&#1096;&#1085;&#1077;&#1077;%20&#1079;&#1072;&#1076;&#1072;&#1085;&#1080;&#1077;%20&#1086;&#1073;&#1088;&#1077;&#1079;&#1082;&#1072;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aydrx_Uf5anbfPyYrckJOll-MqMIAzI0IbS4hZtQZes/edit#bookmark=id.30j0zl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DEF8F-BC18-4D7D-B105-345276A57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Домашнее задание: за или против?!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BFADFD-0174-4C98-A824-5455E11533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Стратегическая сессия</a:t>
            </a:r>
          </a:p>
        </p:txBody>
      </p:sp>
      <p:pic>
        <p:nvPicPr>
          <p:cNvPr id="5" name="Рисунок 4" descr="Видеокамера">
            <a:hlinkClick r:id="rId2" action="ppaction://hlinkfile"/>
            <a:extLst>
              <a:ext uri="{FF2B5EF4-FFF2-40B4-BE49-F238E27FC236}">
                <a16:creationId xmlns:a16="http://schemas.microsoft.com/office/drawing/2014/main" id="{A0420A15-F4AA-4261-9C1E-ED175110F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6299" y="47295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9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D757D-D33B-449C-B8A8-4270E12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382"/>
            <a:ext cx="11628582" cy="865909"/>
          </a:xfrm>
        </p:spPr>
        <p:txBody>
          <a:bodyPr>
            <a:normAutofit/>
          </a:bodyPr>
          <a:lstStyle/>
          <a:p>
            <a:r>
              <a:rPr lang="ru-RU" sz="3600" dirty="0"/>
              <a:t>Анкетирование обучающихся 5-х классов МАОУ «ЛГ №27»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F7FE8C1-7F57-4E97-B34F-7889302BBC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6255" y="1729508"/>
            <a:ext cx="6236333" cy="3753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2AD365-40E6-4258-9D77-56F66A6EEC89}"/>
              </a:ext>
            </a:extLst>
          </p:cNvPr>
          <p:cNvSpPr txBox="1"/>
          <p:nvPr/>
        </p:nvSpPr>
        <p:spPr>
          <a:xfrm>
            <a:off x="240145" y="886691"/>
            <a:ext cx="6274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Сколько времени в среднем вы ежедневно затрачиваете на выполнение домашних заданий?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E81CD-C7AB-4706-B919-714CCB5CE0E2}"/>
              </a:ext>
            </a:extLst>
          </p:cNvPr>
          <p:cNvSpPr txBox="1"/>
          <p:nvPr/>
        </p:nvSpPr>
        <p:spPr>
          <a:xfrm>
            <a:off x="6673689" y="913627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На выполнение д/з по каким предметам обычно требуется больше всего времени?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8290E6-6BC7-4759-870A-CF710D370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65"/>
          <a:stretch/>
        </p:blipFill>
        <p:spPr>
          <a:xfrm>
            <a:off x="6514380" y="1729508"/>
            <a:ext cx="4994129" cy="37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740E2-F219-4AE5-B59D-581FB0DA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233218"/>
            <a:ext cx="11693237" cy="459509"/>
          </a:xfrm>
        </p:spPr>
        <p:txBody>
          <a:bodyPr>
            <a:noAutofit/>
          </a:bodyPr>
          <a:lstStyle/>
          <a:p>
            <a:r>
              <a:rPr lang="ru-RU" sz="3600" dirty="0"/>
              <a:t>Анкетирование обучающихся 5-х классов МАОУ «ЛГ №27»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096C0C7-6FAD-4EAB-854A-5415A7235A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27296" y="1579297"/>
            <a:ext cx="5845226" cy="3518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59A1C-028C-492E-B8AC-10655C75D36B}"/>
              </a:ext>
            </a:extLst>
          </p:cNvPr>
          <p:cNvSpPr txBox="1"/>
          <p:nvPr/>
        </p:nvSpPr>
        <p:spPr>
          <a:xfrm>
            <a:off x="1763181" y="951346"/>
            <a:ext cx="697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Задают ли вам домашнее задание по изо, музыке, физкультуре?</a:t>
            </a:r>
          </a:p>
        </p:txBody>
      </p:sp>
    </p:spTree>
    <p:extLst>
      <p:ext uri="{BB962C8B-B14F-4D97-AF65-F5344CB8AC3E}">
        <p14:creationId xmlns:p14="http://schemas.microsoft.com/office/powerpoint/2010/main" val="153771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3B4AE-91A0-45D3-A5A3-5579E9E7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70165"/>
            <a:ext cx="10396882" cy="4872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интернет-форум для родителей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232C3-1E3A-40EA-8FC6-9756707573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7847" y="674256"/>
            <a:ext cx="11388437" cy="5070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latin typeface="Bahnschrift Condensed" panose="020B0502040204020203" pitchFamily="34" charset="0"/>
              </a:rPr>
              <a:t>     комментарии</a:t>
            </a:r>
            <a:r>
              <a:rPr lang="ru-RU" b="1" dirty="0"/>
              <a:t>:</a:t>
            </a:r>
          </a:p>
          <a:p>
            <a:r>
              <a:rPr lang="ru-RU" sz="2800" dirty="0">
                <a:latin typeface="Bahnschrift Condensed" panose="020B0502040204020203" pitchFamily="34" charset="0"/>
              </a:rPr>
              <a:t>«Я считаю, что домашнее задание задавать нужно, но не каждый день. Выучивание правил, чтение параграфов, выполнение письменных заданий - от этого знаний не прибавится. Ученик приходит уставший и садится за уроки. Делать он их не хочет! Но чтобы получить «5», а не «2», ученику приходится садиться за уроки. Выбор здесь небольшой».</a:t>
            </a:r>
          </a:p>
          <a:p>
            <a:endParaRPr lang="ru-RU" sz="2800" dirty="0">
              <a:latin typeface="Bahnschrift Condensed" panose="020B0502040204020203" pitchFamily="34" charset="0"/>
            </a:endParaRPr>
          </a:p>
          <a:p>
            <a:r>
              <a:rPr lang="ru-RU" sz="2800" dirty="0">
                <a:latin typeface="Bahnschrift Condensed" panose="020B0502040204020203" pitchFamily="34" charset="0"/>
              </a:rPr>
              <a:t>«Мой ребенок нормально справляется с домашними заданиями. Мы вместе делаем уроки. Иногда долго, мучительно, но выполняем все. Чтобы сделать домашнюю работу, мне приходится полдня провести в Интернете, чтобы узнать, как объяснить ребенку ту или иную тему».</a:t>
            </a:r>
          </a:p>
        </p:txBody>
      </p:sp>
    </p:spTree>
    <p:extLst>
      <p:ext uri="{BB962C8B-B14F-4D97-AF65-F5344CB8AC3E}">
        <p14:creationId xmlns:p14="http://schemas.microsoft.com/office/powerpoint/2010/main" val="122879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3B4AE-91A0-45D3-A5A3-5579E9E7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70165"/>
            <a:ext cx="10396882" cy="4872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интернет-форум для родителей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232C3-1E3A-40EA-8FC6-9756707573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4727" y="908850"/>
            <a:ext cx="11388437" cy="4716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     </a:t>
            </a:r>
            <a:r>
              <a:rPr lang="ru-RU" sz="2400" b="1" dirty="0">
                <a:latin typeface="Bahnschrift Condensed" panose="020B0502040204020203" pitchFamily="34" charset="0"/>
              </a:rPr>
              <a:t>комментарии</a:t>
            </a:r>
            <a:r>
              <a:rPr lang="ru-RU" sz="2400" dirty="0">
                <a:latin typeface="Bahnschrift Condensed" panose="020B0502040204020203" pitchFamily="34" charset="0"/>
              </a:rPr>
              <a:t>:</a:t>
            </a:r>
          </a:p>
          <a:p>
            <a:r>
              <a:rPr lang="ru-RU" sz="2600" dirty="0">
                <a:latin typeface="Bahnschrift Condensed" panose="020B0502040204020203" pitchFamily="34" charset="0"/>
              </a:rPr>
              <a:t>«Когда мой сын учился в младшей школе, домашних заданий практически не было. Учился он очень хорошо, почти на одни пятерки, и когда перешел в среднюю школу, запаса знаний ему хватило еще на два года. Я думаю, успеваемость зависит не от количества домашних заданий, а от профессионализма учителя. Домашнее задание - это в большинстве случаев перекладывание педагогами своей работы на родителей».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71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C75C1-14F2-4405-A000-D5C0FB5A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Б.Ф. Скиннер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5F1E3-0C6D-40E4-91DE-78CED4D5C5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109" y="1620051"/>
            <a:ext cx="11102110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>
                <a:latin typeface="Bahnschrift Condensed" panose="020B0502040204020203" pitchFamily="34" charset="0"/>
              </a:rPr>
              <a:t>«Образование - это то, что остается, когда все выученное забыто»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68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8F595-5790-4F1E-8C73-D1440290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07" y="144262"/>
            <a:ext cx="10396882" cy="80564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История появления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640131-13E8-4F49-BDC4-B96F914E68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6407" y="812800"/>
            <a:ext cx="11348284" cy="48213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100" dirty="0">
                <a:latin typeface="Bahnschrift Condensed" panose="020B0502040204020203" pitchFamily="34" charset="0"/>
              </a:rPr>
              <a:t>Обучение: Шумерское, в древнем Египте, Древней Греции, Риме</a:t>
            </a:r>
            <a:r>
              <a:rPr lang="en-US" sz="2100" dirty="0">
                <a:latin typeface="Bahnschrift Condensed" panose="020B0502040204020203" pitchFamily="34" charset="0"/>
              </a:rPr>
              <a:t> </a:t>
            </a:r>
            <a:r>
              <a:rPr lang="ru-RU" sz="2100" dirty="0">
                <a:latin typeface="Bahnschrift Condensed" panose="020B0502040204020203" pitchFamily="34" charset="0"/>
              </a:rPr>
              <a:t>(</a:t>
            </a:r>
            <a:r>
              <a:rPr lang="en-US" sz="2100" dirty="0">
                <a:latin typeface="Bahnschrift Condensed" panose="020B0502040204020203" pitchFamily="34" charset="0"/>
              </a:rPr>
              <a:t>VI- </a:t>
            </a:r>
            <a:r>
              <a:rPr lang="en-US" sz="2100" dirty="0" err="1">
                <a:latin typeface="Bahnschrift Condensed" panose="020B0502040204020203" pitchFamily="34" charset="0"/>
              </a:rPr>
              <a:t>i</a:t>
            </a:r>
            <a:r>
              <a:rPr lang="ru-RU" sz="2100" dirty="0">
                <a:latin typeface="Bahnschrift Condensed" panose="020B0502040204020203" pitchFamily="34" charset="0"/>
              </a:rPr>
              <a:t> тысячелетие до </a:t>
            </a:r>
            <a:r>
              <a:rPr lang="ru-RU" sz="2100" dirty="0" err="1">
                <a:latin typeface="Bahnschrift Condensed" panose="020B0502040204020203" pitchFamily="34" charset="0"/>
              </a:rPr>
              <a:t>н.э</a:t>
            </a:r>
            <a:r>
              <a:rPr lang="ru-RU" sz="2100" dirty="0">
                <a:latin typeface="Bahnschrift Condensed" panose="020B0502040204020203" pitchFamily="34" charset="0"/>
              </a:rPr>
              <a:t>), </a:t>
            </a:r>
            <a:r>
              <a:rPr lang="en-US" sz="2100" dirty="0">
                <a:latin typeface="Bahnschrift Condensed" panose="020B0502040204020203" pitchFamily="34" charset="0"/>
              </a:rPr>
              <a:t>(</a:t>
            </a:r>
            <a:r>
              <a:rPr lang="ru-RU" sz="2100" dirty="0">
                <a:latin typeface="Bahnschrift Condensed" panose="020B0502040204020203" pitchFamily="34" charset="0"/>
              </a:rPr>
              <a:t>по предположениям учёных).</a:t>
            </a:r>
          </a:p>
          <a:p>
            <a:pPr algn="just"/>
            <a:r>
              <a:rPr lang="ru-RU" sz="2100" b="1" dirty="0">
                <a:latin typeface="Bahnschrift Condensed" panose="020B0502040204020203" pitchFamily="34" charset="0"/>
              </a:rPr>
              <a:t>В конце XVIII века </a:t>
            </a:r>
            <a:r>
              <a:rPr lang="ru-RU" sz="2100" dirty="0">
                <a:latin typeface="Bahnschrift Condensed" panose="020B0502040204020203" pitchFamily="34" charset="0"/>
              </a:rPr>
              <a:t>в Германии появились </a:t>
            </a:r>
            <a:r>
              <a:rPr lang="ru-RU" sz="2100" b="1" dirty="0">
                <a:latin typeface="Bahnschrift Condensed" panose="020B0502040204020203" pitchFamily="34" charset="0"/>
              </a:rPr>
              <a:t>“народные школы”, </a:t>
            </a:r>
            <a:r>
              <a:rPr lang="ru-RU" sz="2100" dirty="0">
                <a:latin typeface="Bahnschrift Condensed" panose="020B0502040204020203" pitchFamily="34" charset="0"/>
              </a:rPr>
              <a:t>идею которых разработал Иоганн Готлиб Фихте, знаменитый немецкий философ (идеи немецкой нации и единого немецкой государства) Для своей страны учащиеся должны были уделять учебе и часть своего свободного времени, выполняя домашние задания.</a:t>
            </a:r>
          </a:p>
          <a:p>
            <a:pPr algn="just"/>
            <a:r>
              <a:rPr lang="ru-RU" sz="2100" dirty="0">
                <a:latin typeface="Bahnschrift Condensed" panose="020B0502040204020203" pitchFamily="34" charset="0"/>
              </a:rPr>
              <a:t>Из Германии данная школьная система распространилась по Европе, и, в том числе, пришла в Россию.</a:t>
            </a:r>
          </a:p>
          <a:p>
            <a:pPr algn="just"/>
            <a:r>
              <a:rPr lang="ru-RU" sz="2100" dirty="0">
                <a:latin typeface="Bahnschrift Condensed" panose="020B0502040204020203" pitchFamily="34" charset="0"/>
              </a:rPr>
              <a:t>в </a:t>
            </a:r>
            <a:r>
              <a:rPr lang="ru-RU" sz="2100" b="1" dirty="0">
                <a:latin typeface="Bahnschrift Condensed" panose="020B0502040204020203" pitchFamily="34" charset="0"/>
              </a:rPr>
              <a:t>1786</a:t>
            </a:r>
            <a:r>
              <a:rPr lang="ru-RU" sz="2100" dirty="0">
                <a:latin typeface="Bahnschrift Condensed" panose="020B0502040204020203" pitchFamily="34" charset="0"/>
              </a:rPr>
              <a:t> году домашние задания - обязательный компонент учебной работы. </a:t>
            </a:r>
          </a:p>
          <a:p>
            <a:pPr algn="just"/>
            <a:r>
              <a:rPr lang="ru-RU" sz="2100" dirty="0">
                <a:latin typeface="Bahnschrift Condensed" panose="020B0502040204020203" pitchFamily="34" charset="0"/>
              </a:rPr>
              <a:t>В </a:t>
            </a:r>
            <a:r>
              <a:rPr lang="ru-RU" sz="2100" b="1" dirty="0">
                <a:latin typeface="Bahnschrift Condensed" panose="020B0502040204020203" pitchFamily="34" charset="0"/>
              </a:rPr>
              <a:t>конце 19 века </a:t>
            </a:r>
            <a:r>
              <a:rPr lang="ru-RU" sz="2100" dirty="0">
                <a:latin typeface="Bahnschrift Condensed" panose="020B0502040204020203" pitchFamily="34" charset="0"/>
              </a:rPr>
              <a:t>домашние задания становятся предметом педагогических дискуссий, начинают обсуждаться вопросы, касающиеся определения целей домашних заданий, их функций и объема. </a:t>
            </a:r>
          </a:p>
          <a:p>
            <a:pPr algn="just"/>
            <a:r>
              <a:rPr lang="ru-RU" sz="2100" b="1" dirty="0">
                <a:latin typeface="Bahnschrift Condensed" panose="020B0502040204020203" pitchFamily="34" charset="0"/>
              </a:rPr>
              <a:t>После 1917 г</a:t>
            </a:r>
            <a:r>
              <a:rPr lang="ru-RU" sz="2100" dirty="0">
                <a:latin typeface="Bahnschrift Condensed" panose="020B0502040204020203" pitchFamily="34" charset="0"/>
              </a:rPr>
              <a:t>. в условиях единой школы обязательные </a:t>
            </a:r>
            <a:r>
              <a:rPr lang="ru-RU" sz="2100" b="1" dirty="0">
                <a:latin typeface="Bahnschrift Condensed" panose="020B0502040204020203" pitchFamily="34" charset="0"/>
              </a:rPr>
              <a:t>домашние задания отменяются</a:t>
            </a:r>
            <a:r>
              <a:rPr lang="ru-RU" sz="2100" dirty="0">
                <a:latin typeface="Bahnschrift Condensed" panose="020B0502040204020203" pitchFamily="34" charset="0"/>
              </a:rPr>
              <a:t>. </a:t>
            </a:r>
          </a:p>
          <a:p>
            <a:pPr algn="just"/>
            <a:r>
              <a:rPr lang="ru-RU" sz="2100" b="1" dirty="0">
                <a:latin typeface="Bahnschrift Condensed" panose="020B0502040204020203" pitchFamily="34" charset="0"/>
              </a:rPr>
              <a:t>с начала 30-х годов ХХ века </a:t>
            </a:r>
            <a:r>
              <a:rPr lang="ru-RU" sz="2100" dirty="0">
                <a:latin typeface="Bahnschrift Condensed" panose="020B0502040204020203" pitchFamily="34" charset="0"/>
              </a:rPr>
              <a:t>домашние задания -  </a:t>
            </a:r>
            <a:r>
              <a:rPr lang="ru-RU" sz="2100" b="1" dirty="0">
                <a:latin typeface="Bahnschrift Condensed" panose="020B0502040204020203" pitchFamily="34" charset="0"/>
              </a:rPr>
              <a:t>необходимый компонент работы школы</a:t>
            </a:r>
            <a:r>
              <a:rPr lang="ru-RU" sz="21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83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F373B-E1D6-4DEC-B592-51A78F5D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33040"/>
            <a:ext cx="10396882" cy="592584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цель домашних заданий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A881036-CBDC-4797-B189-9732EA15A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825624"/>
            <a:ext cx="10813472" cy="1381768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Bahnschrift Condensed" panose="020B0502040204020203" pitchFamily="34" charset="0"/>
              </a:rPr>
              <a:t>Перевод знаний учащихся из оперативной памяти в долговременную,</a:t>
            </a:r>
          </a:p>
          <a:p>
            <a:endParaRPr lang="ru-RU" sz="2600" dirty="0">
              <a:latin typeface="Bahnschrift Condensed" panose="020B0502040204020203" pitchFamily="34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617816D5-4F24-468E-9D0A-FD8BC4F1F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4" t="9180"/>
          <a:stretch/>
        </p:blipFill>
        <p:spPr>
          <a:xfrm>
            <a:off x="3472873" y="1543609"/>
            <a:ext cx="5754255" cy="36288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039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F373B-E1D6-4DEC-B592-51A78F5D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33040"/>
            <a:ext cx="10396882" cy="592584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цель домашних заданий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A881036-CBDC-4797-B189-9732EA15A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964" y="1102814"/>
            <a:ext cx="10813472" cy="3986422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Bahnschrift Condensed" panose="020B0502040204020203" pitchFamily="34" charset="0"/>
              </a:rPr>
              <a:t>Выравнивание знаний и умений ребенка,</a:t>
            </a:r>
          </a:p>
          <a:p>
            <a:r>
              <a:rPr lang="ru-RU" sz="2600" dirty="0">
                <a:latin typeface="Bahnschrift Condensed" panose="020B0502040204020203" pitchFamily="34" charset="0"/>
              </a:rPr>
              <a:t>стимулирование познавательного интереса, </a:t>
            </a:r>
          </a:p>
          <a:p>
            <a:r>
              <a:rPr lang="ru-RU" sz="2600" dirty="0">
                <a:latin typeface="Bahnschrift Condensed" panose="020B0502040204020203" pitchFamily="34" charset="0"/>
              </a:rPr>
              <a:t>Развитие самостоятельности ученика, его усидчивости и ответственности за выполняемое учебное задание, </a:t>
            </a:r>
          </a:p>
          <a:p>
            <a:r>
              <a:rPr lang="ru-RU" sz="2600" dirty="0">
                <a:latin typeface="Bahnschrift Condensed" panose="020B0502040204020203" pitchFamily="34" charset="0"/>
              </a:rPr>
              <a:t>Формирование потребности к самообразованию.</a:t>
            </a:r>
            <a:r>
              <a:rPr lang="ru-RU" sz="2600" i="1" dirty="0">
                <a:latin typeface="Bahnschrift Condensed" panose="020B0502040204020203" pitchFamily="34" charset="0"/>
              </a:rPr>
              <a:t> </a:t>
            </a:r>
            <a:endParaRPr lang="ru-RU" sz="2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F373B-E1D6-4DEC-B592-51A78F5D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33040"/>
            <a:ext cx="10396882" cy="592584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цель домашних заданий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6A180EE-0863-4FF4-AAEA-084B819558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1112051"/>
            <a:ext cx="10852593" cy="4088022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Традиционный подход </a:t>
            </a:r>
            <a:r>
              <a:rPr lang="ru-RU" sz="2600" dirty="0">
                <a:latin typeface="Bahnschrift Condensed" panose="020B0502040204020203" pitchFamily="34" charset="0"/>
              </a:rPr>
              <a:t>к домашним заданиям связан с достижением предметных результатов, приобретением, закреплением и формированием знаний, умений и навыков.</a:t>
            </a:r>
          </a:p>
          <a:p>
            <a:endParaRPr lang="ru-RU" sz="2600" dirty="0">
              <a:latin typeface="Bahnschrift Condensed" panose="020B0502040204020203" pitchFamily="34" charset="0"/>
            </a:endParaRPr>
          </a:p>
          <a:p>
            <a:r>
              <a:rPr lang="ru-RU" sz="2600" dirty="0">
                <a:latin typeface="Bahnschrift Condensed" panose="020B0502040204020203" pitchFamily="34" charset="0"/>
              </a:rPr>
              <a:t>В  связи с внедрением </a:t>
            </a:r>
            <a:r>
              <a:rPr lang="ru-RU" sz="26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ФГОС</a:t>
            </a:r>
            <a:r>
              <a:rPr lang="ru-RU" sz="2600" dirty="0">
                <a:latin typeface="Bahnschrift Condensed" panose="020B0502040204020203" pitchFamily="34" charset="0"/>
              </a:rPr>
              <a:t>, наряду с предметными и личностными результатами образовательной деятельности большое значение приобретают метапредметные результаты, овладение универсальными приёмами учебной деятельности, которые позволят ребёнку быть успешным в любой предметной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363351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5311-9790-40DF-A6D1-A3F581D5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37" y="212436"/>
            <a:ext cx="10868890" cy="831273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Нормативные документы по домашнему заданию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FEB47-B5C2-4150-A3D7-492D2471D3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7019" y="1173019"/>
            <a:ext cx="11477336" cy="445192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Федеральный закон от 29.12.2012 N 273-ФЗ (ред. от 07.10.2022) "Об образовании в Российской Федерации" (с изм. и доп., вступ. в силу с 13.10.2022)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    Статья 43. </a:t>
            </a:r>
            <a:r>
              <a:rPr lang="ru-RU" sz="2800" dirty="0">
                <a:latin typeface="Bahnschrift Condensed" panose="020B0502040204020203" pitchFamily="34" charset="0"/>
              </a:rPr>
              <a:t>Обязанности и ответственность обучающихся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    1</a:t>
            </a:r>
            <a:r>
              <a:rPr lang="ru-RU" sz="2800" dirty="0">
                <a:latin typeface="Bahnschrift Condensed" panose="020B0502040204020203" pitchFamily="34" charset="0"/>
              </a:rPr>
              <a:t>. </a:t>
            </a:r>
            <a:r>
              <a:rPr lang="ru-RU" sz="2800" u="sng" dirty="0">
                <a:latin typeface="Bahnschrift Condensed" panose="020B0502040204020203" pitchFamily="34" charset="0"/>
              </a:rPr>
              <a:t>Обучающиеся обязаны</a:t>
            </a:r>
            <a:r>
              <a:rPr lang="ru-RU" sz="2800" dirty="0">
                <a:latin typeface="Bahnschrift Condensed" panose="020B0502040204020203" pitchFamily="34" charset="0"/>
              </a:rPr>
              <a:t>:</a:t>
            </a:r>
          </a:p>
          <a:p>
            <a:pPr marL="176213" indent="0">
              <a:buNone/>
            </a:pPr>
            <a:r>
              <a:rPr lang="ru-RU" sz="2800" dirty="0">
                <a:latin typeface="Bahnschrift Condensed" panose="020B0502040204020203" pitchFamily="34" charset="0"/>
              </a:rPr>
              <a:t>1) добросовестно осваивать образовательную программу, выполнять индивидуальный учебный план, в том числе посещать предусмотренные учебным планом или индивидуальным учебным планом учебные занятия, </a:t>
            </a:r>
            <a:r>
              <a:rPr lang="ru-RU" sz="2800" b="1" u="sng" dirty="0">
                <a:latin typeface="Bahnschrift Condensed" panose="020B0502040204020203" pitchFamily="34" charset="0"/>
              </a:rPr>
              <a:t>осуществлять самостоятельную подготовку к занятиям, выполнять задания, данные педагогическими работниками в рамках образовательной программы</a:t>
            </a:r>
            <a:r>
              <a:rPr lang="ru-RU" sz="2800" u="sng" dirty="0">
                <a:latin typeface="Bahnschrift Condensed" panose="020B0502040204020203" pitchFamily="34" charset="0"/>
              </a:rPr>
              <a:t>;</a:t>
            </a:r>
            <a:endParaRPr lang="ru-RU" sz="2800" dirty="0">
              <a:latin typeface="Bahnschrift Condensed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75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D71A3-A6E9-4EAD-915A-820C2A9F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39" y="113146"/>
            <a:ext cx="10916428" cy="875145"/>
          </a:xfrm>
        </p:spPr>
        <p:txBody>
          <a:bodyPr>
            <a:normAutofit/>
          </a:bodyPr>
          <a:lstStyle/>
          <a:p>
            <a:r>
              <a:rPr lang="ru-RU" sz="3600" dirty="0"/>
              <a:t>Нормативные документы по домашнему заданию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68631AF-474D-4897-ABF1-6104E8C615B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7848151"/>
              </p:ext>
            </p:extLst>
          </p:nvPr>
        </p:nvGraphicFramePr>
        <p:xfrm>
          <a:off x="655848" y="2448319"/>
          <a:ext cx="9781308" cy="314036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16950">
                  <a:extLst>
                    <a:ext uri="{9D8B030D-6E8A-4147-A177-3AD203B41FA5}">
                      <a16:colId xmlns:a16="http://schemas.microsoft.com/office/drawing/2014/main" val="3960793869"/>
                    </a:ext>
                  </a:extLst>
                </a:gridCol>
                <a:gridCol w="4116950">
                  <a:extLst>
                    <a:ext uri="{9D8B030D-6E8A-4147-A177-3AD203B41FA5}">
                      <a16:colId xmlns:a16="http://schemas.microsoft.com/office/drawing/2014/main" val="3619694960"/>
                    </a:ext>
                  </a:extLst>
                </a:gridCol>
                <a:gridCol w="1547408">
                  <a:extLst>
                    <a:ext uri="{9D8B030D-6E8A-4147-A177-3AD203B41FA5}">
                      <a16:colId xmlns:a16="http://schemas.microsoft.com/office/drawing/2014/main" val="2720854316"/>
                    </a:ext>
                  </a:extLst>
                </a:gridCol>
              </a:tblGrid>
              <a:tr h="44862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1" dirty="0">
                          <a:effectLst/>
                          <a:latin typeface="Bahnschrift Condensed" panose="020B0502040204020203" pitchFamily="34" charset="0"/>
                        </a:rPr>
                        <a:t>Показатель</a:t>
                      </a:r>
                      <a:endParaRPr lang="ru-RU" sz="2400" b="1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1" dirty="0">
                          <a:effectLst/>
                          <a:latin typeface="Bahnschrift Condensed" panose="020B0502040204020203" pitchFamily="34" charset="0"/>
                        </a:rPr>
                        <a:t>Организация, возраст</a:t>
                      </a:r>
                      <a:endParaRPr lang="ru-RU" sz="2400" b="1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1" dirty="0">
                          <a:effectLst/>
                          <a:latin typeface="Bahnschrift Condensed" panose="020B0502040204020203" pitchFamily="34" charset="0"/>
                        </a:rPr>
                        <a:t>Норматив</a:t>
                      </a:r>
                      <a:endParaRPr lang="ru-RU" sz="2400" b="1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0338513"/>
                  </a:ext>
                </a:extLst>
              </a:tr>
              <a:tr h="448623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effectLst/>
                          <a:latin typeface="Bahnschrift Condensed" panose="020B0502040204020203" pitchFamily="34" charset="0"/>
                        </a:rPr>
                        <a:t>1</a:t>
                      </a:r>
                      <a:endParaRPr lang="ru-RU" sz="2400" b="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effectLst/>
                          <a:latin typeface="Bahnschrift Condensed" panose="020B0502040204020203" pitchFamily="34" charset="0"/>
                        </a:rPr>
                        <a:t>2</a:t>
                      </a:r>
                      <a:endParaRPr lang="ru-RU" sz="2400" b="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>
                          <a:effectLst/>
                          <a:latin typeface="Bahnschrift Condensed" panose="020B0502040204020203" pitchFamily="34" charset="0"/>
                        </a:rPr>
                        <a:t>3</a:t>
                      </a:r>
                      <a:endParaRPr lang="ru-RU" sz="2400" b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5331710"/>
                  </a:ext>
                </a:extLst>
              </a:tr>
              <a:tr h="448623">
                <a:tc rowSpan="5"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effectLst/>
                          <a:latin typeface="Bahnschrift Condensed" panose="020B0502040204020203" pitchFamily="34" charset="0"/>
                        </a:rPr>
                        <a:t>Продолжительность выполнения домашних заданий, не более</a:t>
                      </a:r>
                      <a:endParaRPr lang="ru-RU" sz="2400" b="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effectLst/>
                          <a:latin typeface="Bahnschrift Condensed" panose="020B0502040204020203" pitchFamily="34" charset="0"/>
                        </a:rPr>
                        <a:t>1 класс</a:t>
                      </a:r>
                      <a:endParaRPr lang="ru-RU" sz="2400" b="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>
                          <a:effectLst/>
                          <a:latin typeface="Bahnschrift Condensed" panose="020B0502040204020203" pitchFamily="34" charset="0"/>
                        </a:rPr>
                        <a:t>1,0 ч</a:t>
                      </a:r>
                      <a:endParaRPr lang="ru-RU" sz="2400" b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2440054"/>
                  </a:ext>
                </a:extLst>
              </a:tr>
              <a:tr h="448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effectLst/>
                          <a:latin typeface="Bahnschrift Condensed" panose="020B0502040204020203" pitchFamily="34" charset="0"/>
                        </a:rPr>
                        <a:t>2-3 классы</a:t>
                      </a:r>
                      <a:endParaRPr lang="ru-RU" sz="2400" b="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>
                          <a:effectLst/>
                          <a:latin typeface="Bahnschrift Condensed" panose="020B0502040204020203" pitchFamily="34" charset="0"/>
                        </a:rPr>
                        <a:t>1,5 ч</a:t>
                      </a:r>
                      <a:endParaRPr lang="ru-RU" sz="2400" b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9168806"/>
                  </a:ext>
                </a:extLst>
              </a:tr>
              <a:tr h="448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effectLst/>
                          <a:latin typeface="Bahnschrift Condensed" panose="020B0502040204020203" pitchFamily="34" charset="0"/>
                        </a:rPr>
                        <a:t>4-5 классы</a:t>
                      </a:r>
                      <a:endParaRPr lang="ru-RU" sz="2400" b="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>
                          <a:effectLst/>
                          <a:latin typeface="Bahnschrift Condensed" panose="020B0502040204020203" pitchFamily="34" charset="0"/>
                        </a:rPr>
                        <a:t>2,0 ч</a:t>
                      </a:r>
                      <a:endParaRPr lang="ru-RU" sz="2400" b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0183881"/>
                  </a:ext>
                </a:extLst>
              </a:tr>
              <a:tr h="448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effectLst/>
                          <a:latin typeface="Bahnschrift Condensed" panose="020B0502040204020203" pitchFamily="34" charset="0"/>
                        </a:rPr>
                        <a:t>6-8 классы</a:t>
                      </a:r>
                      <a:endParaRPr lang="ru-RU" sz="2400" b="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effectLst/>
                          <a:latin typeface="Bahnschrift Condensed" panose="020B0502040204020203" pitchFamily="34" charset="0"/>
                        </a:rPr>
                        <a:t>2,5 ч</a:t>
                      </a:r>
                      <a:endParaRPr lang="ru-RU" sz="2400" b="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2212221"/>
                  </a:ext>
                </a:extLst>
              </a:tr>
              <a:tr h="448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effectLst/>
                          <a:latin typeface="Bahnschrift Condensed" panose="020B0502040204020203" pitchFamily="34" charset="0"/>
                        </a:rPr>
                        <a:t>9-11 классы</a:t>
                      </a:r>
                      <a:endParaRPr lang="ru-RU" sz="2400" b="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2400" b="0" dirty="0">
                          <a:effectLst/>
                          <a:latin typeface="Bahnschrift Condensed" panose="020B0502040204020203" pitchFamily="34" charset="0"/>
                        </a:rPr>
                        <a:t>3,5 ч</a:t>
                      </a:r>
                      <a:endParaRPr lang="ru-RU" sz="2400" b="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625618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F418F00-B043-459D-8F3C-675479A02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69" y="924825"/>
            <a:ext cx="11341367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СанПиН 1.2.3685-21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 учетом требований по безопасности для здоровья рекомендуются следующие затраты времени на подготовку к занятиям дома для соответствующего возраста школьника:</a:t>
            </a:r>
            <a:endParaRPr kumimoji="0" lang="ru-RU" alt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образовательного процесса</a:t>
            </a:r>
            <a:endParaRPr kumimoji="0" lang="ru-RU" altLang="ru-RU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Condensed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Таблица 6.6</a:t>
            </a:r>
            <a:endParaRPr kumimoji="0" lang="ru-RU" alt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5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3F166-90DF-43C9-A534-0408A81D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06" y="491838"/>
            <a:ext cx="10750174" cy="58881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Нормативные документы по домашнему заданию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D2DE5-A4D8-4CDB-813A-DE82106ECE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891" y="1477819"/>
            <a:ext cx="10394707" cy="3322782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ФЗ Российской Федерации от 29 декабря 2012 г. № 273-ФЗ «Об образовании в Российской Федерации» п. 2 ст. 30 </a:t>
            </a:r>
            <a:r>
              <a:rPr lang="ru-RU" sz="2600" dirty="0">
                <a:latin typeface="Bahnschrift Condensed" panose="020B0502040204020203" pitchFamily="34" charset="0"/>
              </a:rPr>
              <a:t>Положение о домашнем задании образовательные организации разрабатывают самостоятельно.</a:t>
            </a:r>
          </a:p>
          <a:p>
            <a:pPr algn="just"/>
            <a:endParaRPr lang="ru-RU" sz="2600" dirty="0">
              <a:latin typeface="Bahnschrift Condensed" panose="020B0502040204020203" pitchFamily="34" charset="0"/>
            </a:endParaRPr>
          </a:p>
          <a:p>
            <a:pPr algn="just"/>
            <a:r>
              <a:rPr lang="ru-RU" sz="26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ПИСЬМО  </a:t>
            </a:r>
            <a:r>
              <a:rPr lang="ru-RU" sz="26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МИНИСТЕРСТВа</a:t>
            </a:r>
            <a:r>
              <a:rPr lang="ru-RU" sz="26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ОБЩЕГО И ПРОФЕССИОНАЛЬНОГО ОБРАЗОВАНИЯ РОССИЙСКОЙ ФЕДЕРАЦИИ  от 22 февраля 1999 года N 220/11-12 «О недопустимости перегрузок обучающихся начальной школы»</a:t>
            </a:r>
          </a:p>
        </p:txBody>
      </p:sp>
    </p:spTree>
    <p:extLst>
      <p:ext uri="{BB962C8B-B14F-4D97-AF65-F5344CB8AC3E}">
        <p14:creationId xmlns:p14="http://schemas.microsoft.com/office/powerpoint/2010/main" val="76156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15FE0-F6D3-461D-9F2F-F8911207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4055"/>
            <a:ext cx="10396882" cy="496455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Рабочая неделя выпускника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D44AB-CF9B-49BD-9FEA-30D8D89873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6327" y="1154545"/>
            <a:ext cx="11046691" cy="4479637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Bahnschrift Condensed" panose="020B0502040204020203" pitchFamily="34" charset="0"/>
              </a:rPr>
              <a:t>34 часа в неделю - уроки в школе;</a:t>
            </a:r>
          </a:p>
          <a:p>
            <a:r>
              <a:rPr lang="ru-RU" sz="2800" dirty="0">
                <a:latin typeface="Bahnschrift Condensed" panose="020B0502040204020203" pitchFamily="34" charset="0"/>
              </a:rPr>
              <a:t>3,5 часа в среднем в день - выполнение домашних заданий (согласно нормам СанПиН)</a:t>
            </a:r>
          </a:p>
          <a:p>
            <a:r>
              <a:rPr lang="ru-RU" sz="2800" dirty="0">
                <a:latin typeface="Bahnschrift Condensed" panose="020B0502040204020203" pitchFamily="34" charset="0"/>
              </a:rPr>
              <a:t>итого = </a:t>
            </a:r>
            <a:r>
              <a:rPr lang="ru-RU" sz="2800" b="1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51,5</a:t>
            </a:r>
            <a:r>
              <a:rPr lang="ru-RU" sz="28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>
                <a:latin typeface="Bahnschrift Condensed" panose="020B0502040204020203" pitchFamily="34" charset="0"/>
              </a:rPr>
              <a:t>часа в неделю </a:t>
            </a:r>
          </a:p>
          <a:p>
            <a:r>
              <a:rPr lang="ru-RU" sz="2800" dirty="0">
                <a:latin typeface="Bahnschrift Condensed" panose="020B0502040204020203" pitchFamily="34" charset="0"/>
              </a:rPr>
              <a:t>А еще: подготовительные курсы, кружки и творческие студии, спортивные секции… </a:t>
            </a:r>
          </a:p>
          <a:p>
            <a:pPr marL="0" indent="0">
              <a:buNone/>
            </a:pPr>
            <a:r>
              <a:rPr lang="ru-RU" u="sng" dirty="0">
                <a:latin typeface="Bahnschrift Condensed" panose="020B0502040204020203" pitchFamily="34" charset="0"/>
              </a:rPr>
              <a:t>Для сравнения: </a:t>
            </a:r>
          </a:p>
          <a:p>
            <a:pPr marL="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Рабочий день взрослого человека – 8 часов * 5 рабочих дней в неделю </a:t>
            </a:r>
            <a:r>
              <a:rPr lang="ru-RU" sz="24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= 40 </a:t>
            </a:r>
            <a:r>
              <a:rPr lang="ru-RU" sz="2400" dirty="0">
                <a:latin typeface="Bahnschrift Condensed" panose="020B0502040204020203" pitchFamily="34" charset="0"/>
              </a:rPr>
              <a:t>часов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578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400</TotalTime>
  <Words>841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Bahnschrift Condensed</vt:lpstr>
      <vt:lpstr>Calibri</vt:lpstr>
      <vt:lpstr>Impact</vt:lpstr>
      <vt:lpstr>Главное мероприятие</vt:lpstr>
      <vt:lpstr>Домашнее задание: за или против?!</vt:lpstr>
      <vt:lpstr>История появления Домашнего задания</vt:lpstr>
      <vt:lpstr>цель домашних заданий</vt:lpstr>
      <vt:lpstr>цель домашних заданий</vt:lpstr>
      <vt:lpstr>цель домашних заданий</vt:lpstr>
      <vt:lpstr>Нормативные документы по домашнему заданию</vt:lpstr>
      <vt:lpstr>Нормативные документы по домашнему заданию</vt:lpstr>
      <vt:lpstr>Нормативные документы по домашнему заданию</vt:lpstr>
      <vt:lpstr>Рабочая неделя выпускника</vt:lpstr>
      <vt:lpstr>Анкетирование обучающихся 5-х классов МАОУ «ЛГ №27»</vt:lpstr>
      <vt:lpstr>Анкетирование обучающихся 5-х классов МАОУ «ЛГ №27»</vt:lpstr>
      <vt:lpstr>интернет-форум для родителей </vt:lpstr>
      <vt:lpstr>интернет-форум для родителей </vt:lpstr>
      <vt:lpstr>Б.Ф. Скиннер: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 за или против?!</dc:title>
  <dc:creator>Snejana</dc:creator>
  <cp:lastModifiedBy>Snejana</cp:lastModifiedBy>
  <cp:revision>34</cp:revision>
  <dcterms:created xsi:type="dcterms:W3CDTF">2022-11-02T17:18:21Z</dcterms:created>
  <dcterms:modified xsi:type="dcterms:W3CDTF">2022-11-07T19:52:46Z</dcterms:modified>
</cp:coreProperties>
</file>