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2" r:id="rId3"/>
    <p:sldId id="262" r:id="rId4"/>
    <p:sldId id="283" r:id="rId5"/>
    <p:sldId id="282" r:id="rId6"/>
    <p:sldId id="263" r:id="rId7"/>
    <p:sldId id="266" r:id="rId8"/>
    <p:sldId id="294" r:id="rId9"/>
    <p:sldId id="269" r:id="rId10"/>
    <p:sldId id="268" r:id="rId11"/>
    <p:sldId id="271" r:id="rId12"/>
    <p:sldId id="273" r:id="rId13"/>
    <p:sldId id="295" r:id="rId14"/>
    <p:sldId id="296" r:id="rId15"/>
    <p:sldId id="297" r:id="rId16"/>
    <p:sldId id="277" r:id="rId17"/>
    <p:sldId id="290" r:id="rId18"/>
    <p:sldId id="275" r:id="rId19"/>
    <p:sldId id="278" r:id="rId20"/>
    <p:sldId id="279" r:id="rId21"/>
    <p:sldId id="280" r:id="rId22"/>
    <p:sldId id="264" r:id="rId23"/>
    <p:sldId id="257" r:id="rId24"/>
    <p:sldId id="29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6C3C-621A-413D-BF31-97FC4D82BF6F}" type="datetimeFigureOut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CAE5-1F1A-4D55-AB1E-4E674BE76B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6C3C-621A-413D-BF31-97FC4D82BF6F}" type="datetimeFigureOut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CAE5-1F1A-4D55-AB1E-4E674BE76B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6C3C-621A-413D-BF31-97FC4D82BF6F}" type="datetimeFigureOut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CAE5-1F1A-4D55-AB1E-4E674BE76B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6C3C-621A-413D-BF31-97FC4D82BF6F}" type="datetimeFigureOut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CAE5-1F1A-4D55-AB1E-4E674BE76B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6C3C-621A-413D-BF31-97FC4D82BF6F}" type="datetimeFigureOut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CAE5-1F1A-4D55-AB1E-4E674BE76B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6C3C-621A-413D-BF31-97FC4D82BF6F}" type="datetimeFigureOut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CAE5-1F1A-4D55-AB1E-4E674BE76B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6C3C-621A-413D-BF31-97FC4D82BF6F}" type="datetimeFigureOut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CAE5-1F1A-4D55-AB1E-4E674BE76B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6C3C-621A-413D-BF31-97FC4D82BF6F}" type="datetimeFigureOut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CAE5-1F1A-4D55-AB1E-4E674BE76B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6C3C-621A-413D-BF31-97FC4D82BF6F}" type="datetimeFigureOut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CAE5-1F1A-4D55-AB1E-4E674BE76B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6C3C-621A-413D-BF31-97FC4D82BF6F}" type="datetimeFigureOut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CAE5-1F1A-4D55-AB1E-4E674BE76B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6C3C-621A-413D-BF31-97FC4D82BF6F}" type="datetimeFigureOut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DCAE5-1F1A-4D55-AB1E-4E674BE76B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C6C3C-621A-413D-BF31-97FC4D82BF6F}" type="datetimeFigureOut">
              <a:rPr lang="ru-RU" smtClean="0"/>
              <a:pPr/>
              <a:t>03.12.2021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DCAE5-1F1A-4D55-AB1E-4E674BE76B7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2928957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7030A0"/>
                </a:solidFill>
              </a:rPr>
              <a:t>Задачи</a:t>
            </a:r>
            <a:br>
              <a:rPr lang="ru-RU" sz="7200" b="1" dirty="0" smtClean="0">
                <a:solidFill>
                  <a:srgbClr val="7030A0"/>
                </a:solidFill>
              </a:rPr>
            </a:br>
            <a:r>
              <a:rPr lang="ru-RU" sz="7200" b="1" dirty="0" smtClean="0">
                <a:solidFill>
                  <a:srgbClr val="7030A0"/>
                </a:solidFill>
              </a:rPr>
              <a:t> в математике и жизни</a:t>
            </a:r>
            <a:endParaRPr lang="ru-RU" sz="7200" b="1" dirty="0">
              <a:solidFill>
                <a:srgbClr val="7030A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4786322"/>
            <a:ext cx="7486680" cy="142876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sz="3600" b="1" i="1" dirty="0" smtClean="0">
                <a:solidFill>
                  <a:srgbClr val="002060"/>
                </a:solidFill>
              </a:rPr>
              <a:t>Поречная Ирина Викторовна,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3600" b="1" i="1" dirty="0" smtClean="0">
                <a:solidFill>
                  <a:srgbClr val="002060"/>
                </a:solidFill>
              </a:rPr>
              <a:t>учитель математики</a:t>
            </a:r>
          </a:p>
          <a:p>
            <a:pPr algn="r"/>
            <a:r>
              <a:rPr lang="ru-RU" sz="3600" b="1" i="1" dirty="0" smtClean="0">
                <a:solidFill>
                  <a:srgbClr val="002060"/>
                </a:solidFill>
              </a:rPr>
              <a:t> МКОУ«Суджанская СОШ №2»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https://ds04.infourok.ru/uploads/ex/043c/001a0863-a3c75251/2/hello_html_m71b8bc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357562"/>
            <a:ext cx="257180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50019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На пост председателя школьного совета претендовали два кандидата. В голосовании приняли участие учащиеся 7-11 классов. Голоса между кандидатами распределились в отношении 3:5. Сколько голосов получил победитель?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90fc2d2eda8622d9e8891773fa80da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8860" y="3214686"/>
            <a:ext cx="4400568" cy="32139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Одна матрешка стоит 50 рублей,</a:t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 вторая – 40 рубля.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621738956_11-phonoteka_org-p-fon-dlya-prezentatsii-matreshka-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9721" y="2285992"/>
            <a:ext cx="5124558" cy="38401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l="28002" t="34180" r="26427" b="24804"/>
          <a:stretch>
            <a:fillRect/>
          </a:stretch>
        </p:blipFill>
        <p:spPr bwMode="auto">
          <a:xfrm>
            <a:off x="357158" y="428604"/>
            <a:ext cx="835824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428625"/>
            <a:ext cx="7872442" cy="38576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улицах нашего города растут березы, каштаны, тополя. Они не дают нам вкусных плодов. …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785794"/>
            <a:ext cx="771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Поспели вишни в саду у Маши… И у нее сразу возникла проблема: …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928670"/>
            <a:ext cx="72866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50% суток я сплю, 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часа я делаю макияж. 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Обед готовлю на 1 час дольше, чем занимаюсь уборкой, некоторое время любуюсь своей красотой… 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Задача</a:t>
            </a:r>
            <a:r>
              <a:rPr lang="ru-RU" dirty="0" smtClean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закрытого типа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 lvl="0"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Расстояние между двумя машинами, едущими по шоссе в противоположном направлении, 200 км. Первая машина двигается со скоростью 60 км/ч, вторая – 80 км/ч. Чему будет равно расстояние между ними через 1 час?</a:t>
            </a:r>
          </a:p>
          <a:p>
            <a:pPr algn="ctr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1613028446_69-p-oranzhevii-fon-s-mashinoi-1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286256"/>
            <a:ext cx="3000396" cy="1698437"/>
          </a:xfrm>
          <a:prstGeom prst="rect">
            <a:avLst/>
          </a:prstGeom>
        </p:spPr>
      </p:pic>
      <p:pic>
        <p:nvPicPr>
          <p:cNvPr id="31746" name="Picture 2" descr="C:\Users\Ирина\Desktop\беру\automobile-1299695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357694"/>
            <a:ext cx="3000364" cy="1500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43932" cy="1857388"/>
          </a:xfrm>
        </p:spPr>
        <p:txBody>
          <a:bodyPr>
            <a:noAutofit/>
          </a:bodyPr>
          <a:lstStyle/>
          <a:p>
            <a:pPr lvl="0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 Задача</a:t>
            </a:r>
            <a:r>
              <a:rPr lang="ru-RU" sz="4000" dirty="0" smtClean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закрытого типа</a:t>
            </a:r>
            <a:br>
              <a:rPr lang="ru-RU" sz="4000" b="1" dirty="0" smtClean="0">
                <a:solidFill>
                  <a:srgbClr val="7030A0"/>
                </a:solidFill>
                <a:latin typeface="Cambria" panose="02040503050406030204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Сколько спиц в колесе, в котором угол между любыми соседними спицами равен 15°?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846654139_w640_h640_koleso-275-zadne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3357562"/>
            <a:ext cx="3786214" cy="27686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Задача</a:t>
            </a:r>
            <a:r>
              <a:rPr lang="ru-RU" dirty="0" smtClean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Cambria" panose="02040503050406030204" pitchFamily="18" charset="0"/>
              </a:rPr>
              <a:t>закрытого типа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928802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Сумма двух чисел 96, а разность 18. Найдите эти числа.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57224" y="1000108"/>
            <a:ext cx="7372376" cy="51260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Какой год называется високосным? Определите, является ли 2084 год (или любой другой) високосным?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32770" name="Picture 2" descr="C:\Users\Ирина\Desktop\беру\kisspng-concord-children-s-center-clip-art-calendar-opencl-calendar-registers-days-weeks-months-vector-im-5b815b00d01ea7.40313954153520409685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571852"/>
            <a:ext cx="3786214" cy="2428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Ирина\Desktop\беру\04-il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858180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14291"/>
            <a:ext cx="90011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Один рыбак купил себе новую удочку длиной 5 метров. Домой ему приходится добираться автобусом. Автобус очень большой, но в нем запрещено перевозить предметы длиной более 4-х метров. Удочка не разбирается и не гнется. Как можно упаковать удочку, чтобы провезти ее в автобусе?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3794" name="Picture 2" descr="https://www.tovima.gr/wp-content/uploads/2012/03/22/shutterstock_31378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071942"/>
            <a:ext cx="3500430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28596" y="500042"/>
            <a:ext cx="850112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NewBaskervilleC-Roman"/>
                <a:cs typeface="Times New Roman" pitchFamily="18" charset="0"/>
              </a:rPr>
              <a:t>Х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NewBaskervilleC-Roman"/>
                <a:cs typeface="Times New Roman" pitchFamily="18" charset="0"/>
              </a:rPr>
              <a:t>очу узнать массу одной горошины. Как я могу это сделать? У меня есть современные электронные весы, которые показывают вес даже очень легких предметов, но они не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NewBaskervilleC-Roman"/>
                <a:cs typeface="Times New Roman" pitchFamily="18" charset="0"/>
              </a:rPr>
              <a:t>реагируют на одну горошину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vesi-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00570"/>
            <a:ext cx="2577496" cy="2357430"/>
          </a:xfrm>
          <a:prstGeom prst="rect">
            <a:avLst/>
          </a:prstGeom>
        </p:spPr>
      </p:pic>
      <p:pic>
        <p:nvPicPr>
          <p:cNvPr id="5" name="Рисунок 4" descr="png-transparent-close-up-macro-graphy-grasses-desktop-pea-miscellaneous-leaf-photograph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5643578"/>
            <a:ext cx="6000792" cy="666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6700" b="1" dirty="0" smtClean="0">
                <a:solidFill>
                  <a:srgbClr val="7030A0"/>
                </a:solidFill>
              </a:rPr>
              <a:t>Синквейн</a:t>
            </a:r>
            <a:r>
              <a:rPr lang="ru-RU" sz="6700" dirty="0" smtClean="0">
                <a:solidFill>
                  <a:srgbClr val="7030A0"/>
                </a:solidFill>
              </a:rPr>
              <a:t/>
            </a:r>
            <a:br>
              <a:rPr lang="ru-RU" sz="6700" dirty="0" smtClean="0">
                <a:solidFill>
                  <a:srgbClr val="7030A0"/>
                </a:solidFill>
              </a:rPr>
            </a:br>
            <a:endParaRPr lang="ru-RU" sz="67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1" y="1142985"/>
          <a:ext cx="8786876" cy="5357072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714645"/>
                <a:gridCol w="1571636"/>
                <a:gridCol w="1714512"/>
                <a:gridCol w="2786083"/>
              </a:tblGrid>
              <a:tr h="785817">
                <a:tc gridSpan="4">
                  <a:txBody>
                    <a:bodyPr/>
                    <a:lstStyle/>
                    <a:p>
                      <a:r>
                        <a:rPr lang="ru-RU" sz="2800" dirty="0" smtClean="0"/>
                        <a:t>Тема (существительное)</a:t>
                      </a:r>
                      <a:endParaRPr lang="ru-RU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157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Признак (прилагательное)</a:t>
                      </a:r>
                    </a:p>
                    <a:p>
                      <a:endParaRPr lang="ru-RU" sz="2400" b="1" dirty="0"/>
                    </a:p>
                    <a:p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Признак (прилагательное)</a:t>
                      </a:r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6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Действие (глагол)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Действие (глагол)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Действие (глагол)</a:t>
                      </a:r>
                    </a:p>
                    <a:p>
                      <a:endParaRPr lang="ru-RU" sz="24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52791">
                <a:tc gridSpan="4">
                  <a:txBody>
                    <a:bodyPr/>
                    <a:lstStyle/>
                    <a:p>
                      <a:r>
                        <a:rPr lang="ru-RU" sz="2400" b="1" dirty="0" smtClean="0"/>
                        <a:t>Предложение, состоящее из нескольких слов</a:t>
                      </a:r>
                      <a:br>
                        <a:rPr lang="ru-RU" sz="2400" b="1" dirty="0" smtClean="0"/>
                      </a:br>
                      <a:r>
                        <a:rPr lang="ru-RU" sz="2400" b="1" dirty="0" smtClean="0"/>
                        <a:t>Характеристика темы в целом</a:t>
                      </a:r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52791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Слово-резюме</a:t>
                      </a:r>
                      <a:br>
                        <a:rPr lang="ru-RU" sz="2400" b="1" dirty="0" smtClean="0"/>
                      </a:br>
                      <a:r>
                        <a:rPr lang="ru-RU" sz="2400" b="1" dirty="0" smtClean="0"/>
                        <a:t>Вывод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600201"/>
            <a:ext cx="8643998" cy="2900370"/>
          </a:xfrm>
        </p:spPr>
        <p:txBody>
          <a:bodyPr>
            <a:noAutofit/>
          </a:bodyPr>
          <a:lstStyle/>
          <a:p>
            <a:pPr algn="ctr" fontAlgn="base">
              <a:buNone/>
            </a:pPr>
            <a:r>
              <a:rPr lang="ru-RU" sz="5400" b="1" dirty="0">
                <a:solidFill>
                  <a:srgbClr val="7030A0"/>
                </a:solidFill>
              </a:rPr>
              <a:t>Открытый мир – всегда задача,</a:t>
            </a:r>
          </a:p>
          <a:p>
            <a:pPr algn="ctr" fontAlgn="base"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Решай – </a:t>
            </a:r>
            <a:r>
              <a:rPr lang="ru-RU" sz="5400" b="1" dirty="0">
                <a:solidFill>
                  <a:srgbClr val="7030A0"/>
                </a:solidFill>
              </a:rPr>
              <a:t>и ждет тебя удача!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229600" cy="2071702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8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4294967295"/>
          </p:nvPr>
        </p:nvSpPr>
        <p:spPr>
          <a:xfrm>
            <a:off x="642938" y="4786313"/>
            <a:ext cx="8286780" cy="1752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 Задачи  в математике 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и жизни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https://www.b17.ru/foto/uploaded/upl_1617455139_39633_k41cn.jpg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/>
          <a:srcRect t="12500" b="12500"/>
          <a:stretch>
            <a:fillRect/>
          </a:stretch>
        </p:blipFill>
        <p:spPr bwMode="auto">
          <a:xfrm>
            <a:off x="1571604" y="500042"/>
            <a:ext cx="5929354" cy="4357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Что в этой задаче необычного?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00100" y="1000108"/>
            <a:ext cx="7229500" cy="5126055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Нет четко поставленного условия</a:t>
            </a:r>
          </a:p>
          <a:p>
            <a:r>
              <a:rPr lang="ru-RU" sz="4400" b="1" dirty="0" smtClean="0">
                <a:solidFill>
                  <a:srgbClr val="7030A0"/>
                </a:solidFill>
              </a:rPr>
              <a:t>Нет известного заранее алгоритма решения </a:t>
            </a:r>
          </a:p>
          <a:p>
            <a:r>
              <a:rPr lang="ru-RU" sz="4400" b="1" dirty="0" smtClean="0">
                <a:solidFill>
                  <a:srgbClr val="7030A0"/>
                </a:solidFill>
              </a:rPr>
              <a:t>Нет единственно правильного ответа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250032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7030A0"/>
                </a:solidFill>
              </a:rPr>
              <a:t>Владелец одного небольшого ресторана в Америке оказался на грани банкротства. Главная причина — мало посетителей. Он как-то пожаловался на трудности своему другу, а тот неожиданно предложил оригинальную идею. Хозяин попробовал и, через некоторое время клиентов в заведении было хоть отбавляй. Предложите и вы, как завлечь людей в ресторан? Учтите, что повар в ресторане был хороший, обстановка уютная, а сервис на высоте.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EEct_GJXsAA8aG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3571876"/>
            <a:ext cx="6214135" cy="27860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357188"/>
            <a:ext cx="8229600" cy="221456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Маша и Коля ходят в одну и ту же школу. Маша живет в трех километрах от нее, а Коля в пяти. На каком расстоянии друг от друга живут Маша и Коля?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48" y="428604"/>
            <a:ext cx="750099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Маша в саду собирала ягоды. Она набрала две банки смородины 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 стаканов малины. Сколько ягод набрала Маша?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stockphoto-522816605-612x6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3214686"/>
            <a:ext cx="3929090" cy="2416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642938"/>
            <a:ext cx="7872442" cy="178593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В прямоугольнике стороны равны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8 см и 3 см, а периметр 22 см. Найти площадь прямоугольника.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3214686"/>
            <a:ext cx="4500594" cy="23574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903</TotalTime>
  <Words>457</Words>
  <Application>Microsoft Office PowerPoint</Application>
  <PresentationFormat>Экран (4:3)</PresentationFormat>
  <Paragraphs>43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Задачи  в математике и жизни</vt:lpstr>
      <vt:lpstr>Слайд 2</vt:lpstr>
      <vt:lpstr>Слайд 3</vt:lpstr>
      <vt:lpstr>Слайд 4</vt:lpstr>
      <vt:lpstr>Слайд 5</vt:lpstr>
      <vt:lpstr>Владелец одного небольшого ресторана в Америке оказался на грани банкротства. Главная причина — мало посетителей. Он как-то пожаловался на трудности своему другу, а тот неожиданно предложил оригинальную идею. Хозяин попробовал и, через некоторое время клиентов в заведении было хоть отбавляй. Предложите и вы, как завлечь людей в ресторан? Учтите, что повар в ресторане был хороший, обстановка уютная, а сервис на высоте. </vt:lpstr>
      <vt:lpstr>Маша и Коля ходят в одну и ту же школу. Маша живет в трех километрах от нее, а Коля в пяти. На каком расстоянии друг от друга живут Маша и Коля?</vt:lpstr>
      <vt:lpstr>Слайд 8</vt:lpstr>
      <vt:lpstr>В прямоугольнике стороны равны  8 см и 3 см, а периметр 22 см. Найти площадь прямоугольника. </vt:lpstr>
      <vt:lpstr>На пост председателя школьного совета претендовали два кандидата. В голосовании приняли участие учащиеся 7-11 классов. Голоса между кандидатами распределились в отношении 3:5. Сколько голосов получил победитель?</vt:lpstr>
      <vt:lpstr>Одна матрешка стоит 50 рублей,  а вторая – 40 рубля.</vt:lpstr>
      <vt:lpstr>Слайд 12</vt:lpstr>
      <vt:lpstr>На улицах нашего города растут березы, каштаны, тополя. Они не дают нам вкусных плодов. …</vt:lpstr>
      <vt:lpstr>Слайд 14</vt:lpstr>
      <vt:lpstr>Слайд 15</vt:lpstr>
      <vt:lpstr>Задача закрытого типа  </vt:lpstr>
      <vt:lpstr>   Задача закрытого типа   Сколько спиц в колесе, в котором угол между любыми соседними спицами равен 15°?  </vt:lpstr>
      <vt:lpstr>Задача закрытого типа  </vt:lpstr>
      <vt:lpstr>Слайд 19</vt:lpstr>
      <vt:lpstr>Слайд 20</vt:lpstr>
      <vt:lpstr>Слайд 21</vt:lpstr>
      <vt:lpstr> Синквейн </vt:lpstr>
      <vt:lpstr>Слайд 23</vt:lpstr>
      <vt:lpstr>Спасибо  за внимание!</vt:lpstr>
    </vt:vector>
  </TitlesOfParts>
  <Company>Pirated Aliance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15</cp:revision>
  <dcterms:created xsi:type="dcterms:W3CDTF">2021-10-10T19:25:31Z</dcterms:created>
  <dcterms:modified xsi:type="dcterms:W3CDTF">2021-12-03T09:02:06Z</dcterms:modified>
</cp:coreProperties>
</file>