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7" r:id="rId3"/>
    <p:sldId id="308" r:id="rId4"/>
    <p:sldId id="305" r:id="rId5"/>
    <p:sldId id="306" r:id="rId6"/>
    <p:sldId id="286" r:id="rId7"/>
    <p:sldId id="283" r:id="rId8"/>
    <p:sldId id="275" r:id="rId9"/>
    <p:sldId id="290" r:id="rId10"/>
    <p:sldId id="297" r:id="rId11"/>
    <p:sldId id="288" r:id="rId12"/>
    <p:sldId id="303" r:id="rId13"/>
    <p:sldId id="30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33"/>
    <a:srgbClr val="993300"/>
    <a:srgbClr val="CC3399"/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notesViewPr>
    <p:cSldViewPr>
      <p:cViewPr varScale="1">
        <p:scale>
          <a:sx n="75" d="100"/>
          <a:sy n="75" d="100"/>
        </p:scale>
        <p:origin x="-18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29D3FC-2050-4463-8C55-39A3A1CB7F80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F2DC38-61E0-4B68-A597-583075DCB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8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06982F-1B7E-4088-8D75-16610C17B02A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509718-138C-4658-BC75-4618FA4C3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49" y="6391277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6" y="241935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1" y="152400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1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D792BD-00D3-4382-ADAE-683933015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7BC3-AB2B-436B-85F8-FF0DA5102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2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49" y="6391277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1" y="155577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40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1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1" y="3009902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3208-6FCE-4BF9-B202-49F3B9590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1" y="1027115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A8F38-55E9-4DDF-A3DB-FA222C4DC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1" y="2286000"/>
            <a:ext cx="8832851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6" y="142876"/>
            <a:ext cx="8832851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49" y="6391277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1" y="152400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1" y="243840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1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7" y="2743202"/>
            <a:ext cx="6480175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7F9258-04B7-448B-B778-BBB7995C9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6" y="1576390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2" y="6410327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D0E3-8D79-4BBA-9CF7-0FC6EB062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7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1" y="1371600"/>
            <a:ext cx="8832851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49" y="6391276"/>
            <a:ext cx="8832851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1" y="1279525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1" y="155577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1" y="1050927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4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5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7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9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4BF014-4B9C-4702-8FFA-4AF251F9C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4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058D-B338-4ADB-8608-E80FDFEAA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2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49" y="6391277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1" y="158751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2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971327-64B2-45D3-BEB5-CB5CD0B26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1" y="152400"/>
            <a:ext cx="8832851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2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1" y="152400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1" y="53340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1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2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BFAC286-C4E2-4FA9-9420-75FF5ACF8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7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1" y="53340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1" y="152402"/>
            <a:ext cx="8832851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1" y="155577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1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2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D88F-7150-46FD-B732-B8C82CA9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8" y="640556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7" y="6410327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2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2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2" y="6405565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7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1" y="155577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1" y="1276350"/>
            <a:ext cx="883285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1" y="1050927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73915A-7A90-435E-A3B2-3A0EBCAB2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2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F7A7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5" y="188642"/>
            <a:ext cx="20748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478" y="3679825"/>
            <a:ext cx="31019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11760" y="3284984"/>
            <a:ext cx="6400800" cy="1320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835696" y="381000"/>
            <a:ext cx="7308304" cy="4560094"/>
          </a:xfrm>
        </p:spPr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A8F38-55E9-4DDF-A3DB-FA222C4DCB7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Задание:</a:t>
            </a:r>
            <a:r>
              <a:rPr lang="ru-RU" dirty="0"/>
              <a:t> Соотнесите иллюстрации со словами-существительными общего рода.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1114"/>
            <a:ext cx="2736304" cy="21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885" y="2097304"/>
            <a:ext cx="2655624" cy="2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601" y="1906617"/>
            <a:ext cx="2860587" cy="24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95933"/>
            <a:ext cx="3600400" cy="22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462128"/>
            <a:ext cx="3639382" cy="23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8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43973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582" y="3667125"/>
            <a:ext cx="3596630" cy="304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301627" y="1527175"/>
            <a:ext cx="8504239" cy="4572000"/>
          </a:xfrm>
        </p:spPr>
        <p:txBody>
          <a:bodyPr/>
          <a:lstStyle/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TextBox 4"/>
          <p:cNvSpPr txBox="1">
            <a:spLocks noChangeArrowheads="1"/>
          </p:cNvSpPr>
          <p:nvPr/>
        </p:nvSpPr>
        <p:spPr bwMode="auto">
          <a:xfrm>
            <a:off x="1908177" y="63833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6393" name="TextBox 5"/>
          <p:cNvSpPr txBox="1">
            <a:spLocks noChangeArrowheads="1"/>
          </p:cNvSpPr>
          <p:nvPr/>
        </p:nvSpPr>
        <p:spPr bwMode="auto">
          <a:xfrm>
            <a:off x="3470275" y="366712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6F1FD-8267-4888-9FDA-1AB55783107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6397" name="Picture 13" descr="C:\Users\Анатолий\Pictures\6009388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7" y="176213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Рефлексия…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07" y="1340767"/>
            <a:ext cx="3282367" cy="32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350146" cy="33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4427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 уровень </a:t>
            </a:r>
            <a:r>
              <a:rPr lang="ru-RU" dirty="0" smtClean="0"/>
              <a:t>(«обязательный») </a:t>
            </a:r>
            <a:r>
              <a:rPr lang="ru-RU" dirty="0"/>
              <a:t>– §22, </a:t>
            </a:r>
            <a:r>
              <a:rPr lang="ru-RU" dirty="0" smtClean="0"/>
              <a:t>упр.178</a:t>
            </a:r>
          </a:p>
          <a:p>
            <a:r>
              <a:rPr lang="ru-RU" b="1" dirty="0"/>
              <a:t>2</a:t>
            </a:r>
            <a:r>
              <a:rPr lang="ru-RU" b="1" dirty="0" smtClean="0"/>
              <a:t> </a:t>
            </a:r>
            <a:r>
              <a:rPr lang="ru-RU" b="1" dirty="0"/>
              <a:t>уровень </a:t>
            </a:r>
            <a:r>
              <a:rPr lang="ru-RU" dirty="0"/>
              <a:t>(«творческий») – написать рассказ, используя имена существительные общего рода (по желанию).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A8F38-55E9-4DDF-A3DB-FA222C4DCB7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0640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92" y="-20638"/>
            <a:ext cx="9171492" cy="703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301627" y="1527175"/>
            <a:ext cx="8504239" cy="4572000"/>
          </a:xfrm>
        </p:spPr>
        <p:txBody>
          <a:bodyPr/>
          <a:lstStyle/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TextBox 4"/>
          <p:cNvSpPr txBox="1">
            <a:spLocks noChangeArrowheads="1"/>
          </p:cNvSpPr>
          <p:nvPr/>
        </p:nvSpPr>
        <p:spPr bwMode="auto">
          <a:xfrm>
            <a:off x="1908177" y="63833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6F1FD-8267-4888-9FDA-1AB55783107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265" y="500078"/>
            <a:ext cx="89644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урок!!!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65362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«Четвёртое лишнее»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1.Много крыш.., бородач.., </a:t>
            </a:r>
            <a:r>
              <a:rPr lang="ru-RU" sz="3200" dirty="0" err="1" smtClean="0"/>
              <a:t>помощ</a:t>
            </a:r>
            <a:r>
              <a:rPr lang="ru-RU" sz="3200" dirty="0" smtClean="0"/>
              <a:t>.., играть туш..</a:t>
            </a:r>
          </a:p>
          <a:p>
            <a:pPr marL="0" indent="0">
              <a:buNone/>
            </a:pPr>
            <a:r>
              <a:rPr lang="ru-RU" sz="3200" dirty="0" smtClean="0"/>
              <a:t>2. </a:t>
            </a:r>
            <a:r>
              <a:rPr lang="ru-RU" sz="3200" dirty="0" err="1" smtClean="0"/>
              <a:t>Мешоч</a:t>
            </a:r>
            <a:r>
              <a:rPr lang="ru-RU" sz="3200" dirty="0" smtClean="0"/>
              <a:t>..к,  </a:t>
            </a:r>
            <a:r>
              <a:rPr lang="ru-RU" sz="3200" dirty="0" err="1" smtClean="0"/>
              <a:t>цветоч</a:t>
            </a:r>
            <a:r>
              <a:rPr lang="ru-RU" sz="3200" dirty="0" smtClean="0"/>
              <a:t>..к, </a:t>
            </a:r>
            <a:r>
              <a:rPr lang="ru-RU" sz="3200" dirty="0" err="1" smtClean="0"/>
              <a:t>карандаш..к</a:t>
            </a:r>
            <a:r>
              <a:rPr lang="ru-RU" sz="3200" dirty="0" smtClean="0"/>
              <a:t>, </a:t>
            </a:r>
            <a:r>
              <a:rPr lang="ru-RU" sz="3200" dirty="0" err="1" smtClean="0"/>
              <a:t>горош</a:t>
            </a:r>
            <a:r>
              <a:rPr lang="ru-RU" sz="3200" dirty="0" smtClean="0"/>
              <a:t>..к</a:t>
            </a:r>
          </a:p>
          <a:p>
            <a:pPr marL="0" indent="0">
              <a:buNone/>
            </a:pPr>
            <a:r>
              <a:rPr lang="ru-RU" sz="3200" dirty="0"/>
              <a:t>3. Р</a:t>
            </a:r>
            <a:r>
              <a:rPr lang="ru-RU" sz="3200" dirty="0" smtClean="0"/>
              <a:t>азно…чик</a:t>
            </a:r>
            <a:r>
              <a:rPr lang="ru-RU" sz="3200" dirty="0"/>
              <a:t>, </a:t>
            </a:r>
            <a:r>
              <a:rPr lang="ru-RU" sz="3200" dirty="0" smtClean="0"/>
              <a:t> </a:t>
            </a:r>
            <a:r>
              <a:rPr lang="ru-RU" sz="3200" dirty="0" err="1"/>
              <a:t>сма</a:t>
            </a:r>
            <a:r>
              <a:rPr lang="ru-RU" sz="3200" dirty="0"/>
              <a:t>…чик, </a:t>
            </a:r>
            <a:r>
              <a:rPr lang="ru-RU" sz="3200" dirty="0" err="1" smtClean="0"/>
              <a:t>изво</a:t>
            </a:r>
            <a:r>
              <a:rPr lang="ru-RU" sz="3200" dirty="0" smtClean="0"/>
              <a:t>…чик</a:t>
            </a:r>
            <a:r>
              <a:rPr lang="ru-RU" sz="3200" dirty="0"/>
              <a:t>, </a:t>
            </a:r>
            <a:r>
              <a:rPr lang="ru-RU" sz="3200" dirty="0" err="1" smtClean="0"/>
              <a:t>прика</a:t>
            </a:r>
            <a:r>
              <a:rPr lang="ru-RU" sz="3200" dirty="0" smtClean="0"/>
              <a:t>…чик</a:t>
            </a:r>
          </a:p>
          <a:p>
            <a:pPr marL="0" indent="0">
              <a:buNone/>
            </a:pPr>
            <a:r>
              <a:rPr lang="ru-RU" sz="3200" dirty="0"/>
              <a:t>4. Б</a:t>
            </a:r>
            <a:r>
              <a:rPr lang="ru-RU" sz="3200" dirty="0" smtClean="0"/>
              <a:t>уфет…</a:t>
            </a:r>
            <a:r>
              <a:rPr lang="ru-RU" sz="3200" dirty="0" err="1" smtClean="0"/>
              <a:t>ица</a:t>
            </a:r>
            <a:r>
              <a:rPr lang="ru-RU" sz="3200" dirty="0"/>
              <a:t>, </a:t>
            </a:r>
            <a:r>
              <a:rPr lang="ru-RU" sz="3200" dirty="0" smtClean="0"/>
              <a:t>груз…</a:t>
            </a:r>
            <a:r>
              <a:rPr lang="ru-RU" sz="3200" dirty="0" err="1" smtClean="0"/>
              <a:t>ик</a:t>
            </a:r>
            <a:r>
              <a:rPr lang="ru-RU" sz="3200" dirty="0"/>
              <a:t>,  </a:t>
            </a:r>
            <a:r>
              <a:rPr lang="ru-RU" sz="3200" dirty="0" smtClean="0"/>
              <a:t>прессов…</a:t>
            </a:r>
            <a:r>
              <a:rPr lang="ru-RU" sz="3200" dirty="0" err="1" smtClean="0"/>
              <a:t>ик</a:t>
            </a:r>
            <a:r>
              <a:rPr lang="ru-RU" sz="3200" dirty="0"/>
              <a:t>, </a:t>
            </a:r>
            <a:r>
              <a:rPr lang="ru-RU" sz="3200" dirty="0" smtClean="0"/>
              <a:t>объезд…</a:t>
            </a:r>
            <a:r>
              <a:rPr lang="ru-RU" sz="3200" dirty="0" err="1" smtClean="0"/>
              <a:t>ик</a:t>
            </a: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A8F38-55E9-4DDF-A3DB-FA222C4DCB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9185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5" y="188642"/>
            <a:ext cx="20748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478" y="3679825"/>
            <a:ext cx="31019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67744" y="3356992"/>
            <a:ext cx="6400800" cy="1320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835696" y="381000"/>
            <a:ext cx="7308304" cy="4560094"/>
          </a:xfrm>
        </p:spPr>
        <p:txBody>
          <a:bodyPr/>
          <a:lstStyle/>
          <a:p>
            <a:r>
              <a:rPr lang="ru-RU" sz="4000" b="1" dirty="0" smtClean="0"/>
              <a:t>Семнадцатое марта</a:t>
            </a:r>
            <a:br>
              <a:rPr lang="ru-RU" sz="4000" b="1" dirty="0" smtClean="0"/>
            </a:br>
            <a:r>
              <a:rPr lang="ru-RU" sz="4000" b="1" dirty="0"/>
              <a:t>К</a:t>
            </a:r>
            <a:r>
              <a:rPr lang="ru-RU" sz="4000" b="1" dirty="0" smtClean="0"/>
              <a:t>лассная работа</a:t>
            </a:r>
            <a:br>
              <a:rPr lang="ru-RU" sz="4000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784972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–</a:t>
            </a:r>
            <a:r>
              <a:rPr lang="ru-RU" sz="3600" u="sng" dirty="0" smtClean="0"/>
              <a:t>Недотёпа</a:t>
            </a:r>
            <a:r>
              <a:rPr lang="ru-RU" sz="3600" dirty="0"/>
              <a:t>! – возмущённо сказала мама.</a:t>
            </a:r>
          </a:p>
          <a:p>
            <a:pPr marL="0" indent="0">
              <a:buNone/>
            </a:pPr>
            <a:r>
              <a:rPr lang="ru-RU" sz="3600" dirty="0"/>
              <a:t>– </a:t>
            </a:r>
            <a:r>
              <a:rPr lang="ru-RU" sz="3600" u="sng" dirty="0"/>
              <a:t>Н</a:t>
            </a:r>
            <a:r>
              <a:rPr lang="ru-RU" sz="3600" u="sng" dirty="0" smtClean="0"/>
              <a:t>епоседа</a:t>
            </a:r>
            <a:r>
              <a:rPr lang="ru-RU" sz="3600" dirty="0"/>
              <a:t>, – добавил отец.</a:t>
            </a:r>
          </a:p>
          <a:p>
            <a:pPr marL="0" indent="0">
              <a:buNone/>
            </a:pPr>
            <a:r>
              <a:rPr lang="ru-RU" sz="3600" dirty="0" smtClean="0"/>
              <a:t>– </a:t>
            </a:r>
            <a:r>
              <a:rPr lang="ru-RU" sz="3600" u="sng" dirty="0" smtClean="0"/>
              <a:t>Умница</a:t>
            </a:r>
            <a:r>
              <a:rPr lang="en-US" sz="3600" dirty="0"/>
              <a:t>!</a:t>
            </a:r>
            <a:r>
              <a:rPr lang="ru-RU" sz="3600" dirty="0" smtClean="0"/>
              <a:t> </a:t>
            </a:r>
            <a:r>
              <a:rPr lang="ru-RU" sz="3600" dirty="0"/>
              <a:t>– как всегда постаралась примирить </a:t>
            </a:r>
            <a:r>
              <a:rPr lang="ru-RU" sz="3600" dirty="0" smtClean="0"/>
              <a:t>всех   бабушка.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A8F38-55E9-4DDF-A3DB-FA222C4DCB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9225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– Ты </a:t>
            </a:r>
            <a:r>
              <a:rPr lang="ru-RU" dirty="0" smtClean="0">
                <a:solidFill>
                  <a:prstClr val="black"/>
                </a:solidFill>
              </a:rPr>
              <a:t>, Игорь, недотёпа! </a:t>
            </a:r>
            <a:r>
              <a:rPr lang="ru-RU" dirty="0">
                <a:solidFill>
                  <a:prstClr val="black"/>
                </a:solidFill>
              </a:rPr>
              <a:t>– возмущённо сказала мама.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– И </a:t>
            </a:r>
            <a:r>
              <a:rPr lang="ru-RU" dirty="0" smtClean="0">
                <a:solidFill>
                  <a:prstClr val="black"/>
                </a:solidFill>
              </a:rPr>
              <a:t>ужасный непоседа,  </a:t>
            </a:r>
            <a:r>
              <a:rPr lang="ru-RU" dirty="0">
                <a:solidFill>
                  <a:prstClr val="black"/>
                </a:solidFill>
              </a:rPr>
              <a:t>– добавил отец.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dirty="0" smtClean="0">
                <a:solidFill>
                  <a:prstClr val="black"/>
                </a:solidFill>
              </a:rPr>
              <a:t>– Он  </a:t>
            </a:r>
            <a:r>
              <a:rPr lang="ru-RU" dirty="0" smtClean="0">
                <a:solidFill>
                  <a:prstClr val="black"/>
                </a:solidFill>
              </a:rPr>
              <a:t>умница</a:t>
            </a:r>
            <a:r>
              <a:rPr lang="en-US" dirty="0" smtClean="0">
                <a:solidFill>
                  <a:prstClr val="black"/>
                </a:solidFill>
              </a:rPr>
              <a:t>!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– как всегда постаралась примирить </a:t>
            </a:r>
            <a:r>
              <a:rPr lang="ru-RU" dirty="0" smtClean="0">
                <a:solidFill>
                  <a:prstClr val="black"/>
                </a:solidFill>
              </a:rPr>
              <a:t>всех   бабушка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A8F38-55E9-4DDF-A3DB-FA222C4DCB7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8467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Изучаем новую тему…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27048"/>
            <a:ext cx="835292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993300"/>
                </a:solidFill>
              </a:rPr>
              <a:t>   В </a:t>
            </a:r>
            <a:r>
              <a:rPr lang="ru-RU" sz="4000" dirty="0">
                <a:solidFill>
                  <a:srgbClr val="993300"/>
                </a:solidFill>
              </a:rPr>
              <a:t>русском языке есть ряд существительных на </a:t>
            </a:r>
            <a:r>
              <a:rPr lang="ru-RU" sz="4000" b="1" dirty="0">
                <a:solidFill>
                  <a:srgbClr val="993300"/>
                </a:solidFill>
              </a:rPr>
              <a:t>–а</a:t>
            </a:r>
            <a:r>
              <a:rPr lang="ru-RU" sz="4000" dirty="0">
                <a:solidFill>
                  <a:srgbClr val="993300"/>
                </a:solidFill>
              </a:rPr>
              <a:t>, </a:t>
            </a:r>
            <a:r>
              <a:rPr lang="ru-RU" sz="4000" b="1" dirty="0">
                <a:solidFill>
                  <a:srgbClr val="993300"/>
                </a:solidFill>
              </a:rPr>
              <a:t>–я</a:t>
            </a:r>
            <a:r>
              <a:rPr lang="ru-RU" sz="4000" dirty="0">
                <a:solidFill>
                  <a:srgbClr val="993300"/>
                </a:solidFill>
              </a:rPr>
              <a:t>, которые могут называть как лиц женского пола, так и лиц мужского пола. Такие слова являются существительными </a:t>
            </a:r>
            <a:r>
              <a:rPr lang="ru-RU" sz="4000" b="1" dirty="0">
                <a:solidFill>
                  <a:srgbClr val="993300"/>
                </a:solidFill>
              </a:rPr>
              <a:t>общего рода</a:t>
            </a:r>
            <a:r>
              <a:rPr lang="ru-RU" sz="4000" dirty="0">
                <a:solidFill>
                  <a:srgbClr val="993300"/>
                </a:solidFill>
              </a:rPr>
              <a:t>. </a:t>
            </a:r>
          </a:p>
          <a:p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A8F38-55E9-4DDF-A3DB-FA222C4DCB7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2830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188915"/>
            <a:ext cx="8534400" cy="758825"/>
          </a:xfrm>
        </p:spPr>
        <p:txBody>
          <a:bodyPr/>
          <a:lstStyle/>
          <a:p>
            <a:pPr eaLnBrk="1" hangingPunct="1"/>
            <a:endParaRPr lang="ru-RU" altLang="ru-RU" sz="3200" b="1" dirty="0" smtClean="0">
              <a:solidFill>
                <a:srgbClr val="9933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88" y="1376365"/>
            <a:ext cx="8805124" cy="54816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581" y="4149080"/>
            <a:ext cx="1492251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144E-80D8-4ACB-B7AE-6FE21437A2D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90" name="Picture 10" descr="C:\Users\Анатолий\Pictures\6009388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612" y="188915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79633" y="2967335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7913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5836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301627" y="1844824"/>
            <a:ext cx="8504239" cy="4254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b="1" i="1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200" b="1" i="1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Ужасная неряха              ужасный неряха</a:t>
            </a:r>
            <a:endParaRPr lang="en-US" altLang="ru-RU" sz="32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ru-RU" sz="2400" b="1" i="1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TextBox 4"/>
          <p:cNvSpPr txBox="1">
            <a:spLocks noChangeArrowheads="1"/>
          </p:cNvSpPr>
          <p:nvPr/>
        </p:nvSpPr>
        <p:spPr bwMode="auto">
          <a:xfrm>
            <a:off x="1908177" y="63833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6393" name="TextBox 5"/>
          <p:cNvSpPr txBox="1">
            <a:spLocks noChangeArrowheads="1"/>
          </p:cNvSpPr>
          <p:nvPr/>
        </p:nvSpPr>
        <p:spPr bwMode="auto">
          <a:xfrm>
            <a:off x="3470275" y="366712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6F1FD-8267-4888-9FDA-1AB55783107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6397" name="Picture 13" descr="C:\Users\Анатолий\Pictures\6009388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7" y="176213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Изучаем новую тему…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2564904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3200" dirty="0"/>
              <a:t>Прилагательные </a:t>
            </a:r>
            <a:r>
              <a:rPr lang="ru-RU" sz="3200" dirty="0" smtClean="0"/>
              <a:t>с существительными общего рода </a:t>
            </a:r>
            <a:r>
              <a:rPr lang="ru-RU" sz="3200" dirty="0"/>
              <a:t>согласуются и в женском, и в мужском роде.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Существительные общего рода имеют оценочное значение, эмоциональную окраску: </a:t>
            </a:r>
            <a:r>
              <a:rPr lang="ru-RU" sz="3200" dirty="0" smtClean="0"/>
              <a:t>положительную (умница), </a:t>
            </a:r>
            <a:r>
              <a:rPr lang="ru-RU" sz="3200" dirty="0"/>
              <a:t>чаще </a:t>
            </a:r>
            <a:r>
              <a:rPr lang="ru-RU" sz="3200" dirty="0" smtClean="0"/>
              <a:t>отрицательную характеристику (неумейка).</a:t>
            </a:r>
            <a:endParaRPr lang="ru-RU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2600" dirty="0"/>
              <a:t>грубый</a:t>
            </a:r>
            <a:r>
              <a:rPr lang="ru-RU" sz="2600" dirty="0" smtClean="0"/>
              <a:t>, невоспитанный </a:t>
            </a:r>
            <a:r>
              <a:rPr lang="ru-RU" sz="2600" dirty="0"/>
              <a:t>человек.</a:t>
            </a:r>
          </a:p>
          <a:p>
            <a:pPr marL="0" indent="0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dirty="0">
                <a:solidFill>
                  <a:srgbClr val="990033"/>
                </a:solidFill>
              </a:rPr>
              <a:t>малообразованный, малосведущий </a:t>
            </a:r>
            <a:r>
              <a:rPr lang="ru-RU" sz="2600" dirty="0" smtClean="0">
                <a:solidFill>
                  <a:srgbClr val="990033"/>
                </a:solidFill>
              </a:rPr>
              <a:t>человек.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A8F38-55E9-4DDF-A3DB-FA222C4DCB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323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невежа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701659"/>
            <a:ext cx="372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невежда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0063" y="4149080"/>
            <a:ext cx="9704131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>
                <a:latin typeface="Times New Roman"/>
                <a:ea typeface="Times New Roman"/>
              </a:rPr>
              <a:t>слова, близкие по написанию</a:t>
            </a:r>
            <a:r>
              <a:rPr lang="ru-RU" sz="3200" dirty="0" smtClean="0">
                <a:latin typeface="Times New Roman"/>
                <a:ea typeface="Times New Roman"/>
              </a:rPr>
              <a:t>,</a:t>
            </a:r>
          </a:p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звучанию </a:t>
            </a:r>
            <a:r>
              <a:rPr lang="ru-RU" sz="3200" dirty="0" smtClean="0">
                <a:latin typeface="Times New Roman"/>
                <a:ea typeface="Times New Roman"/>
              </a:rPr>
              <a:t>и </a:t>
            </a:r>
            <a:r>
              <a:rPr lang="ru-RU" sz="3200" dirty="0">
                <a:latin typeface="Times New Roman"/>
                <a:ea typeface="Times New Roman"/>
              </a:rPr>
              <a:t>произношению</a:t>
            </a:r>
            <a:r>
              <a:rPr lang="ru-RU" sz="3200" dirty="0" smtClean="0">
                <a:latin typeface="Times New Roman"/>
                <a:ea typeface="Times New Roman"/>
              </a:rPr>
              <a:t>,</a:t>
            </a:r>
          </a:p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но различные по лексическому </a:t>
            </a:r>
            <a:r>
              <a:rPr lang="ru-RU" sz="3200" dirty="0" smtClean="0">
                <a:latin typeface="Times New Roman"/>
                <a:ea typeface="Times New Roman"/>
              </a:rPr>
              <a:t>значению</a:t>
            </a:r>
          </a:p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                    называются ПАРОНИМАМИ.                    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9741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4837</TotalTime>
  <Words>287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 </vt:lpstr>
      <vt:lpstr>«Четвёртое лишнее»</vt:lpstr>
      <vt:lpstr>Семнадцатое марта Классная работа </vt:lpstr>
      <vt:lpstr>Презентация PowerPoint</vt:lpstr>
      <vt:lpstr>Презентация PowerPoint</vt:lpstr>
      <vt:lpstr>Изучаем новую тему…</vt:lpstr>
      <vt:lpstr>Презентация PowerPoint</vt:lpstr>
      <vt:lpstr>Изучаем новую тему…</vt:lpstr>
      <vt:lpstr>Словарная работа</vt:lpstr>
      <vt:lpstr>Презентация PowerPoint</vt:lpstr>
      <vt:lpstr>Рефлексия…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Imperativ</dc:title>
  <dc:creator>Игорь</dc:creator>
  <cp:lastModifiedBy>Ученик</cp:lastModifiedBy>
  <cp:revision>263</cp:revision>
  <dcterms:created xsi:type="dcterms:W3CDTF">2009-02-22T16:22:02Z</dcterms:created>
  <dcterms:modified xsi:type="dcterms:W3CDTF">2022-03-17T04:20:48Z</dcterms:modified>
</cp:coreProperties>
</file>