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2" r:id="rId11"/>
    <p:sldId id="267" r:id="rId12"/>
    <p:sldId id="268" r:id="rId13"/>
    <p:sldId id="276" r:id="rId14"/>
    <p:sldId id="277" r:id="rId15"/>
    <p:sldId id="269" r:id="rId16"/>
    <p:sldId id="272" r:id="rId17"/>
    <p:sldId id="273" r:id="rId18"/>
    <p:sldId id="275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6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4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9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5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2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5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22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6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6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C25C-D5E0-4332-AF06-3DC403153064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258F6-E6D8-4D38-A1FB-C4F059D04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31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60" y="365125"/>
            <a:ext cx="2902308" cy="435133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57959"/>
            <a:ext cx="4306873" cy="437843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740508" y="117000"/>
            <a:ext cx="3811074" cy="661463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r" fontAlgn="base">
              <a:spcAft>
                <a:spcPts val="1125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раги все зубы обломали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зубья древнего кремля,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Когда под Тулой попадали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Они в огонь да в полымя.</a:t>
            </a:r>
          </a:p>
          <a:p>
            <a:pPr fontAlgn="base">
              <a:spcAft>
                <a:spcPts val="1125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 поля битвы Куликова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Русь за засечною чертой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Была во тьме средневековой,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за кремлёвскою стеной.</a:t>
            </a:r>
          </a:p>
          <a:p>
            <a:pPr algn="r" fontAlgn="base">
              <a:spcAft>
                <a:spcPts val="1125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басурмане поражались,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Идя на приступы кремля,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предки жертвенно сражались,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Пощады вражьей не моля.</a:t>
            </a:r>
          </a:p>
          <a:p>
            <a:pPr fontAlgn="base">
              <a:spcAft>
                <a:spcPts val="1125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кремль, оплот фортификаций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Засечной всей Большой черты,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застывшей форме своих граций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Венцом стал нашей красоты.</a:t>
            </a:r>
          </a:p>
          <a:p>
            <a:pPr algn="r" fontAlgn="base">
              <a:spcAft>
                <a:spcPts val="1125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Несёт он память величаво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Творцам своим, чьих нет имён…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предкам доблестным во славу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 пять веков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непобеждён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.Жуков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" y="288041"/>
            <a:ext cx="4174900" cy="4335473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59" y="1644895"/>
            <a:ext cx="5009881" cy="3505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74" y="4782527"/>
            <a:ext cx="2678806" cy="176849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603" y="3631842"/>
            <a:ext cx="5517883" cy="31038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50971" y="59666"/>
            <a:ext cx="6749144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картой: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изучите карты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определите черты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пограничья,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фортификаций.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:\Old Petropavlovsk-Kamchatsky city\Город довоенного времени 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74" y="2514600"/>
            <a:ext cx="4972676" cy="387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5245789" y="241479"/>
            <a:ext cx="6712246" cy="186512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К началу 1930-х годов Камчатка  представляла собой малозаселенную, почти неохраняемую территорию.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Регулярных формирований Красной Армии не было.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 Нерегулярные формирования насчитывали несколько десятков членов Всевобуча, которые были вооружены только легким стрелковым оружием. </a:t>
            </a:r>
          </a:p>
        </p:txBody>
      </p:sp>
      <p:pic>
        <p:nvPicPr>
          <p:cNvPr id="4" name="Рисунок 3" descr="http://www.popmech.ru/images/upload/article/1159_1234960638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241479"/>
            <a:ext cx="4357688" cy="614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7503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:\КУРИЛЬСКИЙ ДЕСАНТ 2\Manchur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0" y="2323929"/>
            <a:ext cx="5355794" cy="440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46742" y="108744"/>
            <a:ext cx="5265691" cy="203132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rgbClr val="FF0000"/>
                </a:solidFill>
              </a:rPr>
              <a:t>Задание: </a:t>
            </a:r>
            <a:r>
              <a:rPr lang="ru-RU" altLang="ru-RU" dirty="0" smtClean="0">
                <a:solidFill>
                  <a:schemeClr val="bg1"/>
                </a:solidFill>
              </a:rPr>
              <a:t>изучите документ и ответьте на вопросы:</a:t>
            </a:r>
          </a:p>
          <a:p>
            <a:pPr marL="342900" indent="-342900" algn="ctr" eaLnBrk="1" hangingPunct="1">
              <a:buAutoNum type="arabicPeriod"/>
            </a:pPr>
            <a:r>
              <a:rPr lang="ru-RU" altLang="ru-RU" dirty="0" smtClean="0">
                <a:solidFill>
                  <a:schemeClr val="bg1"/>
                </a:solidFill>
              </a:rPr>
              <a:t>Что стало причиной создания оборонительных районов на Дальнем Востоке?</a:t>
            </a:r>
          </a:p>
          <a:p>
            <a:pPr marL="342900" indent="-342900" algn="ctr" eaLnBrk="1" hangingPunct="1">
              <a:buAutoNum type="arabicPeriod"/>
            </a:pPr>
            <a:r>
              <a:rPr lang="ru-RU" altLang="ru-RU" dirty="0" smtClean="0">
                <a:solidFill>
                  <a:schemeClr val="bg1"/>
                </a:solidFill>
              </a:rPr>
              <a:t>Какие мероприятия для обороны были предприняты?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www.popmech.ru/images/upload/article/1159_1234960638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40" y="108744"/>
            <a:ext cx="43576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rot="10800000">
            <a:off x="8520729" y="608807"/>
            <a:ext cx="1857375" cy="7143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6734791" y="2394744"/>
            <a:ext cx="4714875" cy="25717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7984948" y="1573213"/>
            <a:ext cx="2643187" cy="21431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8234979" y="1323182"/>
            <a:ext cx="2071687" cy="12858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9092229" y="1323181"/>
            <a:ext cx="1214437" cy="1143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002932" y="580140"/>
            <a:ext cx="3036092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u="sng" dirty="0">
                <a:solidFill>
                  <a:srgbClr val="C00000"/>
                </a:solidFill>
              </a:rPr>
              <a:t>«</a:t>
            </a:r>
            <a:r>
              <a:rPr lang="ru-RU" altLang="ru-RU" b="1" u="sng" dirty="0" smtClean="0">
                <a:solidFill>
                  <a:srgbClr val="C00000"/>
                </a:solidFill>
              </a:rPr>
              <a:t>Тихоокеанский </a:t>
            </a:r>
            <a:r>
              <a:rPr lang="ru-RU" altLang="ru-RU" b="1" u="sng" dirty="0">
                <a:solidFill>
                  <a:srgbClr val="C00000"/>
                </a:solidFill>
              </a:rPr>
              <a:t>вал Сталина» </a:t>
            </a:r>
            <a:r>
              <a:rPr lang="ru-RU" altLang="ru-RU" dirty="0"/>
              <a:t>- </a:t>
            </a: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от Владивостока до </a:t>
            </a: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п. Уэлен (Чукотский п-ов)</a:t>
            </a:r>
          </a:p>
        </p:txBody>
      </p:sp>
    </p:spTree>
    <p:extLst>
      <p:ext uri="{BB962C8B-B14F-4D97-AF65-F5344CB8AC3E}">
        <p14:creationId xmlns:p14="http://schemas.microsoft.com/office/powerpoint/2010/main" val="173122929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275432"/>
            <a:ext cx="3357563" cy="4929188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877300" y="5410199"/>
            <a:ext cx="2638426" cy="70788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Ворошилов </a:t>
            </a:r>
            <a:endParaRPr lang="ru-RU" altLang="ru-RU" sz="20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Климент 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Ефремович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://www.popmech.ru/images/upload/article/1159_1234960638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82588"/>
            <a:ext cx="43576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rot="10800000">
            <a:off x="3033714" y="882651"/>
            <a:ext cx="1857375" cy="7143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1247776" y="2668588"/>
            <a:ext cx="4714875" cy="25717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2497933" y="1847057"/>
            <a:ext cx="2643187" cy="21431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2747964" y="1597026"/>
            <a:ext cx="2071687" cy="12858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3605214" y="1597025"/>
            <a:ext cx="1214437" cy="1143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435" y="1042709"/>
            <a:ext cx="308484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163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:\КУРИЛЬСКИЙ ДЕСАНТ 2\ba0766b6d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2" y="214314"/>
            <a:ext cx="4387848" cy="3290886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6" descr="D:\КУРИЛЬСКИЙ ДЕСАНТ 2\6b02de2206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1500189"/>
            <a:ext cx="4725987" cy="3544887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7" descr="D:\КУРИЛЬСКИЙ ДЕСАНТ 2\fede635e04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571751"/>
            <a:ext cx="5534025" cy="4149725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5953125" y="142875"/>
            <a:ext cx="4000500" cy="120015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30 мая 1931 г. </a:t>
            </a:r>
            <a:r>
              <a:rPr lang="ru-RU" altLang="ru-RU" b="1" dirty="0">
                <a:solidFill>
                  <a:schemeClr val="bg1"/>
                </a:solidFill>
              </a:rPr>
              <a:t>Реввоенсовет СССР принял решение о строительстве береговых батарей на Дальнем Востоке</a:t>
            </a:r>
          </a:p>
        </p:txBody>
      </p:sp>
    </p:spTree>
    <p:extLst>
      <p:ext uri="{BB962C8B-B14F-4D97-AF65-F5344CB8AC3E}">
        <p14:creationId xmlns:p14="http://schemas.microsoft.com/office/powerpoint/2010/main" val="43013818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2575" y="213518"/>
            <a:ext cx="6400800" cy="853282"/>
          </a:xfrm>
          <a:solidFill>
            <a:schemeClr val="tx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</a:rPr>
              <a:t>Мероприятия по укреплению дальневосточных рубежей СССР: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8308180" y="4255293"/>
            <a:ext cx="428625" cy="785812"/>
          </a:xfrm>
          <a:prstGeom prst="down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6455568" y="5062534"/>
            <a:ext cx="44291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 b="1" dirty="0"/>
              <a:t> переселенческая политика</a:t>
            </a:r>
          </a:p>
          <a:p>
            <a:pPr eaLnBrk="1" hangingPunct="1">
              <a:buFontTx/>
              <a:buChar char="-"/>
            </a:pPr>
            <a:r>
              <a:rPr lang="ru-RU" altLang="ru-RU" sz="2000" b="1" dirty="0"/>
              <a:t> активное строительство</a:t>
            </a:r>
          </a:p>
          <a:p>
            <a:pPr eaLnBrk="1" hangingPunct="1">
              <a:buFontTx/>
              <a:buChar char="-"/>
            </a:pPr>
            <a:r>
              <a:rPr lang="ru-RU" altLang="ru-RU" sz="2000" b="1" dirty="0"/>
              <a:t> укрепление береговой линии      	обороны</a:t>
            </a:r>
          </a:p>
        </p:txBody>
      </p:sp>
      <p:pic>
        <p:nvPicPr>
          <p:cNvPr id="5126" name="Picture 4" descr="D:\SKY\Старый Петропавловск\Untitled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6" y="365124"/>
            <a:ext cx="4296129" cy="58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9"/>
          <p:cNvSpPr txBox="1">
            <a:spLocks noChangeArrowheads="1"/>
          </p:cNvSpPr>
          <p:nvPr/>
        </p:nvSpPr>
        <p:spPr bwMode="auto">
          <a:xfrm>
            <a:off x="6384131" y="1343819"/>
            <a:ext cx="4357688" cy="147796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C00000"/>
                </a:solidFill>
              </a:rPr>
              <a:t>1931 г. </a:t>
            </a:r>
            <a:r>
              <a:rPr lang="ru-RU" altLang="ru-RU" dirty="0">
                <a:solidFill>
                  <a:schemeClr val="bg1"/>
                </a:solidFill>
              </a:rPr>
              <a:t>– создание Приморской группы войск</a:t>
            </a:r>
          </a:p>
          <a:p>
            <a:pPr eaLnBrk="1" hangingPunct="1"/>
            <a:r>
              <a:rPr lang="ru-RU" altLang="ru-RU" dirty="0">
                <a:solidFill>
                  <a:srgbClr val="C00000"/>
                </a:solidFill>
              </a:rPr>
              <a:t>13 января 1932 г</a:t>
            </a:r>
            <a:r>
              <a:rPr lang="ru-RU" altLang="ru-RU" dirty="0">
                <a:solidFill>
                  <a:schemeClr val="bg1"/>
                </a:solidFill>
              </a:rPr>
              <a:t>. – Постановление «Об усилении ОКДВА войсками и военно-техническими средствами»</a:t>
            </a: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6384131" y="3286124"/>
            <a:ext cx="4572000" cy="120015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C00000"/>
                </a:solidFill>
              </a:rPr>
              <a:t>Декабрь 1933 </a:t>
            </a:r>
            <a:r>
              <a:rPr lang="ru-RU" altLang="ru-RU" dirty="0">
                <a:solidFill>
                  <a:schemeClr val="bg1"/>
                </a:solidFill>
              </a:rPr>
              <a:t>– постановление ЦК ВКП(б) и Совнаркома СССР «О льготах для населения Дальневосточного края»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1450713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876"/>
            <a:ext cx="4600575" cy="6581775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6453188" y="414338"/>
            <a:ext cx="5453062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</a:rPr>
              <a:t>1936 – 1939 гг. </a:t>
            </a:r>
            <a:r>
              <a:rPr lang="ru-RU" altLang="ru-RU" sz="2400" dirty="0"/>
              <a:t>– </a:t>
            </a:r>
          </a:p>
          <a:p>
            <a:pPr eaLnBrk="1" hangingPunct="1"/>
            <a:r>
              <a:rPr lang="ru-RU" altLang="ru-RU" sz="2400" dirty="0">
                <a:solidFill>
                  <a:schemeClr val="bg1"/>
                </a:solidFill>
              </a:rPr>
              <a:t>формирование </a:t>
            </a:r>
            <a:endParaRPr lang="ru-RU" altLang="ru-RU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Камчатского </a:t>
            </a:r>
            <a:r>
              <a:rPr lang="ru-RU" altLang="ru-RU" sz="2400" dirty="0">
                <a:solidFill>
                  <a:schemeClr val="bg1"/>
                </a:solidFill>
              </a:rPr>
              <a:t>Укрепленного района</a:t>
            </a:r>
          </a:p>
        </p:txBody>
      </p:sp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6453188" y="2071688"/>
            <a:ext cx="2786062" cy="17399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м. </a:t>
            </a:r>
            <a:r>
              <a:rPr lang="ru-RU" altLang="ru-RU" dirty="0" err="1">
                <a:solidFill>
                  <a:schemeClr val="bg1"/>
                </a:solidFill>
              </a:rPr>
              <a:t>Станицкого</a:t>
            </a:r>
            <a:endParaRPr lang="ru-RU" altLang="ru-RU" dirty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м. Первый </a:t>
            </a: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м. Безымянный</a:t>
            </a: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м. </a:t>
            </a:r>
            <a:r>
              <a:rPr lang="ru-RU" altLang="ru-RU" dirty="0" err="1">
                <a:solidFill>
                  <a:schemeClr val="bg1"/>
                </a:solidFill>
              </a:rPr>
              <a:t>Изменный</a:t>
            </a:r>
            <a:endParaRPr lang="ru-RU" altLang="ru-RU" dirty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dirty="0">
                <a:solidFill>
                  <a:schemeClr val="bg1"/>
                </a:solidFill>
              </a:rPr>
              <a:t>м. Лопатка</a:t>
            </a:r>
          </a:p>
          <a:p>
            <a:pPr eaLnBrk="1" hangingPunct="1"/>
            <a:endParaRPr lang="ru-RU" alt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3024189" y="2357438"/>
            <a:ext cx="3500437" cy="3429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2524126" y="3357564"/>
            <a:ext cx="3857625" cy="32861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024813" y="4401344"/>
            <a:ext cx="3889375" cy="2031325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Состав КОР:   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1.Петропавловск-Камчатский (3);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2.Вилючинск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3.Усть-Большерецк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(6)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4.Усть–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Камчатск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(7)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5.мыс Лопатка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0953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user\Documents\Оньчик\по проекту\DSC0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57" y="922338"/>
            <a:ext cx="19288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21930996_adm_karta_kamcha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44463"/>
            <a:ext cx="47386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616575" y="508006"/>
            <a:ext cx="3673475" cy="147796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1944 г. </a:t>
            </a:r>
            <a:r>
              <a:rPr lang="ru-RU" altLang="ru-RU" b="1" dirty="0">
                <a:solidFill>
                  <a:schemeClr val="bg1"/>
                </a:solidFill>
              </a:rPr>
              <a:t>– приказом командования Дальневосточного фронта создан Камчатский оборонительный район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603478" y="3372187"/>
            <a:ext cx="3889375" cy="2031325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Состав КОР:   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1.Петропавловск-Камчатский (3);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2.Вилючинск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3.Усть-Большерецк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(6)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4.Усть–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Камчатск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(7)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5.мыс Лопатка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ru-RU" dirty="0">
              <a:latin typeface="Arial" charset="0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4151314" y="6308725"/>
            <a:ext cx="1152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900" b="1"/>
              <a:t> 1 . Мыс Лопатка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9834562" y="3725861"/>
            <a:ext cx="2000250" cy="132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i="1" dirty="0"/>
              <a:t>Командующий КОР генерал-майор </a:t>
            </a:r>
          </a:p>
          <a:p>
            <a:pPr eaLnBrk="1" hangingPunct="1"/>
            <a:r>
              <a:rPr lang="ru-RU" altLang="ru-RU" sz="1600" b="1" i="1" dirty="0" err="1"/>
              <a:t>Гнечко</a:t>
            </a:r>
            <a:r>
              <a:rPr lang="ru-RU" altLang="ru-RU" sz="1600" b="1" i="1" dirty="0"/>
              <a:t> Алексей Романович</a:t>
            </a:r>
          </a:p>
        </p:txBody>
      </p:sp>
    </p:spTree>
    <p:extLst>
      <p:ext uri="{BB962C8B-B14F-4D97-AF65-F5344CB8AC3E}">
        <p14:creationId xmlns:p14="http://schemas.microsoft.com/office/powerpoint/2010/main" val="16595959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ru-RU" sz="36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Какова роль засек в защите государства и формировании государственных границ?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815" y="276445"/>
            <a:ext cx="6210527" cy="3294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815" y="3323771"/>
            <a:ext cx="6210527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999" y="362858"/>
            <a:ext cx="11509829" cy="2351314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2"/>
                </a:solidFill>
              </a:rPr>
              <a:t/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chemeClr val="bg2"/>
                </a:solidFill>
              </a:rPr>
              <a:t>Россия </a:t>
            </a:r>
            <a:r>
              <a:rPr lang="ru-RU" sz="3600" dirty="0">
                <a:solidFill>
                  <a:schemeClr val="bg2"/>
                </a:solidFill>
              </a:rPr>
              <a:t>XXI в. располагает самой большой в мире государственной границей. Ее общая протяженность составляет 61 тыс. километров, что, в свою очередь, обусловливает наличие огромной по площади территории – российского пограничья.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3" y="2714172"/>
            <a:ext cx="5975593" cy="37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53150" cy="1325563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Проблемный вопрос: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563" y="2584825"/>
            <a:ext cx="4995026" cy="35511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5143" y="2119085"/>
            <a:ext cx="6680659" cy="406778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fontAlgn="base">
              <a:lnSpc>
                <a:spcPts val="2175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4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Какова роль засек в защите государства и формировании государственных границ?</a:t>
            </a:r>
            <a:endParaRPr lang="ru-RU" sz="48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9144000" cy="2971799"/>
          </a:xfrm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 засечных черт к государственной границе. Значение пограничных регионов в истории России.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5152" y="4952052"/>
            <a:ext cx="4988417" cy="1346837"/>
          </a:xfr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Мишурина Татьяна Валерьевна,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МАОУ «Средняя школа № 33»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г. Петропавловск-Камчатский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54808"/>
            <a:ext cx="3086980" cy="20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72" r="16680"/>
          <a:stretch/>
        </p:blipFill>
        <p:spPr>
          <a:xfrm>
            <a:off x="590550" y="837127"/>
            <a:ext cx="5505450" cy="5035224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349284" y="837127"/>
            <a:ext cx="5493671" cy="33565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«…борьба со степным кочевником…длившаяся с 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VIII 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почти до конца 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 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вв.,- самое тяжелое воспоминание русского народа…»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О. Ключевский</a:t>
            </a:r>
            <a:endParaRPr lang="ru-RU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82" y="215690"/>
            <a:ext cx="4875124" cy="6094957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958134" y="215690"/>
            <a:ext cx="5493671" cy="53687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по устройству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пограничных городов по рекам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Трубежу, Осетру и набору "лучших мужей" от славянских племен для "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обережения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земли русской", организации порубежной охраны южных и юго-восточных пределов Руси (988 г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Князь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Красное Солнышко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124" y="136525"/>
            <a:ext cx="10515600" cy="1325563"/>
          </a:xfr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ряд работает со своим документом и заполняет только свою колонку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43394"/>
              </p:ext>
            </p:extLst>
          </p:nvPr>
        </p:nvGraphicFramePr>
        <p:xfrm>
          <a:off x="522398" y="1690687"/>
          <a:ext cx="11079052" cy="47873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25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425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425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513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21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Вопросы для сравнения</a:t>
                      </a:r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Змиевы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 валы</a:t>
                      </a:r>
                    </a:p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(1 ряд)</a:t>
                      </a:r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Засечные черты</a:t>
                      </a:r>
                    </a:p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(2 ряд)</a:t>
                      </a:r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Большая засечная черта</a:t>
                      </a:r>
                    </a:p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(3 ряд)</a:t>
                      </a:r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173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1. Причины создания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173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2. Как организованы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9173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3. Значение для славянских</a:t>
                      </a:r>
                      <a:r>
                        <a:rPr lang="ru-RU" sz="2000" baseline="0" dirty="0" smtClean="0"/>
                        <a:t> земель и государства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1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659" y="1197455"/>
            <a:ext cx="4498324" cy="25303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Змиевые</a:t>
            </a:r>
            <a:r>
              <a:rPr lang="ru-RU" b="1" dirty="0" smtClean="0">
                <a:solidFill>
                  <a:srgbClr val="C00000"/>
                </a:solidFill>
              </a:rPr>
              <a:t> валы- </a:t>
            </a:r>
            <a:r>
              <a:rPr lang="ru-RU" sz="3100" dirty="0" smtClean="0">
                <a:solidFill>
                  <a:schemeClr val="bg1"/>
                </a:solidFill>
              </a:rPr>
              <a:t>система древних оборонительных сооружений приднепровских славян вдоль границ своих территорий</a:t>
            </a:r>
            <a:endParaRPr lang="ru-RU" sz="31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chemeClr val="tx1">
              <a:lumMod val="85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Причины создания- </a:t>
            </a:r>
            <a:r>
              <a:rPr lang="ru-RU" dirty="0" smtClean="0">
                <a:solidFill>
                  <a:schemeClr val="bg1"/>
                </a:solidFill>
              </a:rPr>
              <a:t>защита от кочевников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Как были организованны –</a:t>
            </a:r>
            <a:r>
              <a:rPr lang="ru-RU" dirty="0" smtClean="0">
                <a:solidFill>
                  <a:schemeClr val="bg1"/>
                </a:solidFill>
              </a:rPr>
              <a:t>несколько линий укреплений с эшелонированием; позади валов городища и укрепления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Значение для земель восточных славян – </a:t>
            </a:r>
            <a:r>
              <a:rPr lang="ru-RU" dirty="0" smtClean="0">
                <a:solidFill>
                  <a:schemeClr val="bg1"/>
                </a:solidFill>
              </a:rPr>
              <a:t>оборона земель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59" y="3234528"/>
            <a:ext cx="4498324" cy="3034416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22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23" y="270937"/>
            <a:ext cx="10471706" cy="1231292"/>
          </a:xfr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Засечные черты</a:t>
            </a:r>
            <a:r>
              <a:rPr lang="ru-RU" sz="3100" b="1" dirty="0" smtClean="0">
                <a:solidFill>
                  <a:srgbClr val="C00000"/>
                </a:solidFill>
              </a:rPr>
              <a:t>- </a:t>
            </a:r>
            <a:r>
              <a:rPr lang="ru-RU" sz="2700" dirty="0" smtClean="0">
                <a:solidFill>
                  <a:schemeClr val="bg1"/>
                </a:solidFill>
              </a:rPr>
              <a:t>система</a:t>
            </a:r>
            <a:r>
              <a:rPr lang="ru-RU" sz="2700" dirty="0">
                <a:solidFill>
                  <a:schemeClr val="bg1"/>
                </a:solidFill>
              </a:rPr>
              <a:t> </a:t>
            </a:r>
            <a:r>
              <a:rPr lang="ru-RU" sz="2700" dirty="0" smtClean="0">
                <a:solidFill>
                  <a:schemeClr val="bg1"/>
                </a:solidFill>
              </a:rPr>
              <a:t>оборонительных сооружений, применявшаяся с </a:t>
            </a:r>
            <a:r>
              <a:rPr lang="en-US" sz="2700" dirty="0" smtClean="0">
                <a:solidFill>
                  <a:schemeClr val="bg1"/>
                </a:solidFill>
              </a:rPr>
              <a:t>XIII </a:t>
            </a:r>
            <a:r>
              <a:rPr lang="ru-RU" sz="2700" dirty="0" smtClean="0">
                <a:solidFill>
                  <a:schemeClr val="bg1"/>
                </a:solidFill>
              </a:rPr>
              <a:t>в.</a:t>
            </a:r>
            <a:r>
              <a:rPr lang="ru-RU" sz="2700" dirty="0">
                <a:solidFill>
                  <a:schemeClr val="bg1"/>
                </a:solidFill>
              </a:rPr>
              <a:t> на южных и восточных границах  для </a:t>
            </a:r>
            <a:r>
              <a:rPr lang="ru-RU" sz="2700" dirty="0" smtClean="0">
                <a:solidFill>
                  <a:schemeClr val="bg1"/>
                </a:solidFill>
              </a:rPr>
              <a:t>защиты, </a:t>
            </a:r>
            <a:r>
              <a:rPr lang="ru-RU" sz="2700" dirty="0">
                <a:solidFill>
                  <a:schemeClr val="bg1"/>
                </a:solidFill>
              </a:rPr>
              <a:t>а также в качестве опоры при наступлении на противника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1723" y="2130425"/>
            <a:ext cx="5181600" cy="4351338"/>
          </a:xfrm>
          <a:solidFill>
            <a:schemeClr val="tx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Причины создания -  </a:t>
            </a:r>
            <a:r>
              <a:rPr lang="ru-RU" dirty="0" smtClean="0">
                <a:solidFill>
                  <a:schemeClr val="bg1"/>
                </a:solidFill>
              </a:rPr>
              <a:t>защита от нашествия крымских татар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Как были организованы – </a:t>
            </a:r>
            <a:r>
              <a:rPr lang="ru-RU" dirty="0" smtClean="0">
                <a:solidFill>
                  <a:schemeClr val="bg1"/>
                </a:solidFill>
              </a:rPr>
              <a:t>лесные завалы-засеки, укрепленные города, лесные и водные преграды, специально созданные укрепления (остроги, валы, частоколы)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Значение для государства – </a:t>
            </a:r>
            <a:r>
              <a:rPr lang="ru-RU" dirty="0" smtClean="0">
                <a:solidFill>
                  <a:schemeClr val="bg1"/>
                </a:solidFill>
              </a:rPr>
              <a:t>защита государства от разорения монголо-татарами и крымскими татарами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66726" y="1596500"/>
            <a:ext cx="3125273" cy="2890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640" y="4486744"/>
            <a:ext cx="5913360" cy="2275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40" y="1596500"/>
            <a:ext cx="2788085" cy="28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засечная черта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оборонительных 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сооружений, 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получившая особое развитие в XVI—XVII веках на южных границах Русского государства для защиты от 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нашествия, 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в качестве опоры при наступлении на 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противника</a:t>
            </a:r>
            <a:endParaRPr lang="ru-RU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Причины создания - 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защита от крымско-ногайских набегов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Как были организованы - </a:t>
            </a: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ru-RU" dirty="0" smtClean="0">
                <a:solidFill>
                  <a:schemeClr val="bg1"/>
                </a:solidFill>
              </a:rPr>
              <a:t>диный </a:t>
            </a:r>
            <a:r>
              <a:rPr lang="ru-RU" dirty="0">
                <a:solidFill>
                  <a:schemeClr val="bg1"/>
                </a:solidFill>
              </a:rPr>
              <a:t>оборонительный комплекс </a:t>
            </a:r>
            <a:r>
              <a:rPr lang="ru-RU" dirty="0" smtClean="0">
                <a:solidFill>
                  <a:schemeClr val="bg1"/>
                </a:solidFill>
              </a:rPr>
              <a:t>из </a:t>
            </a:r>
            <a:r>
              <a:rPr lang="ru-RU" dirty="0">
                <a:solidFill>
                  <a:schemeClr val="bg1"/>
                </a:solidFill>
              </a:rPr>
              <a:t>специально созданных укреплений (городков, острогов, валов, частоколов и </a:t>
            </a:r>
            <a:r>
              <a:rPr lang="ru-RU" dirty="0" smtClean="0">
                <a:solidFill>
                  <a:schemeClr val="bg1"/>
                </a:solidFill>
              </a:rPr>
              <a:t>прочего), представлял </a:t>
            </a:r>
            <a:r>
              <a:rPr lang="ru-RU" dirty="0">
                <a:solidFill>
                  <a:schemeClr val="bg1"/>
                </a:solidFill>
              </a:rPr>
              <a:t>собой целый рубеж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Значение </a:t>
            </a:r>
            <a:r>
              <a:rPr lang="ru-RU" dirty="0">
                <a:solidFill>
                  <a:srgbClr val="C00000"/>
                </a:solidFill>
              </a:rPr>
              <a:t>для </a:t>
            </a:r>
            <a:r>
              <a:rPr lang="ru-RU" dirty="0" smtClean="0">
                <a:solidFill>
                  <a:srgbClr val="C00000"/>
                </a:solidFill>
              </a:rPr>
              <a:t>государства – </a:t>
            </a:r>
            <a:r>
              <a:rPr lang="ru-RU" dirty="0" smtClean="0">
                <a:solidFill>
                  <a:schemeClr val="bg1"/>
                </a:solidFill>
              </a:rPr>
              <a:t>оборона и опора при наступлении на противника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825625"/>
            <a:ext cx="5334000" cy="252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054996"/>
            <a:ext cx="5334000" cy="211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mbria/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4506</TotalTime>
  <Words>548</Words>
  <Application>Microsoft Office PowerPoint</Application>
  <PresentationFormat>Широкоэкранный</PresentationFormat>
  <Paragraphs>90</Paragraphs>
  <Slides>19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Проблемный вопрос:</vt:lpstr>
      <vt:lpstr>От засечных черт к государственной границе. Значение пограничных регионов в истории России. </vt:lpstr>
      <vt:lpstr>Презентация PowerPoint</vt:lpstr>
      <vt:lpstr>Презентация PowerPoint</vt:lpstr>
      <vt:lpstr>Задание: каждый ряд работает со своим документом и заполняет только свою колонку</vt:lpstr>
      <vt:lpstr>Змиевые валы- система древних оборонительных сооружений приднепровских славян вдоль границ своих территорий</vt:lpstr>
      <vt:lpstr>Засечные черты- система оборонительных сооружений, применявшаяся с XIII в. на южных и восточных границах  для защиты, а также в качестве опоры при наступлении на противника</vt:lpstr>
      <vt:lpstr>Большая засечная черта -система оборонительных сооружений, получившая особое развитие в XVI—XVII веках на южных границах Русского государства для защиты от нашествия, а также в качестве опоры при наступлении на противника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Проблемный вопрос:</vt:lpstr>
      <vt:lpstr> Россия XXI в. располагает самой большой в мире государственной границей. Ее общая протяженность составляет 61 тыс. километров, что, в свою очередь, обусловливает наличие огромной по площади территории – российского пограничья.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засечных черт к государственной границе. Значение пограничных регионов в истории России.</dc:title>
  <dc:creator>user</dc:creator>
  <cp:lastModifiedBy>user</cp:lastModifiedBy>
  <cp:revision>51</cp:revision>
  <dcterms:created xsi:type="dcterms:W3CDTF">2023-09-13T21:45:46Z</dcterms:created>
  <dcterms:modified xsi:type="dcterms:W3CDTF">2023-09-22T11:17:33Z</dcterms:modified>
</cp:coreProperties>
</file>