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31"/>
  </p:notesMasterIdLst>
  <p:sldIdLst>
    <p:sldId id="324" r:id="rId2"/>
    <p:sldId id="322" r:id="rId3"/>
    <p:sldId id="323" r:id="rId4"/>
    <p:sldId id="349" r:id="rId5"/>
    <p:sldId id="350" r:id="rId6"/>
    <p:sldId id="325" r:id="rId7"/>
    <p:sldId id="310" r:id="rId8"/>
    <p:sldId id="326" r:id="rId9"/>
    <p:sldId id="290" r:id="rId10"/>
    <p:sldId id="316" r:id="rId11"/>
    <p:sldId id="318" r:id="rId12"/>
    <p:sldId id="315" r:id="rId13"/>
    <p:sldId id="327" r:id="rId14"/>
    <p:sldId id="340" r:id="rId15"/>
    <p:sldId id="341" r:id="rId16"/>
    <p:sldId id="342" r:id="rId17"/>
    <p:sldId id="334" r:id="rId18"/>
    <p:sldId id="301" r:id="rId19"/>
    <p:sldId id="328" r:id="rId20"/>
    <p:sldId id="344" r:id="rId21"/>
    <p:sldId id="319" r:id="rId22"/>
    <p:sldId id="345" r:id="rId23"/>
    <p:sldId id="304" r:id="rId24"/>
    <p:sldId id="338" r:id="rId25"/>
    <p:sldId id="335" r:id="rId26"/>
    <p:sldId id="346" r:id="rId27"/>
    <p:sldId id="347" r:id="rId28"/>
    <p:sldId id="336" r:id="rId29"/>
    <p:sldId id="33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FF66"/>
    <a:srgbClr val="92D050"/>
    <a:srgbClr val="66FF33"/>
    <a:srgbClr val="FF9900"/>
    <a:srgbClr val="FF3300"/>
    <a:srgbClr val="FF6600"/>
    <a:srgbClr val="CC0000"/>
    <a:srgbClr val="FF3399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D9DC4-BBF1-4D62-9EAE-305178F944C1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D9C0A-C708-4893-96CF-EBBB7452D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45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8/15/2022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AEE07-A472-4857-8F56-EEA6AA769C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AEE07-A472-4857-8F56-EEA6AA769C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8/15/2022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AEE07-A472-4857-8F56-EEA6AA769C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2A215-C0F2-43A3-A15F-98951B3024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8/15/2022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8/15/2022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8/15/2022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8/15/2022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8/15/2022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74AEE07-A472-4857-8F56-EEA6AA769C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1628800"/>
            <a:ext cx="6365714" cy="28083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Мастер-класс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7904" y="4437112"/>
            <a:ext cx="5064398" cy="16561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kern="0" dirty="0" smtClean="0"/>
          </a:p>
          <a:p>
            <a:pPr marL="0" indent="0">
              <a:buNone/>
            </a:pPr>
            <a:r>
              <a:rPr lang="ru-RU" sz="2000" kern="0" dirty="0" smtClean="0"/>
              <a:t>Презентацию подготовила</a:t>
            </a:r>
            <a:r>
              <a:rPr lang="ru-RU" sz="2000" kern="0" cap="all" dirty="0" smtClean="0"/>
              <a:t>: </a:t>
            </a:r>
          </a:p>
          <a:p>
            <a:pPr marL="0" indent="0">
              <a:buNone/>
            </a:pPr>
            <a:r>
              <a:rPr lang="ru-RU" sz="2000" b="1" kern="0" cap="all" dirty="0" smtClean="0"/>
              <a:t>Аверкина </a:t>
            </a:r>
            <a:r>
              <a:rPr lang="ru-RU" sz="2000" b="1" kern="0" cap="all" dirty="0"/>
              <a:t>Наталия </a:t>
            </a:r>
            <a:r>
              <a:rPr lang="ru-RU" sz="2000" b="1" kern="0" cap="all" dirty="0" err="1"/>
              <a:t>Юриевна</a:t>
            </a:r>
            <a:r>
              <a:rPr lang="ru-RU" sz="2000" kern="0" dirty="0"/>
              <a:t>, </a:t>
            </a:r>
            <a:endParaRPr lang="ru-RU" sz="2000" kern="0" dirty="0" smtClean="0"/>
          </a:p>
          <a:p>
            <a:pPr marL="0" indent="0">
              <a:buNone/>
            </a:pPr>
            <a:r>
              <a:rPr lang="ru-RU" sz="2000" kern="0" dirty="0" smtClean="0"/>
              <a:t>учитель </a:t>
            </a:r>
            <a:r>
              <a:rPr lang="ru-RU" sz="2000" kern="0" dirty="0"/>
              <a:t>начальных </a:t>
            </a:r>
            <a:r>
              <a:rPr lang="ru-RU" sz="2000" kern="0" dirty="0" smtClean="0"/>
              <a:t>классов </a:t>
            </a:r>
            <a:r>
              <a:rPr lang="ru-RU" sz="2000" kern="0" dirty="0"/>
              <a:t>филиала МБОУ Жуковской </a:t>
            </a:r>
            <a:r>
              <a:rPr lang="ru-RU" sz="2000" kern="0" dirty="0" smtClean="0"/>
              <a:t>СОШ №</a:t>
            </a:r>
            <a:r>
              <a:rPr lang="ru-RU" sz="2000" kern="0" dirty="0"/>
              <a:t>2 </a:t>
            </a:r>
            <a:r>
              <a:rPr lang="ru-RU" sz="2000" kern="0" dirty="0" smtClean="0"/>
              <a:t>в </a:t>
            </a:r>
            <a:r>
              <a:rPr lang="ru-RU" sz="2000" kern="0" dirty="0"/>
              <a:t>п</a:t>
            </a:r>
            <a:r>
              <a:rPr lang="ru-RU" sz="2000" kern="0" dirty="0" smtClean="0"/>
              <a:t>. </a:t>
            </a:r>
            <a:r>
              <a:rPr lang="ru-RU" sz="2000" kern="0" dirty="0" err="1" smtClean="0"/>
              <a:t>Олсуфьево</a:t>
            </a:r>
            <a:endParaRPr lang="ru-RU" sz="2000" kern="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36132" y="332656"/>
            <a:ext cx="636054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636132" y="1425263"/>
            <a:ext cx="61123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54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3636327"/>
              </p:ext>
            </p:extLst>
          </p:nvPr>
        </p:nvGraphicFramePr>
        <p:xfrm>
          <a:off x="179512" y="1268760"/>
          <a:ext cx="8784977" cy="3987553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16224"/>
                <a:gridCol w="1656184"/>
                <a:gridCol w="3114486"/>
                <a:gridCol w="1998083"/>
              </a:tblGrid>
              <a:tr h="58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«+»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«-»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«?»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«!»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если то, что вы читаете, </a:t>
                      </a:r>
                      <a:r>
                        <a:rPr kumimoji="0" lang="ru-RU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соответ-ствует</a:t>
                      </a: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тому, что вы знаете, или думали, что знаете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если то, что вы читаете, не знаете или забыли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если то, что вы читаете, непонятно, или же вы хотели бы получить более подробные сведения по данному вопросу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если то, что вы читаете, вас удивило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159291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  «ИНСЕРТ»</a:t>
            </a:r>
            <a:endParaRPr lang="ru-RU" sz="3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8" y="772509"/>
            <a:ext cx="82953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56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ИННА\материалы_к_презентациям\ФОНЫ\sersvtum29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Documents and Settings\Admin\Рабочий стол\анимац\земля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softEdge rad="1270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355976" y="260648"/>
            <a:ext cx="4572032" cy="64294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РЕЛАКСАЦИИ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Documents and Settings\Admin\Рабочий стол\анимац\вода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286124"/>
            <a:ext cx="3929090" cy="328612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27" name="Picture 3" descr="C:\Documents and Settings\Admin\Рабочий стол\анимац\земля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643446"/>
            <a:ext cx="1785918" cy="185738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6" descr="C:\Documents and Settings\Admin\Рабочий стол\анимац\огонь 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571612"/>
            <a:ext cx="2286000" cy="304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15616" y="1340768"/>
            <a:ext cx="4104456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«ЧЕТЫРЕ СТИХИИ»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8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831019" y="2520214"/>
            <a:ext cx="1815681" cy="6167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незлопамятность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07101" y="5958134"/>
            <a:ext cx="1260312" cy="7143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хитрость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12263" y="4801839"/>
            <a:ext cx="2079113" cy="455482"/>
          </a:xfrm>
          <a:prstGeom prst="round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отрицательные</a:t>
            </a:r>
          </a:p>
        </p:txBody>
      </p:sp>
      <p:cxnSp>
        <p:nvCxnSpPr>
          <p:cNvPr id="25" name="Прямая соединительная линия 24"/>
          <p:cNvCxnSpPr>
            <a:endCxn id="16" idx="0"/>
          </p:cNvCxnSpPr>
          <p:nvPr/>
        </p:nvCxnSpPr>
        <p:spPr>
          <a:xfrm flipH="1">
            <a:off x="3637257" y="5232709"/>
            <a:ext cx="742212" cy="7254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76560" y="5257321"/>
            <a:ext cx="405811" cy="70081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3173026" y="3643314"/>
            <a:ext cx="3357586" cy="7858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Качества людей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4777882" y="4486999"/>
            <a:ext cx="1583" cy="2857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5849493" y="2951486"/>
            <a:ext cx="2164230" cy="1921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Скругленный прямоугольник 62"/>
          <p:cNvSpPr/>
          <p:nvPr/>
        </p:nvSpPr>
        <p:spPr>
          <a:xfrm>
            <a:off x="4540842" y="5973212"/>
            <a:ext cx="1214446" cy="6993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ложь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559091" y="5945845"/>
            <a:ext cx="1456520" cy="6797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коварство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422998" y="4786323"/>
            <a:ext cx="1181450" cy="7114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err="1" smtClean="0">
                <a:solidFill>
                  <a:schemeClr val="tx1"/>
                </a:solidFill>
              </a:rPr>
              <a:t>Беспощад</a:t>
            </a:r>
            <a:endParaRPr lang="ru-RU" sz="14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i="1" dirty="0" err="1" smtClean="0">
                <a:solidFill>
                  <a:schemeClr val="tx1"/>
                </a:solidFill>
              </a:rPr>
              <a:t>ность</a:t>
            </a:r>
            <a:endParaRPr lang="ru-RU" sz="1400" b="1" i="1" dirty="0" smtClean="0">
              <a:solidFill>
                <a:schemeClr val="tx1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076650" y="5980124"/>
            <a:ext cx="1116074" cy="6923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зло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987942" y="2751136"/>
            <a:ext cx="2051562" cy="6072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err="1" smtClean="0">
                <a:solidFill>
                  <a:schemeClr val="tx1"/>
                </a:solidFill>
              </a:rPr>
              <a:t>Доброжелательнось</a:t>
            </a:r>
            <a:endParaRPr lang="ru-RU" sz="1400" b="1" i="1" dirty="0" smtClean="0">
              <a:solidFill>
                <a:schemeClr val="tx1"/>
              </a:solidFill>
            </a:endParaRPr>
          </a:p>
        </p:txBody>
      </p:sp>
      <p:cxnSp>
        <p:nvCxnSpPr>
          <p:cNvPr id="70" name="Прямая соединительная линия 69"/>
          <p:cNvCxnSpPr>
            <a:endCxn id="17" idx="3"/>
          </p:cNvCxnSpPr>
          <p:nvPr/>
        </p:nvCxnSpPr>
        <p:spPr>
          <a:xfrm flipH="1" flipV="1">
            <a:off x="5891376" y="5029580"/>
            <a:ext cx="1531622" cy="424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67" idx="0"/>
          </p:cNvCxnSpPr>
          <p:nvPr/>
        </p:nvCxnSpPr>
        <p:spPr>
          <a:xfrm flipH="1" flipV="1">
            <a:off x="5148066" y="5241805"/>
            <a:ext cx="1486621" cy="73831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 flipV="1">
            <a:off x="5891376" y="5241804"/>
            <a:ext cx="2395976" cy="67381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3952898" y="2928934"/>
            <a:ext cx="1857389" cy="429423"/>
          </a:xfrm>
          <a:prstGeom prst="roundRect">
            <a:avLst/>
          </a:prstGeom>
          <a:solidFill>
            <a:srgbClr val="99FF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положительные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4982371" y="3358357"/>
            <a:ext cx="0" cy="26847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Скругленный прямоугольник 95"/>
          <p:cNvSpPr/>
          <p:nvPr/>
        </p:nvSpPr>
        <p:spPr>
          <a:xfrm>
            <a:off x="1660721" y="4716471"/>
            <a:ext cx="1428760" cy="711496"/>
          </a:xfrm>
          <a:prstGeom prst="roundRect">
            <a:avLst>
              <a:gd name="adj" fmla="val 18793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зависть</a:t>
            </a:r>
          </a:p>
          <a:p>
            <a:pPr algn="ctr"/>
            <a:endParaRPr lang="ru-RU" sz="1400" b="1" i="1" dirty="0" smtClean="0">
              <a:solidFill>
                <a:schemeClr val="tx1"/>
              </a:solidFill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H="1">
            <a:off x="3089481" y="5028474"/>
            <a:ext cx="76043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Скругленный прямоугольник 100"/>
          <p:cNvSpPr/>
          <p:nvPr/>
        </p:nvSpPr>
        <p:spPr>
          <a:xfrm>
            <a:off x="1336165" y="5980124"/>
            <a:ext cx="1424714" cy="714378"/>
          </a:xfrm>
          <a:prstGeom prst="roundRect">
            <a:avLst>
              <a:gd name="adj" fmla="val 18793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1500" b="1" i="1" dirty="0" smtClean="0">
                <a:solidFill>
                  <a:schemeClr val="tx1"/>
                </a:solidFill>
              </a:rPr>
              <a:t>злость</a:t>
            </a:r>
          </a:p>
          <a:p>
            <a:pPr algn="ctr"/>
            <a:endParaRPr lang="ru-RU" sz="1400" b="1" i="1" dirty="0" smtClean="0">
              <a:solidFill>
                <a:schemeClr val="tx1"/>
              </a:solidFill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flipH="1">
            <a:off x="1930350" y="5142071"/>
            <a:ext cx="1881913" cy="83564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Скругленный прямоугольник 108"/>
          <p:cNvSpPr/>
          <p:nvPr/>
        </p:nvSpPr>
        <p:spPr>
          <a:xfrm>
            <a:off x="5796136" y="946719"/>
            <a:ext cx="1576882" cy="6197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терпимость</a:t>
            </a: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6114698" y="1628800"/>
            <a:ext cx="1579163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Дружелюбие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7800590" y="1628800"/>
            <a:ext cx="1215021" cy="800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Чувство юмора</a:t>
            </a: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4007086" y="959351"/>
            <a:ext cx="1706521" cy="6071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общи</a:t>
            </a:r>
            <a:r>
              <a:rPr lang="ru-RU" sz="1600" b="1" dirty="0" smtClean="0">
                <a:solidFill>
                  <a:schemeClr val="tx1"/>
                </a:solidFill>
              </a:rPr>
              <a:t>тель</a:t>
            </a:r>
            <a:r>
              <a:rPr lang="ru-RU" sz="1600" b="1" i="1" dirty="0" smtClean="0">
                <a:solidFill>
                  <a:schemeClr val="tx1"/>
                </a:solidFill>
              </a:rPr>
              <a:t>ность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4507203" y="1729933"/>
            <a:ext cx="1143008" cy="5985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Доброта</a:t>
            </a: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335958" y="1380895"/>
            <a:ext cx="1931455" cy="6980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справедливость</a:t>
            </a:r>
          </a:p>
        </p:txBody>
      </p:sp>
      <p:cxnSp>
        <p:nvCxnSpPr>
          <p:cNvPr id="141" name="Прямая соединительная линия 140"/>
          <p:cNvCxnSpPr/>
          <p:nvPr/>
        </p:nvCxnSpPr>
        <p:spPr>
          <a:xfrm flipH="1" flipV="1">
            <a:off x="4379469" y="1566478"/>
            <a:ext cx="255468" cy="134203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H="1" flipV="1">
            <a:off x="3637257" y="2078970"/>
            <a:ext cx="502695" cy="8499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flipV="1">
            <a:off x="5014829" y="2328528"/>
            <a:ext cx="133237" cy="57998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flipV="1">
            <a:off x="5288209" y="1566478"/>
            <a:ext cx="788441" cy="136245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flipV="1">
            <a:off x="5364088" y="2276872"/>
            <a:ext cx="864096" cy="65206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V="1">
            <a:off x="5810287" y="2276872"/>
            <a:ext cx="1990303" cy="6885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>
            <a:stCxn id="43" idx="1"/>
          </p:cNvCxnSpPr>
          <p:nvPr/>
        </p:nvCxnSpPr>
        <p:spPr>
          <a:xfrm flipH="1" flipV="1">
            <a:off x="3646700" y="2965450"/>
            <a:ext cx="306198" cy="17819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555776" y="159291"/>
            <a:ext cx="5731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  «КЛАСТЕР»</a:t>
            </a:r>
            <a:endParaRPr lang="ru-RU" sz="320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555776" y="744066"/>
            <a:ext cx="6063060" cy="284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297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7" grpId="0" animBg="1"/>
      <p:bldP spid="69" grpId="0" animBg="1"/>
      <p:bldP spid="43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29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124744"/>
            <a:ext cx="5966876" cy="410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159291"/>
            <a:ext cx="5731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  «КЛАСТЕР»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55776" y="744066"/>
            <a:ext cx="6063060" cy="284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159291"/>
            <a:ext cx="5731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  «КЛАСТЕР»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55776" y="744066"/>
            <a:ext cx="6063060" cy="284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429256" y="2360171"/>
            <a:ext cx="1285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ИНФО-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УГАДАЙ-КА»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64288" y="3143139"/>
            <a:ext cx="119642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«КЛАСТЕР»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0272" y="4007235"/>
            <a:ext cx="1785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</a:rPr>
              <a:t>«</a:t>
            </a:r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ПОЗДОРОВАЙСЯ ЛОКТЯМИ</a:t>
            </a:r>
            <a:r>
              <a:rPr lang="ru-RU" sz="1500" b="1" i="1" dirty="0" smtClean="0">
                <a:solidFill>
                  <a:schemeClr val="bg1"/>
                </a:solidFill>
              </a:rPr>
              <a:t>»</a:t>
            </a:r>
            <a:endParaRPr lang="ru-RU" sz="1500" b="1" i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8104" y="4799323"/>
            <a:ext cx="1357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«ЧТО У МЕНЯ А СЕРДЦЕ»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0430" y="5646319"/>
            <a:ext cx="1500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НА ВСЕХ ЭТАПАХ УРОКА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4931939"/>
            <a:ext cx="20717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УЧЕБНО-ИНФОРМАЦИОННЫЕ УМЕНИЯ 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282" y="4360435"/>
            <a:ext cx="1857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КОММУНИКАЦИЯ 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282" y="2860237"/>
            <a:ext cx="2143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САМОСТОЯТЕЛЬНОСТЬ 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1538" y="1931543"/>
            <a:ext cx="19288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УЧЕБНО-ОРГАНИЗАЦИОННЫЕ УМЕНИЯ 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02797" y="3164695"/>
            <a:ext cx="2071702" cy="10001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АКТИВНЫЕ МЕТОДЫ  ОБУЧЕНИЯ</a:t>
            </a:r>
            <a:endParaRPr lang="ru-RU" b="1" i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617111" y="4524758"/>
            <a:ext cx="1571636" cy="64294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ЭТАПЫ ПРИМЕНЕНИЯ</a:t>
            </a:r>
            <a:endParaRPr lang="ru-RU" sz="1600" b="1" i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617375" y="3524626"/>
            <a:ext cx="1285884" cy="571504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ВИДЫ</a:t>
            </a:r>
            <a:endParaRPr lang="ru-RU" sz="1600" b="1" i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617375" y="2093125"/>
            <a:ext cx="1558116" cy="571504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617111" y="5379273"/>
            <a:ext cx="1643074" cy="571504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424415" y="2876093"/>
            <a:ext cx="1143008" cy="428628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064375" y="3740189"/>
            <a:ext cx="2000264" cy="571504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696223" y="4532277"/>
            <a:ext cx="2217024" cy="571504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98135" y="988577"/>
            <a:ext cx="1928826" cy="500066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/>
              <a:t> </a:t>
            </a:r>
            <a:endParaRPr lang="ru-RU" sz="1500" b="1" i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807430" y="995599"/>
            <a:ext cx="1785950" cy="500066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259657" y="4664893"/>
            <a:ext cx="2152664" cy="785818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73839" y="1664497"/>
            <a:ext cx="2786082" cy="785818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02401" y="4093389"/>
            <a:ext cx="1928826" cy="400056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83789" y="2664629"/>
            <a:ext cx="2214578" cy="357190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73839" y="3453188"/>
            <a:ext cx="1357322" cy="428628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/>
          </a:p>
        </p:txBody>
      </p:sp>
      <p:cxnSp>
        <p:nvCxnSpPr>
          <p:cNvPr id="46" name="Прямая соединительная линия 45"/>
          <p:cNvCxnSpPr>
            <a:stCxn id="51" idx="0"/>
          </p:cNvCxnSpPr>
          <p:nvPr/>
        </p:nvCxnSpPr>
        <p:spPr>
          <a:xfrm flipV="1">
            <a:off x="4402929" y="1495665"/>
            <a:ext cx="1214446" cy="5260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51" idx="0"/>
          </p:cNvCxnSpPr>
          <p:nvPr/>
        </p:nvCxnSpPr>
        <p:spPr>
          <a:xfrm>
            <a:off x="3707904" y="1488643"/>
            <a:ext cx="695025" cy="53304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67" idx="1"/>
          </p:cNvCxnSpPr>
          <p:nvPr/>
        </p:nvCxnSpPr>
        <p:spPr>
          <a:xfrm flipV="1">
            <a:off x="6865426" y="3055098"/>
            <a:ext cx="532280" cy="4667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6296036" y="2667370"/>
            <a:ext cx="100397" cy="8329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32" idx="0"/>
            <a:endCxn id="31" idx="2"/>
          </p:cNvCxnSpPr>
          <p:nvPr/>
        </p:nvCxnSpPr>
        <p:spPr>
          <a:xfrm flipV="1">
            <a:off x="4402929" y="4164827"/>
            <a:ext cx="35719" cy="3599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3474235" y="2021687"/>
            <a:ext cx="1857388" cy="64294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ФОРМА ПРОВЕДЕНИЯ</a:t>
            </a:r>
            <a:endParaRPr lang="ru-RU" sz="1600" b="1" i="1" dirty="0"/>
          </a:p>
        </p:txBody>
      </p:sp>
      <p:cxnSp>
        <p:nvCxnSpPr>
          <p:cNvPr id="52" name="Прямая соединительная линия 51"/>
          <p:cNvCxnSpPr>
            <a:endCxn id="51" idx="2"/>
          </p:cNvCxnSpPr>
          <p:nvPr/>
        </p:nvCxnSpPr>
        <p:spPr>
          <a:xfrm rot="5400000" flipH="1" flipV="1">
            <a:off x="4188615" y="2878943"/>
            <a:ext cx="42862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6246015" y="4083699"/>
            <a:ext cx="150418" cy="47753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33" idx="3"/>
            <a:endCxn id="37" idx="1"/>
          </p:cNvCxnSpPr>
          <p:nvPr/>
        </p:nvCxnSpPr>
        <p:spPr>
          <a:xfrm>
            <a:off x="6903259" y="3810378"/>
            <a:ext cx="161116" cy="2155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831161" y="3593323"/>
            <a:ext cx="21431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188483" y="3521885"/>
            <a:ext cx="21431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4295772" y="5200678"/>
            <a:ext cx="21431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474499" y="3664761"/>
            <a:ext cx="14287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1473971" y="3807639"/>
            <a:ext cx="928693" cy="28849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2598367" y="3819887"/>
            <a:ext cx="171853" cy="8332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63" idx="0"/>
            <a:endCxn id="44" idx="2"/>
          </p:cNvCxnSpPr>
          <p:nvPr/>
        </p:nvCxnSpPr>
        <p:spPr>
          <a:xfrm flipH="1" flipV="1">
            <a:off x="1491078" y="3021819"/>
            <a:ext cx="1125901" cy="2884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797062" y="2450315"/>
            <a:ext cx="0" cy="85999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2045475" y="3310312"/>
            <a:ext cx="1143008" cy="571504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ЦЕЛИ</a:t>
            </a:r>
            <a:endParaRPr lang="ru-RU" b="1" i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644038" y="1010543"/>
            <a:ext cx="1714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ИНДИВИДУАЛЬНАЯ</a:t>
            </a: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950306" y="1092993"/>
            <a:ext cx="16430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ГРУППОВАЯ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800371" y="2117267"/>
            <a:ext cx="1285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ИНФО-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УГАДАЙ-КА»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397706" y="2893515"/>
            <a:ext cx="119642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«КЛАСТЕР»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175491" y="3730236"/>
            <a:ext cx="1785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</a:rPr>
              <a:t>«</a:t>
            </a:r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ПОЗДОРОВАЙСЯ ЛОКТЯМИ</a:t>
            </a:r>
            <a:r>
              <a:rPr lang="ru-RU" sz="1500" b="1" i="1" dirty="0" smtClean="0">
                <a:solidFill>
                  <a:schemeClr val="bg1"/>
                </a:solidFill>
              </a:rPr>
              <a:t>»</a:t>
            </a:r>
            <a:endParaRPr lang="ru-RU" sz="1500" b="1" i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71843" y="4586730"/>
            <a:ext cx="2065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«ЧТО У МЕНЯ А СЕРДЦЕ»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07904" y="5373216"/>
            <a:ext cx="1500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НА ВСЕХ ЭТАПАХ УРОКА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59657" y="4653136"/>
            <a:ext cx="20717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УЧЕБНО-ИНФОРМАЦИОННЫЕ УМЕНИЯ 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2401" y="4077072"/>
            <a:ext cx="1857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КОММУНИКАЦИЯ 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73839" y="3465875"/>
            <a:ext cx="1285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МОТИВАЦИЯ 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2401" y="2667370"/>
            <a:ext cx="2143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САМОСТОЯТЕЛЬНОСТЬ 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3838" y="1700710"/>
            <a:ext cx="26694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УЧЕБНО-ОРГАНИЗАЦИОННЫЕ УМЕНИЯ 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21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1" grpId="0" animBg="1"/>
      <p:bldP spid="63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img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FF01"/>
              </a:clrFrom>
              <a:clrTo>
                <a:srgbClr val="00FF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93" t="16615" r="10154" b="2974"/>
          <a:stretch/>
        </p:blipFill>
        <p:spPr bwMode="auto">
          <a:xfrm>
            <a:off x="2052747" y="1196752"/>
            <a:ext cx="7042154" cy="52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159291"/>
            <a:ext cx="5731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«РОМАШКА БЛУМА»</a:t>
            </a:r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55776" y="744066"/>
            <a:ext cx="6063060" cy="284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665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l/h/J/i/Y/Y/white-daisy-1-hi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083"/>
          <a:stretch/>
        </p:blipFill>
        <p:spPr bwMode="auto">
          <a:xfrm>
            <a:off x="2076853" y="255037"/>
            <a:ext cx="6923625" cy="62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7128520">
            <a:off x="5107800" y="1011167"/>
            <a:ext cx="2334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 Что такое потребности?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 rot="21389069">
            <a:off x="6337507" y="2767480"/>
            <a:ext cx="2928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</a:t>
            </a:r>
            <a:r>
              <a:rPr lang="ru-RU" b="1" dirty="0"/>
              <a:t>Е</a:t>
            </a:r>
            <a:r>
              <a:rPr lang="ru-RU" b="1" dirty="0" smtClean="0"/>
              <a:t>сли я </a:t>
            </a:r>
          </a:p>
          <a:p>
            <a:r>
              <a:rPr lang="ru-RU" b="1" dirty="0"/>
              <a:t> </a:t>
            </a:r>
            <a:r>
              <a:rPr lang="ru-RU" b="1" dirty="0" smtClean="0"/>
              <a:t>правильно поняла, </a:t>
            </a:r>
          </a:p>
          <a:p>
            <a:r>
              <a:rPr lang="ru-RU" b="1" dirty="0"/>
              <a:t> </a:t>
            </a:r>
            <a:r>
              <a:rPr lang="ru-RU" b="1" dirty="0" smtClean="0"/>
              <a:t> то потребности человека делятся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на группы?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rot="3427576">
            <a:off x="5243008" y="4963577"/>
            <a:ext cx="2928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Почему</a:t>
            </a:r>
          </a:p>
          <a:p>
            <a:r>
              <a:rPr lang="ru-RU" b="1" dirty="0" smtClean="0"/>
              <a:t> потребности</a:t>
            </a:r>
          </a:p>
          <a:p>
            <a:r>
              <a:rPr lang="ru-RU" b="1" dirty="0" smtClean="0"/>
              <a:t> являются безграничными?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 rot="18273663">
            <a:off x="2939194" y="4582225"/>
            <a:ext cx="2771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4. Что было бы,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если бы в обществе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доминировали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ложные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потребности?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 rot="184802">
            <a:off x="2230268" y="2783299"/>
            <a:ext cx="2412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Чем отличаются ложные, неразумные потребности от разумных?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 rot="3873894">
            <a:off x="3127337" y="1139487"/>
            <a:ext cx="2585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Где и когда мы можем столкнуться с потребностями человека?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7237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29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772816"/>
            <a:ext cx="6027234" cy="4157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81284" y="451678"/>
            <a:ext cx="5731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«РОМАШКА БЛУМА»</a:t>
            </a:r>
            <a:endParaRPr lang="ru-RU" sz="3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81284" y="1036453"/>
            <a:ext cx="6063060" cy="284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4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ИННА\материалы_к_презентациям\картинки 1\дор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555843" y="1000108"/>
            <a:ext cx="3959225" cy="647700"/>
          </a:xfrm>
          <a:prstGeom prst="rect">
            <a:avLst/>
          </a:prstGeom>
          <a:solidFill>
            <a:srgbClr val="D5C1B5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600" b="1" dirty="0">
                <a:solidFill>
                  <a:srgbClr val="800000"/>
                </a:solidFill>
              </a:rPr>
              <a:t>и</a:t>
            </a:r>
            <a:r>
              <a:rPr lang="ru-RU" sz="2600" b="1" dirty="0" smtClean="0">
                <a:solidFill>
                  <a:srgbClr val="800000"/>
                </a:solidFill>
              </a:rPr>
              <a:t>мя </a:t>
            </a:r>
            <a:r>
              <a:rPr lang="ru-RU" sz="2600" b="1" dirty="0">
                <a:solidFill>
                  <a:srgbClr val="800000"/>
                </a:solidFill>
              </a:rPr>
              <a:t>существительное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3" y="142852"/>
            <a:ext cx="8785225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5615F9"/>
                </a:solidFill>
              </a:rPr>
              <a:t>ПРАВИЛО СОСТАВЛЕНИЯ  СИНКВЕЙНА</a:t>
            </a:r>
            <a:endParaRPr lang="ru-RU" sz="36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1472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43438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71472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глагол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86116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глагол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43636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глагол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2844" y="4437063"/>
            <a:ext cx="8858312" cy="792162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Предложение  </a:t>
            </a:r>
            <a:r>
              <a:rPr lang="ru-RU" sz="2000" b="1" dirty="0">
                <a:solidFill>
                  <a:srgbClr val="800000"/>
                </a:solidFill>
              </a:rPr>
              <a:t>из нескольких слов, показывающее отношение к теме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2844" y="5643578"/>
            <a:ext cx="8785225" cy="863600"/>
          </a:xfrm>
          <a:prstGeom prst="rect">
            <a:avLst/>
          </a:prstGeom>
          <a:solidFill>
            <a:srgbClr val="84ADD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100" b="1" dirty="0"/>
              <a:t>Слово, связанное с первым словом , отражает сущность темы 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573961" y="1000108"/>
            <a:ext cx="3959225" cy="647700"/>
          </a:xfrm>
          <a:prstGeom prst="rect">
            <a:avLst/>
          </a:prstGeom>
          <a:solidFill>
            <a:srgbClr val="D5C1B5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доброта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71472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Ласковая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643438" y="2071678"/>
            <a:ext cx="3384551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счастливая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85720" y="3286124"/>
            <a:ext cx="2714644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помогает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214678" y="3286124"/>
            <a:ext cx="2643206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улыбается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072198" y="3286124"/>
            <a:ext cx="2928958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защищает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42843" y="4429132"/>
            <a:ext cx="8858313" cy="792162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При солнышке тепло, при матери добро.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42844" y="5643578"/>
            <a:ext cx="8785224" cy="863600"/>
          </a:xfrm>
          <a:prstGeom prst="rect">
            <a:avLst/>
          </a:prstGeom>
          <a:solidFill>
            <a:srgbClr val="84ADD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/>
              <a:t>мама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2946.JP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/>
          <a:srcRect t="3896"/>
          <a:stretch/>
        </p:blipFill>
        <p:spPr>
          <a:xfrm>
            <a:off x="954868" y="980728"/>
            <a:ext cx="7334835" cy="4221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27137" y="159290"/>
            <a:ext cx="5731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«МЕТОД «СИНКВЕЙН»</a:t>
            </a:r>
            <a:endParaRPr lang="ru-RU" sz="3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27137" y="744065"/>
            <a:ext cx="6063060" cy="284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семинар\учебники ОРКСЭ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6" t="27568" r="9999" b="5414"/>
          <a:stretch/>
        </p:blipFill>
        <p:spPr bwMode="auto">
          <a:xfrm>
            <a:off x="2520529" y="2060848"/>
            <a:ext cx="6191173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332656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ОСНОВЫ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РЕЛИГИОЗНОЙ КУЛЬТУРЫ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СВЕТСКОЙ ЭТИКИ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36132" y="1708009"/>
            <a:ext cx="61123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86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7137" y="159290"/>
            <a:ext cx="5731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«МЕТОД «СИНКВЕЙН»</a:t>
            </a:r>
            <a:endParaRPr lang="ru-RU" sz="3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27137" y="744065"/>
            <a:ext cx="6063060" cy="284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Содержимое 7" descr="DSC02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7265" y="1100017"/>
            <a:ext cx="7001447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145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67743" y="2708617"/>
            <a:ext cx="285752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МОГУЧИЙ</a:t>
            </a:r>
            <a:endParaRPr lang="ru-RU" sz="30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7864" y="1772549"/>
            <a:ext cx="3434460" cy="642942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ИЛЬЯ МУРОМЕЦ</a:t>
            </a:r>
            <a:endParaRPr lang="ru-RU" sz="32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4750603"/>
            <a:ext cx="6919732" cy="785818"/>
          </a:xfrm>
          <a:prstGeom prst="roundRect">
            <a:avLst/>
          </a:prstGeom>
          <a:solidFill>
            <a:srgbClr val="FFCCFF">
              <a:alpha val="76863"/>
            </a:srgbClr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людям радость дарил.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1880" y="5805264"/>
            <a:ext cx="3643338" cy="785818"/>
          </a:xfrm>
          <a:prstGeom prst="roundRect">
            <a:avLst/>
          </a:prstGeom>
          <a:solidFill>
            <a:srgbClr val="FFFF99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ГЕРОЙ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67743" y="3645024"/>
            <a:ext cx="1826069" cy="714380"/>
          </a:xfrm>
          <a:prstGeom prst="roundRect">
            <a:avLst/>
          </a:prstGeom>
          <a:solidFill>
            <a:srgbClr val="66FF33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ЕХАЛ</a:t>
            </a:r>
            <a:endParaRPr lang="ru-RU" sz="3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44936" y="3645024"/>
            <a:ext cx="2230323" cy="714380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СРАЖАЛСЯ</a:t>
            </a:r>
            <a:endParaRPr lang="ru-RU" sz="3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Мои документы\ИННА\материалы_к_презентациям\картинки 1\илья муром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42852"/>
            <a:ext cx="2465384" cy="27029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804248" y="3645024"/>
            <a:ext cx="2164410" cy="714380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ПОБЕДИЛ</a:t>
            </a:r>
            <a:endParaRPr lang="ru-RU" sz="3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13549" y="2661151"/>
            <a:ext cx="300039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ХРАБРЫЙ</a:t>
            </a:r>
            <a:endParaRPr lang="ru-RU" sz="3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63891" y="110824"/>
            <a:ext cx="5258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«МЕТОД «СИНКВЕЙН»</a:t>
            </a:r>
            <a:endParaRPr lang="ru-RU" sz="32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330862" y="681377"/>
            <a:ext cx="4746264" cy="142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201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ИННА\материалы_к_презентациям\картинки 1\дор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555843" y="1000108"/>
            <a:ext cx="3959225" cy="647700"/>
          </a:xfrm>
          <a:prstGeom prst="rect">
            <a:avLst/>
          </a:prstGeom>
          <a:solidFill>
            <a:srgbClr val="D5C1B5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600" b="1" dirty="0">
                <a:solidFill>
                  <a:srgbClr val="800000"/>
                </a:solidFill>
              </a:rPr>
              <a:t>и</a:t>
            </a:r>
            <a:r>
              <a:rPr lang="ru-RU" sz="2600" b="1" dirty="0" smtClean="0">
                <a:solidFill>
                  <a:srgbClr val="800000"/>
                </a:solidFill>
              </a:rPr>
              <a:t>мя </a:t>
            </a:r>
            <a:r>
              <a:rPr lang="ru-RU" sz="2600" b="1" dirty="0">
                <a:solidFill>
                  <a:srgbClr val="800000"/>
                </a:solidFill>
              </a:rPr>
              <a:t>существительное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3" y="142852"/>
            <a:ext cx="8785225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5615F9"/>
                </a:solidFill>
              </a:rPr>
              <a:t>ПРАВИЛО СОСТАВЛЕНИЯ  СИНКВЕЙНА</a:t>
            </a:r>
            <a:endParaRPr lang="ru-RU" sz="36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1472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43438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71472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глагол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86116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глагол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43636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глагол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2844" y="4437063"/>
            <a:ext cx="8858312" cy="792162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Предложение  </a:t>
            </a:r>
            <a:r>
              <a:rPr lang="ru-RU" sz="2000" b="1" dirty="0">
                <a:solidFill>
                  <a:srgbClr val="800000"/>
                </a:solidFill>
              </a:rPr>
              <a:t>из нескольких слов, показывающее отношение к теме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2844" y="5643578"/>
            <a:ext cx="8785225" cy="863600"/>
          </a:xfrm>
          <a:prstGeom prst="rect">
            <a:avLst/>
          </a:prstGeom>
          <a:solidFill>
            <a:srgbClr val="84ADD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100" b="1" dirty="0"/>
              <a:t>Слово, связанное с первым словом , отражает сущность темы </a:t>
            </a:r>
          </a:p>
        </p:txBody>
      </p:sp>
    </p:spTree>
    <p:extLst>
      <p:ext uri="{BB962C8B-B14F-4D97-AF65-F5344CB8AC3E}">
        <p14:creationId xmlns:p14="http://schemas.microsoft.com/office/powerpoint/2010/main" xmlns="" val="27287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6050" y="214289"/>
            <a:ext cx="5000660" cy="584775"/>
          </a:xfrm>
          <a:prstGeom prst="rect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«СИНКВЕЙН»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28926" y="1928802"/>
            <a:ext cx="233408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</a:t>
            </a:r>
            <a:endParaRPr lang="ru-RU" sz="30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1001410"/>
            <a:ext cx="2678367" cy="642942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</a:t>
            </a:r>
            <a:endParaRPr lang="ru-RU" sz="32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07127" y="1928802"/>
            <a:ext cx="3500462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ДЕЯТЕЛЬНОСТНЫЙ</a:t>
            </a:r>
            <a:endParaRPr lang="ru-RU" sz="3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01" y="4077072"/>
            <a:ext cx="8715436" cy="785818"/>
          </a:xfrm>
          <a:prstGeom prst="roundRect">
            <a:avLst/>
          </a:prstGeom>
          <a:solidFill>
            <a:srgbClr val="FFCCFF">
              <a:alpha val="76863"/>
            </a:srgbClr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Применяют на различных этапах урока.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5179231"/>
            <a:ext cx="3643338" cy="785818"/>
          </a:xfrm>
          <a:prstGeom prst="roundRect">
            <a:avLst/>
          </a:prstGeom>
          <a:solidFill>
            <a:srgbClr val="FFFF99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7624" y="3089395"/>
            <a:ext cx="2500330" cy="714380"/>
          </a:xfrm>
          <a:prstGeom prst="roundRect">
            <a:avLst/>
          </a:prstGeom>
          <a:solidFill>
            <a:srgbClr val="66FF33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</a:t>
            </a:r>
            <a:endParaRPr lang="ru-RU" sz="3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71210" y="3034660"/>
            <a:ext cx="3286148" cy="714380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АКТИВИЗИРУЕТ</a:t>
            </a:r>
            <a:endParaRPr lang="ru-RU" sz="3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06024" y="3034660"/>
            <a:ext cx="1623694" cy="714380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</a:t>
            </a:r>
            <a:endParaRPr lang="ru-RU" sz="3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00232" y="214290"/>
            <a:ext cx="5143536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15394" cy="714380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метод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«ИНФО- УГАДАЙ-КА»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214422"/>
            <a:ext cx="2000264" cy="107157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2285992"/>
            <a:ext cx="2000264" cy="4214842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214422"/>
            <a:ext cx="2000264" cy="1071570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285992"/>
            <a:ext cx="2000264" cy="4214842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00562" y="2285992"/>
            <a:ext cx="1928826" cy="4214842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1214422"/>
            <a:ext cx="1928826" cy="107157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1214422"/>
            <a:ext cx="2286016" cy="1071570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применения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2285992"/>
            <a:ext cx="1928826" cy="2933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Система методов, которая обеспечивает активность и разнообразие мыслительной и практической деятельности учащихся.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429388" y="2285992"/>
            <a:ext cx="2286016" cy="421484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00298" y="2285992"/>
            <a:ext cx="20002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класса, проверка домашнего задания, постановка целей и задач урока, объяснение нового, закрепление изученного, обобщение знаний, организация самостоятельной работы, подведение итогов урока, релаксация.</a:t>
            </a:r>
            <a:endParaRPr lang="ru-RU" sz="1700" b="1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00562" y="2428868"/>
            <a:ext cx="19288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«Поздоровайся  ладошками», «Фруктовый сад»,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Инфо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– угадай-ка»,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00826" y="2357430"/>
            <a:ext cx="2071702" cy="28623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Развитие мотивации, интереса к предмету,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коммуникатив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ных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учебно-информационных и учебно-организационных умений.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0562" y="4357694"/>
            <a:ext cx="1928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Инсерт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»,«Кластер»,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», «Четыре стихии», «Ресторан»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785794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Активные методы обучения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7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80728"/>
            <a:ext cx="4464943" cy="3522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996952"/>
            <a:ext cx="4833937" cy="32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227137" y="159290"/>
            <a:ext cx="5731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«САД ДОБРОТЫ»</a:t>
            </a:r>
            <a:endParaRPr lang="ru-RU" sz="3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27137" y="744065"/>
            <a:ext cx="6063060" cy="284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6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7137" y="159290"/>
            <a:ext cx="6665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ОЦЕНИВАНИЕ НА УРОКАХ ОСЭ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227137" y="744065"/>
            <a:ext cx="6665343" cy="284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:\img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3109" y="1412776"/>
            <a:ext cx="6113398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40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7137" y="159290"/>
            <a:ext cx="6665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ОЦЕНИВАНИЕ НА УРОКАХ ОСЭ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227137" y="744065"/>
            <a:ext cx="6665343" cy="284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:\03c6a777aba3823d2aa4a39f15f31cc358635d9f1e5f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05538" y="1844824"/>
            <a:ext cx="70472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72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img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26692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03c6a777aba3823d2aa4a39f15f31cc358635d9f1e5f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630987"/>
            <a:ext cx="4343400" cy="26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0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8" b="1448"/>
          <a:stretch>
            <a:fillRect/>
          </a:stretch>
        </p:blipFill>
        <p:spPr/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79712" y="4797152"/>
            <a:ext cx="6984776" cy="1099536"/>
          </a:xfrm>
        </p:spPr>
        <p:txBody>
          <a:bodyPr>
            <a:no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39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492375" y="620713"/>
            <a:ext cx="6651625" cy="8382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МОДУЛЬ «ОСНОВЫ СВЕТСКОЙ ЭТИКИ»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pic>
        <p:nvPicPr>
          <p:cNvPr id="2050" name="Picture 2" descr="H:\семинар\slide-18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60"/>
          <a:stretch/>
        </p:blipFill>
        <p:spPr bwMode="auto">
          <a:xfrm>
            <a:off x="1907704" y="2204864"/>
            <a:ext cx="685917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483768" y="1124744"/>
            <a:ext cx="61123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60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82750" y="1442957"/>
            <a:ext cx="636571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Мастер-класС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7904" y="4437112"/>
            <a:ext cx="5064398" cy="16561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kern="0" dirty="0" smtClean="0"/>
          </a:p>
          <a:p>
            <a:pPr marL="0" indent="0">
              <a:buNone/>
            </a:pPr>
            <a:r>
              <a:rPr lang="ru-RU" sz="2000" kern="0" dirty="0" smtClean="0"/>
              <a:t>Презентацию подготовила</a:t>
            </a:r>
            <a:r>
              <a:rPr lang="ru-RU" sz="2000" kern="0" cap="all" dirty="0" smtClean="0"/>
              <a:t>: </a:t>
            </a:r>
          </a:p>
          <a:p>
            <a:pPr marL="0" indent="0">
              <a:buNone/>
            </a:pPr>
            <a:r>
              <a:rPr lang="ru-RU" sz="2000" b="1" kern="0" cap="all" dirty="0" smtClean="0"/>
              <a:t>Аверкина </a:t>
            </a:r>
            <a:r>
              <a:rPr lang="ru-RU" sz="2000" b="1" kern="0" cap="all" dirty="0"/>
              <a:t>Наталия </a:t>
            </a:r>
            <a:r>
              <a:rPr lang="ru-RU" sz="2000" b="1" kern="0" cap="all" dirty="0" err="1"/>
              <a:t>Юриевна</a:t>
            </a:r>
            <a:r>
              <a:rPr lang="ru-RU" sz="2000" kern="0" dirty="0"/>
              <a:t>, </a:t>
            </a:r>
            <a:endParaRPr lang="ru-RU" sz="2000" kern="0" dirty="0" smtClean="0"/>
          </a:p>
          <a:p>
            <a:pPr marL="0" indent="0">
              <a:buNone/>
            </a:pPr>
            <a:r>
              <a:rPr lang="ru-RU" sz="2000" kern="0" dirty="0" smtClean="0"/>
              <a:t>учитель </a:t>
            </a:r>
            <a:r>
              <a:rPr lang="ru-RU" sz="2000" kern="0" dirty="0"/>
              <a:t>начальных </a:t>
            </a:r>
            <a:r>
              <a:rPr lang="ru-RU" sz="2000" kern="0" dirty="0" smtClean="0"/>
              <a:t>классов </a:t>
            </a:r>
            <a:r>
              <a:rPr lang="ru-RU" sz="2000" kern="0" dirty="0"/>
              <a:t>филиала МБОУ Жуковской </a:t>
            </a:r>
            <a:r>
              <a:rPr lang="ru-RU" sz="2000" kern="0" dirty="0" smtClean="0"/>
              <a:t>СОШ №</a:t>
            </a:r>
            <a:r>
              <a:rPr lang="ru-RU" sz="2000" kern="0" dirty="0"/>
              <a:t>2 </a:t>
            </a:r>
            <a:r>
              <a:rPr lang="ru-RU" sz="2000" kern="0" dirty="0" smtClean="0"/>
              <a:t>в </a:t>
            </a:r>
            <a:r>
              <a:rPr lang="ru-RU" sz="2000" kern="0" dirty="0"/>
              <a:t>п</a:t>
            </a:r>
            <a:r>
              <a:rPr lang="ru-RU" sz="2000" kern="0" dirty="0" smtClean="0"/>
              <a:t>. </a:t>
            </a:r>
            <a:r>
              <a:rPr lang="ru-RU" sz="2000" kern="0" dirty="0" err="1" smtClean="0"/>
              <a:t>Олсуфьево</a:t>
            </a:r>
            <a:endParaRPr lang="ru-RU" sz="2000" kern="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36132" y="332656"/>
            <a:ext cx="636054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cap="all" dirty="0"/>
              <a:t>Курсы повышения квалификации</a:t>
            </a:r>
            <a:endParaRPr lang="ru-RU" sz="1300" b="1" dirty="0"/>
          </a:p>
          <a:p>
            <a:pPr algn="ctr"/>
            <a:r>
              <a:rPr lang="ru-RU" sz="1300" b="1" cap="all" dirty="0"/>
              <a:t>учителей образовательных организаций Жуковского района </a:t>
            </a:r>
            <a:endParaRPr lang="ru-RU" sz="1300" b="1" cap="all" dirty="0" smtClean="0"/>
          </a:p>
          <a:p>
            <a:pPr algn="ctr"/>
            <a:r>
              <a:rPr lang="ru-RU" sz="1300" b="1" cap="all" dirty="0" smtClean="0"/>
              <a:t>по </a:t>
            </a:r>
            <a:r>
              <a:rPr lang="ru-RU" sz="1300" b="1" cap="all" dirty="0"/>
              <a:t>теме: «Содержание и практические механизмы реализации  ФГОС общего образования  </a:t>
            </a:r>
            <a:r>
              <a:rPr lang="ru-RU" sz="1300" b="1" cap="all" dirty="0" smtClean="0"/>
              <a:t>в </a:t>
            </a:r>
            <a:r>
              <a:rPr lang="ru-RU" sz="1300" b="1" cap="all" dirty="0"/>
              <a:t>преподавании курсов «ОРКСЭ» и «ОДНКР»</a:t>
            </a:r>
            <a:endParaRPr lang="ru-RU" sz="13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636132" y="1425263"/>
            <a:ext cx="61123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2"/>
          <p:cNvSpPr txBox="1">
            <a:spLocks/>
          </p:cNvSpPr>
          <p:nvPr/>
        </p:nvSpPr>
        <p:spPr>
          <a:xfrm>
            <a:off x="2257015" y="3172054"/>
            <a:ext cx="6365714" cy="1080120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ТОДЕМ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2257015" y="3140968"/>
            <a:ext cx="6365714" cy="1080120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МЕТОД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1066" y="2679303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Путь </a:t>
            </a:r>
            <a:r>
              <a:rPr lang="ru-RU" b="1" dirty="0"/>
              <a:t>исследования, способ достижения цели, совокупность приемов и операций практического и теоретического освоения действительности.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551837"/>
            <a:ext cx="6462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роцесс </a:t>
            </a:r>
            <a:r>
              <a:rPr lang="ru-RU" b="1" dirty="0"/>
              <a:t>взаимодействия между учителем и учениками, в результате чего происходит передача и усвоение знаний, умений и навыков, предусмотренных содержанием обучения</a:t>
            </a:r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4860032" y="3152001"/>
            <a:ext cx="4965376" cy="1080120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ОБУЧЕНИЯ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8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5" grpId="0"/>
      <p:bldP spid="5" grpId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1628800"/>
            <a:ext cx="6365714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Мастер-класс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«Применение </a:t>
            </a:r>
            <a:br>
              <a:rPr lang="ru-RU" dirty="0" smtClean="0"/>
            </a:br>
            <a:r>
              <a:rPr lang="ru-RU" dirty="0" smtClean="0"/>
              <a:t>активных методов обучения на уроках </a:t>
            </a:r>
            <a:r>
              <a:rPr lang="ru-RU" dirty="0" err="1" smtClean="0"/>
              <a:t>орксэ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7904" y="4437112"/>
            <a:ext cx="5064398" cy="16561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kern="0" dirty="0" smtClean="0"/>
          </a:p>
          <a:p>
            <a:pPr marL="0" indent="0">
              <a:buNone/>
            </a:pPr>
            <a:r>
              <a:rPr lang="ru-RU" sz="2000" kern="0" dirty="0" smtClean="0"/>
              <a:t>Презентацию подготовила</a:t>
            </a:r>
            <a:r>
              <a:rPr lang="ru-RU" sz="2000" kern="0" cap="all" dirty="0" smtClean="0"/>
              <a:t>: </a:t>
            </a:r>
          </a:p>
          <a:p>
            <a:pPr marL="0" indent="0">
              <a:buNone/>
            </a:pPr>
            <a:r>
              <a:rPr lang="ru-RU" sz="2000" b="1" kern="0" cap="all" dirty="0" smtClean="0"/>
              <a:t>Аверкина </a:t>
            </a:r>
            <a:r>
              <a:rPr lang="ru-RU" sz="2000" b="1" kern="0" cap="all" dirty="0"/>
              <a:t>Наталия </a:t>
            </a:r>
            <a:r>
              <a:rPr lang="ru-RU" sz="2000" b="1" kern="0" cap="all" dirty="0" err="1"/>
              <a:t>Юриевна</a:t>
            </a:r>
            <a:r>
              <a:rPr lang="ru-RU" sz="2000" kern="0" dirty="0"/>
              <a:t>, </a:t>
            </a:r>
            <a:endParaRPr lang="ru-RU" sz="2000" kern="0" dirty="0" smtClean="0"/>
          </a:p>
          <a:p>
            <a:pPr marL="0" indent="0">
              <a:buNone/>
            </a:pPr>
            <a:r>
              <a:rPr lang="ru-RU" sz="2000" kern="0" dirty="0" smtClean="0"/>
              <a:t>учитель </a:t>
            </a:r>
            <a:r>
              <a:rPr lang="ru-RU" sz="2000" kern="0" dirty="0"/>
              <a:t>начальных </a:t>
            </a:r>
            <a:r>
              <a:rPr lang="ru-RU" sz="2000" kern="0" dirty="0" smtClean="0"/>
              <a:t>классов </a:t>
            </a:r>
            <a:r>
              <a:rPr lang="ru-RU" sz="2000" kern="0" dirty="0"/>
              <a:t>филиала МБОУ Жуковской </a:t>
            </a:r>
            <a:r>
              <a:rPr lang="ru-RU" sz="2000" kern="0" dirty="0" smtClean="0"/>
              <a:t>СОШ №</a:t>
            </a:r>
            <a:r>
              <a:rPr lang="ru-RU" sz="2000" kern="0" dirty="0"/>
              <a:t>2 </a:t>
            </a:r>
            <a:r>
              <a:rPr lang="ru-RU" sz="2000" kern="0" dirty="0" smtClean="0"/>
              <a:t>в </a:t>
            </a:r>
            <a:r>
              <a:rPr lang="ru-RU" sz="2000" kern="0" dirty="0"/>
              <a:t>п</a:t>
            </a:r>
            <a:r>
              <a:rPr lang="ru-RU" sz="2000" kern="0" dirty="0" smtClean="0"/>
              <a:t>. </a:t>
            </a:r>
            <a:r>
              <a:rPr lang="ru-RU" sz="2000" kern="0" dirty="0" err="1" smtClean="0"/>
              <a:t>Олсуфьево</a:t>
            </a:r>
            <a:endParaRPr lang="ru-RU" sz="2000" kern="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36132" y="332656"/>
            <a:ext cx="636054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cap="all" dirty="0"/>
              <a:t>Курсы повышения квалификации</a:t>
            </a:r>
            <a:endParaRPr lang="ru-RU" sz="1300" b="1" dirty="0"/>
          </a:p>
          <a:p>
            <a:pPr algn="ctr"/>
            <a:r>
              <a:rPr lang="ru-RU" sz="1300" b="1" cap="all" dirty="0"/>
              <a:t>учителей образовательных организаций Жуковского района </a:t>
            </a:r>
            <a:endParaRPr lang="ru-RU" sz="1300" b="1" cap="all" dirty="0" smtClean="0"/>
          </a:p>
          <a:p>
            <a:pPr algn="ctr"/>
            <a:r>
              <a:rPr lang="ru-RU" sz="1300" b="1" cap="all" dirty="0" smtClean="0"/>
              <a:t>по </a:t>
            </a:r>
            <a:r>
              <a:rPr lang="ru-RU" sz="1300" b="1" cap="all" dirty="0"/>
              <a:t>теме: «Содержание и практические механизмы реализации  ФГОС общего образования  </a:t>
            </a:r>
            <a:r>
              <a:rPr lang="ru-RU" sz="1300" b="1" cap="all" dirty="0" smtClean="0"/>
              <a:t>в </a:t>
            </a:r>
            <a:r>
              <a:rPr lang="ru-RU" sz="1300" b="1" cap="all" dirty="0"/>
              <a:t>преподавании курсов «ОРКСЭ» и «ОДНКР»</a:t>
            </a:r>
            <a:endParaRPr lang="ru-RU" sz="13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636132" y="1425263"/>
            <a:ext cx="61123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13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«Применение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активных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методов обучения на уроках ОРКСЭ»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27784" y="1268760"/>
            <a:ext cx="6030412" cy="5331731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Активные </a:t>
            </a:r>
            <a:r>
              <a:rPr lang="ru-RU" b="1" dirty="0"/>
              <a:t>методы обучения (АМО) </a:t>
            </a:r>
            <a:r>
              <a:rPr lang="ru-RU" dirty="0"/>
              <a:t>– это методы, которые побуждают учащихся к активной мыслительной и практической деятельности в процессе овладения учебным  материалом. 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483768" y="1772816"/>
            <a:ext cx="61123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33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12857a4edda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lum bright="-2000" contrast="2000"/>
          </a:blip>
          <a:stretch>
            <a:fillRect/>
          </a:stretch>
        </p:blipFill>
        <p:spPr>
          <a:xfrm>
            <a:off x="1978754" y="1268760"/>
            <a:ext cx="4294232" cy="496563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2" name="Содержимое 11" descr="LemonTree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lum bright="-3000" contrast="4000"/>
          </a:blip>
          <a:stretch>
            <a:fillRect/>
          </a:stretch>
        </p:blipFill>
        <p:spPr>
          <a:xfrm>
            <a:off x="5346310" y="1422629"/>
            <a:ext cx="3797690" cy="503070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Волна 5"/>
          <p:cNvSpPr/>
          <p:nvPr/>
        </p:nvSpPr>
        <p:spPr>
          <a:xfrm>
            <a:off x="2339752" y="4566478"/>
            <a:ext cx="2286016" cy="785818"/>
          </a:xfrm>
          <a:prstGeom prst="wave">
            <a:avLst>
              <a:gd name="adj1" fmla="val 11587"/>
              <a:gd name="adj2" fmla="val 1731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ОЖИДАНИЯ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5286380" y="4214818"/>
            <a:ext cx="2286016" cy="785818"/>
          </a:xfrm>
          <a:prstGeom prst="wave">
            <a:avLst>
              <a:gd name="adj1" fmla="val 11587"/>
              <a:gd name="adj2" fmla="val 1731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ОПАСЕНИЯ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6050" y="404664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 «ФРУКТОВЫЙ САД»</a:t>
            </a:r>
            <a:endParaRPr lang="ru-RU" sz="32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722390" y="1124744"/>
            <a:ext cx="61123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DSC02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129" y="2132856"/>
            <a:ext cx="6378823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786050" y="404664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«ЧТО У МЕНЯ НА СЕРДЦЕ»</a:t>
            </a:r>
            <a:endParaRPr lang="ru-RU" sz="3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786050" y="1495278"/>
            <a:ext cx="61123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91680" y="188640"/>
            <a:ext cx="5832648" cy="576064"/>
          </a:xfrm>
          <a:prstGeom prst="roundRect">
            <a:avLst/>
          </a:prstGeom>
          <a:solidFill>
            <a:srgbClr val="FFFFCC"/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688632" cy="576064"/>
          </a:xfrm>
        </p:spPr>
        <p:txBody>
          <a:bodyPr>
            <a:normAutofit fontScale="90000"/>
          </a:bodyPr>
          <a:lstStyle/>
          <a:p>
            <a:r>
              <a:rPr lang="ru-RU" sz="3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</a:t>
            </a:r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«ИНФО - УГАДАЙ-КА»</a:t>
            </a:r>
            <a:endParaRPr lang="ru-RU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357298"/>
            <a:ext cx="2000264" cy="92869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2285992"/>
            <a:ext cx="2000264" cy="4214842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357298"/>
            <a:ext cx="2000264" cy="928694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285992"/>
            <a:ext cx="2000264" cy="4214842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00562" y="2285992"/>
            <a:ext cx="2000264" cy="4214842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1357298"/>
            <a:ext cx="1928826" cy="92869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1357298"/>
            <a:ext cx="2286016" cy="928694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применения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2285992"/>
            <a:ext cx="1928826" cy="2933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Система методов, которая обеспечивает активность и разнообразие мыслительной и практической деятельности учащихся.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429388" y="2285992"/>
            <a:ext cx="2286016" cy="421484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00298" y="2285992"/>
            <a:ext cx="20002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класса, проверка домашнего задания, постановка целей и задач урока, объяснение нового, закрепление изученного, обобщение знаний, организация самостоятельной работы, подведение итогов урока, релаксация.</a:t>
            </a:r>
            <a:endParaRPr lang="ru-RU" sz="1700" b="1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00562" y="2428868"/>
            <a:ext cx="19288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«Поздоровайся  ладошками»,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«Ладошка»,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Инфо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– угадай-ка»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72264" y="2357430"/>
            <a:ext cx="2143140" cy="28623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Развитие мотивации, интереса к предмету,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коммуникатив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ных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учебно-информационных и учебно-организационных умений.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76470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Активные методы обучения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30" grpId="0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2517</TotalTime>
  <Words>811</Words>
  <Application>Microsoft Office PowerPoint</Application>
  <PresentationFormat>Экран (4:3)</PresentationFormat>
  <Paragraphs>201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 Мастер-класс</vt:lpstr>
      <vt:lpstr>Слайд 2</vt:lpstr>
      <vt:lpstr>МОДУЛЬ «ОСНОВЫ СВЕТСКОЙ ЭТИКИ» </vt:lpstr>
      <vt:lpstr> Мастер-класС</vt:lpstr>
      <vt:lpstr> Мастер-класс  «Применение  активных методов обучения на уроках орксэ»</vt:lpstr>
      <vt:lpstr>«Применение  активных методов обучения на уроках ОРКСЭ»</vt:lpstr>
      <vt:lpstr>Слайд 7</vt:lpstr>
      <vt:lpstr>Слайд 8</vt:lpstr>
      <vt:lpstr>метод «ИНФО - УГАДАЙ-КА»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               метод «ИНФО- УГАДАЙ-КА»</vt:lpstr>
      <vt:lpstr>Слайд 25</vt:lpstr>
      <vt:lpstr>Слайд 26</vt:lpstr>
      <vt:lpstr>Слайд 27</vt:lpstr>
      <vt:lpstr>Слайд 28</vt:lpstr>
      <vt:lpstr>Спасибо за внимание!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278</cp:revision>
  <dcterms:created xsi:type="dcterms:W3CDTF">2010-06-09T05:16:24Z</dcterms:created>
  <dcterms:modified xsi:type="dcterms:W3CDTF">2022-08-15T14:43:05Z</dcterms:modified>
</cp:coreProperties>
</file>