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71" r:id="rId12"/>
    <p:sldId id="267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9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55D7E-C74A-40E2-8B7F-E7DC2B5092F6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8222-9985-44A8-8418-18F10CB6E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9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0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856" y="1484784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i="1" dirty="0">
                <a:solidFill>
                  <a:srgbClr val="002060"/>
                </a:solidFill>
              </a:rPr>
              <a:t>Задачи с практическим содержанием по теме: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002060"/>
                </a:solidFill>
              </a:rPr>
              <a:t>«</a:t>
            </a:r>
            <a:r>
              <a:rPr lang="ru-RU" sz="4400" b="1" i="1" dirty="0">
                <a:solidFill>
                  <a:srgbClr val="002060"/>
                </a:solidFill>
              </a:rPr>
              <a:t>Объёмы многогранников».</a:t>
            </a:r>
            <a:endParaRPr lang="ru-RU" sz="44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9854" y="5229200"/>
            <a:ext cx="231262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i="1" dirty="0" err="1"/>
              <a:t>Былинкина</a:t>
            </a:r>
            <a:r>
              <a:rPr lang="ru-RU" sz="2400" b="1" i="1" dirty="0"/>
              <a:t> О.В.</a:t>
            </a:r>
          </a:p>
        </p:txBody>
      </p:sp>
    </p:spTree>
    <p:extLst>
      <p:ext uri="{BB962C8B-B14F-4D97-AF65-F5344CB8AC3E}">
        <p14:creationId xmlns:p14="http://schemas.microsoft.com/office/powerpoint/2010/main" val="507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29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55576" y="260648"/>
                <a:ext cx="799288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002060"/>
                    </a:solidFill>
                  </a:rPr>
                  <a:t>9. Котел </a:t>
                </a:r>
                <a:r>
                  <a:rPr lang="ru-RU" sz="2800" i="1" dirty="0">
                    <a:solidFill>
                      <a:srgbClr val="002060"/>
                    </a:solidFill>
                  </a:rPr>
                  <a:t>имеет форму прямоугольного параллелепипеда, длина основания которого равна 2,25 м, ширина 12 </a:t>
                </a:r>
                <a:r>
                  <a:rPr lang="ru-RU" sz="2800" i="1" dirty="0" err="1">
                    <a:solidFill>
                      <a:srgbClr val="002060"/>
                    </a:solidFill>
                  </a:rPr>
                  <a:t>дм</a:t>
                </a:r>
                <a:r>
                  <a:rPr lang="ru-RU" sz="2800" i="1" dirty="0">
                    <a:solidFill>
                      <a:srgbClr val="002060"/>
                    </a:solidFill>
                  </a:rPr>
                  <a:t>. Емкость бака равна 6,75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i="1" dirty="0" smtClean="0">
                    <a:solidFill>
                      <a:srgbClr val="002060"/>
                    </a:solidFill>
                  </a:rPr>
                  <a:t>. </a:t>
                </a:r>
                <a:r>
                  <a:rPr lang="ru-RU" sz="2800" i="1" dirty="0">
                    <a:solidFill>
                      <a:srgbClr val="002060"/>
                    </a:solidFill>
                  </a:rPr>
                  <a:t>Вычислите высоту бака.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60648"/>
                <a:ext cx="7992888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602" t="-302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4" b="4988"/>
          <a:stretch/>
        </p:blipFill>
        <p:spPr bwMode="auto">
          <a:xfrm>
            <a:off x="467544" y="2114962"/>
            <a:ext cx="8280920" cy="441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8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0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10.  Для </a:t>
            </a:r>
            <a:r>
              <a:rPr lang="ru-RU" sz="2800" i="1" dirty="0">
                <a:solidFill>
                  <a:srgbClr val="002060"/>
                </a:solidFill>
              </a:rPr>
              <a:t>прокладывания водопроводных труб вырыли котлован длиной 257,5 м, шириной 1,2 м и глубиной 1,4 м. Сколько кубических метров земли было вынуто из котлована?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8" y="2296613"/>
            <a:ext cx="7997985" cy="415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3429000"/>
            <a:ext cx="1008112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8800" y="2574325"/>
            <a:ext cx="548640" cy="807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5599770">
            <a:off x="2916590" y="2190066"/>
            <a:ext cx="548640" cy="8077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599770">
            <a:off x="2916590" y="2277012"/>
            <a:ext cx="548640" cy="8077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24328" y="5013176"/>
            <a:ext cx="548640" cy="807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46430" y="4149080"/>
            <a:ext cx="0" cy="18002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 rot="9808154">
            <a:off x="5661439" y="5334374"/>
            <a:ext cx="476515" cy="719554"/>
          </a:xfrm>
          <a:prstGeom prst="roundRect">
            <a:avLst>
              <a:gd name="adj" fmla="val 4541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585096" y="5949280"/>
            <a:ext cx="1645378" cy="516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532440" y="3578185"/>
            <a:ext cx="0" cy="237626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0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11.  Сколько коробок в форме прямоугольного параллелепипеда размерами 30×40×50 (см) можно поместить в кузов машины с размерами </a:t>
            </a:r>
            <a:r>
              <a:rPr lang="ru-RU" sz="2800" i="1" dirty="0" smtClean="0">
                <a:solidFill>
                  <a:srgbClr val="002060"/>
                </a:solidFill>
              </a:rPr>
              <a:t>2×3×1,5(см</a:t>
            </a:r>
            <a:r>
              <a:rPr lang="ru-RU" sz="2800" i="1" dirty="0">
                <a:solidFill>
                  <a:srgbClr val="002060"/>
                </a:solidFill>
              </a:rPr>
              <a:t>) </a:t>
            </a:r>
            <a:r>
              <a:rPr lang="ru-RU" sz="2800" i="1" dirty="0" smtClean="0">
                <a:solidFill>
                  <a:srgbClr val="002060"/>
                </a:solidFill>
              </a:rPr>
              <a:t>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9"/>
          <a:stretch/>
        </p:blipFill>
        <p:spPr bwMode="auto">
          <a:xfrm>
            <a:off x="1152756" y="2004522"/>
            <a:ext cx="6694472" cy="481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2996952"/>
            <a:ext cx="720080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212976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12.Сколько </a:t>
            </a:r>
            <a:r>
              <a:rPr lang="ru-RU" sz="2800" i="1" dirty="0">
                <a:solidFill>
                  <a:srgbClr val="002060"/>
                </a:solidFill>
              </a:rPr>
              <a:t>досок длиной 3,5 см, шириной 20 см и толщеной 20мм выйдет из четырёхугольной балки длиной 105 </a:t>
            </a:r>
            <a:r>
              <a:rPr lang="ru-RU" sz="2800" i="1" dirty="0" err="1">
                <a:solidFill>
                  <a:srgbClr val="002060"/>
                </a:solidFill>
              </a:rPr>
              <a:t>дм</a:t>
            </a:r>
            <a:r>
              <a:rPr lang="ru-RU" sz="2800" i="1" dirty="0">
                <a:solidFill>
                  <a:srgbClr val="002060"/>
                </a:solidFill>
              </a:rPr>
              <a:t>, имеющей в сечении </a:t>
            </a:r>
            <a:r>
              <a:rPr lang="ru-RU" sz="2800" i="1" dirty="0" smtClean="0">
                <a:solidFill>
                  <a:srgbClr val="002060"/>
                </a:solidFill>
              </a:rPr>
              <a:t>прямоугольник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размером </a:t>
            </a:r>
            <a:r>
              <a:rPr lang="ru-RU" sz="2800" i="1" dirty="0">
                <a:solidFill>
                  <a:srgbClr val="002060"/>
                </a:solidFill>
              </a:rPr>
              <a:t>30см×40 см </a:t>
            </a:r>
            <a:r>
              <a:rPr lang="ru-RU" sz="2800" i="1" dirty="0" smtClean="0">
                <a:solidFill>
                  <a:srgbClr val="002060"/>
                </a:solidFill>
              </a:rPr>
              <a:t>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91" y="1595648"/>
            <a:ext cx="4240865" cy="366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4" y="3645024"/>
            <a:ext cx="397196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2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0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7672" y="116632"/>
                <a:ext cx="8064896" cy="1394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002060"/>
                    </a:solidFill>
                  </a:rPr>
                  <a:t>13</a:t>
                </a:r>
                <a:r>
                  <a:rPr lang="ru-RU" sz="2800" i="1" dirty="0">
                    <a:solidFill>
                      <a:srgbClr val="002060"/>
                    </a:solidFill>
                  </a:rPr>
                  <a:t>. Размеры кирпича 25×12×6,5 (см). Найдите вес одного кирпича в граммах, если вес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i="1" dirty="0">
                    <a:solidFill>
                      <a:srgbClr val="002060"/>
                    </a:solidFill>
                  </a:rPr>
                  <a:t> кирпича равен 1700кг</a:t>
                </a:r>
                <a:r>
                  <a:rPr lang="ru-RU" sz="2800" i="1" dirty="0" smtClean="0">
                    <a:solidFill>
                      <a:srgbClr val="002060"/>
                    </a:solidFill>
                  </a:rPr>
                  <a:t>.</a:t>
                </a:r>
                <a:endParaRPr lang="ru-RU" sz="2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72" y="116632"/>
                <a:ext cx="8064896" cy="1394741"/>
              </a:xfrm>
              <a:prstGeom prst="rect">
                <a:avLst/>
              </a:prstGeom>
              <a:blipFill rotWithShape="1">
                <a:blip r:embed="rId3"/>
                <a:stretch>
                  <a:fillRect l="-1512" t="-3930" b="-1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11373"/>
            <a:ext cx="5475301" cy="485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2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0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241376" y="190017"/>
                <a:ext cx="7758608" cy="1394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002060"/>
                    </a:solidFill>
                  </a:rPr>
                  <a:t>14</a:t>
                </a:r>
                <a:r>
                  <a:rPr lang="ru-RU" sz="2800" i="1" dirty="0">
                    <a:solidFill>
                      <a:srgbClr val="002060"/>
                    </a:solidFill>
                  </a:rPr>
                  <a:t>. Какова должна быть площадь кабинета </a:t>
                </a:r>
                <a:r>
                  <a:rPr lang="ru-RU" sz="2800" i="1" dirty="0" smtClean="0">
                    <a:solidFill>
                      <a:srgbClr val="002060"/>
                    </a:solidFill>
                  </a:rPr>
                  <a:t>высотой 3м </a:t>
                </a:r>
                <a:r>
                  <a:rPr lang="ru-RU" sz="2800" i="1" dirty="0">
                    <a:solidFill>
                      <a:srgbClr val="002060"/>
                    </a:solidFill>
                  </a:rPr>
                  <a:t>для класса в 28 человек, если на каждого ученика нужно 7,5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i="1" dirty="0">
                    <a:solidFill>
                      <a:srgbClr val="002060"/>
                    </a:solidFill>
                  </a:rPr>
                  <a:t> воздуха</a:t>
                </a:r>
                <a:r>
                  <a:rPr lang="ru-RU" sz="2800" i="1" dirty="0" smtClean="0">
                    <a:solidFill>
                      <a:srgbClr val="002060"/>
                    </a:solidFill>
                  </a:rPr>
                  <a:t>?</a:t>
                </a:r>
                <a:endParaRPr lang="ru-RU" sz="2800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376" y="190017"/>
                <a:ext cx="7758608" cy="1394741"/>
              </a:xfrm>
              <a:prstGeom prst="rect">
                <a:avLst/>
              </a:prstGeom>
              <a:blipFill rotWithShape="1">
                <a:blip r:embed="rId3"/>
                <a:stretch>
                  <a:fillRect l="-1651" t="-3930" b="-10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76" y="1584758"/>
            <a:ext cx="7056784" cy="510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2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0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188640"/>
                <a:ext cx="8064896" cy="272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002060"/>
                    </a:solidFill>
                  </a:rPr>
                  <a:t>15</a:t>
                </a:r>
                <a:r>
                  <a:rPr lang="ru-RU" sz="2800" i="1" dirty="0">
                    <a:solidFill>
                      <a:srgbClr val="002060"/>
                    </a:solidFill>
                  </a:rPr>
                  <a:t>.  Прямолинейный участок дороги шириной 10 м и длиной 100 м требуется покрыть асфальтом толщиной 5 см. Сколько потребуется машин асфальта, если объемный вес асфальта </a:t>
                </a:r>
                <a:r>
                  <a:rPr lang="ru-RU" sz="2800" i="1" dirty="0" smtClean="0">
                    <a:solidFill>
                      <a:srgbClr val="002060"/>
                    </a:solidFill>
                  </a:rPr>
                  <a:t>равен   </a:t>
                </a:r>
                <a:r>
                  <a:rPr lang="ru-RU" sz="2800" i="1" dirty="0">
                    <a:solidFill>
                      <a:srgbClr val="002060"/>
                    </a:solidFill>
                  </a:rPr>
                  <a:t>2,4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т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i="1" dirty="0">
                    <a:solidFill>
                      <a:srgbClr val="002060"/>
                    </a:solidFill>
                  </a:rPr>
                  <a:t>, а грузоподъёмность одной машины – </a:t>
                </a:r>
                <a:r>
                  <a:rPr lang="ru-RU" sz="2800" i="1" dirty="0" smtClean="0">
                    <a:solidFill>
                      <a:srgbClr val="002060"/>
                    </a:solidFill>
                  </a:rPr>
                  <a:t>        5 </a:t>
                </a:r>
                <a:r>
                  <a:rPr lang="ru-RU" sz="2800" i="1" dirty="0">
                    <a:solidFill>
                      <a:srgbClr val="002060"/>
                    </a:solidFill>
                  </a:rPr>
                  <a:t>тонн?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8640"/>
                <a:ext cx="8064896" cy="2720873"/>
              </a:xfrm>
              <a:prstGeom prst="rect">
                <a:avLst/>
              </a:prstGeom>
              <a:blipFill rotWithShape="1">
                <a:blip r:embed="rId3"/>
                <a:stretch>
                  <a:fillRect l="-1512" t="-2018" r="-2116" b="-5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" b="5927"/>
          <a:stretch/>
        </p:blipFill>
        <p:spPr bwMode="auto">
          <a:xfrm>
            <a:off x="2195736" y="2492896"/>
            <a:ext cx="6717824" cy="424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2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334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1.  Три </a:t>
            </a:r>
            <a:r>
              <a:rPr lang="ru-RU" sz="2800" i="1" dirty="0">
                <a:solidFill>
                  <a:srgbClr val="002060"/>
                </a:solidFill>
              </a:rPr>
              <a:t>латунных куба с ребрами 3см, 4см, 5см переплавили в один куб.  Какую длину имеет ребро нового куба</a:t>
            </a:r>
            <a:r>
              <a:rPr lang="en-US" sz="2800" i="1" dirty="0">
                <a:solidFill>
                  <a:srgbClr val="002060"/>
                </a:solidFill>
              </a:rPr>
              <a:t>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4" name="Куб 3"/>
          <p:cNvSpPr/>
          <p:nvPr/>
        </p:nvSpPr>
        <p:spPr>
          <a:xfrm>
            <a:off x="1619672" y="2008231"/>
            <a:ext cx="1296144" cy="1206134"/>
          </a:xfrm>
          <a:prstGeom prst="cub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3635896" y="1593049"/>
            <a:ext cx="1584176" cy="1621316"/>
          </a:xfrm>
          <a:prstGeom prst="cub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724128" y="1311308"/>
            <a:ext cx="1872208" cy="1903057"/>
          </a:xfrm>
          <a:prstGeom prst="cub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619672" y="3356992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98168" y="3347080"/>
            <a:ext cx="1152128" cy="9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24128" y="3356992"/>
            <a:ext cx="12961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810244" y="3356992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3см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29008" y="3361888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4см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4008" y="334708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5см</a:t>
            </a:r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4206488" y="363323"/>
            <a:ext cx="554960" cy="6768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3273120" y="4130040"/>
            <a:ext cx="2396160" cy="2426153"/>
          </a:xfrm>
          <a:prstGeom prst="cub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059832" y="4797152"/>
            <a:ext cx="0" cy="17590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661966" y="5336992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?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8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7628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55576" y="246976"/>
                <a:ext cx="811864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i="1" dirty="0" smtClean="0">
                    <a:solidFill>
                      <a:srgbClr val="002060"/>
                    </a:solidFill>
                  </a:rPr>
                  <a:t>2. Кирпич </a:t>
                </a:r>
                <a:r>
                  <a:rPr lang="ru-RU" sz="3200" i="1" dirty="0">
                    <a:solidFill>
                      <a:srgbClr val="002060"/>
                    </a:solidFill>
                  </a:rPr>
                  <a:t>размером 25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002060"/>
                        </a:solidFill>
                        <a:latin typeface="Cambria Math"/>
                      </a:rPr>
                      <m:t>×12×6,5</m:t>
                    </m:r>
                  </m:oMath>
                </a14:m>
                <a:r>
                  <a:rPr lang="ru-RU" sz="3200" i="1" dirty="0">
                    <a:solidFill>
                      <a:srgbClr val="002060"/>
                    </a:solidFill>
                  </a:rPr>
                  <a:t>см имеет массу 3,51кг. Найдите его плотность</a:t>
                </a:r>
                <a:r>
                  <a:rPr lang="en-US" sz="3200" i="1" dirty="0">
                    <a:solidFill>
                      <a:srgbClr val="002060"/>
                    </a:solidFill>
                  </a:rPr>
                  <a:t>?</a:t>
                </a:r>
                <a:endParaRPr lang="ru-RU" sz="3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6976"/>
                <a:ext cx="8118648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952" t="-6818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1330761" y="5665603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</a:rPr>
              <a:t>m = 3,51 </a:t>
            </a:r>
            <a:r>
              <a:rPr lang="ru-RU" sz="3200" i="1" dirty="0" smtClean="0">
                <a:solidFill>
                  <a:srgbClr val="002060"/>
                </a:solidFill>
              </a:rPr>
              <a:t>кг</a:t>
            </a:r>
            <a:endParaRPr lang="ru-RU" sz="32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355035" y="5619630"/>
                <a:ext cx="1096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206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=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?</a:t>
                </a:r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35" y="5619630"/>
                <a:ext cx="1096775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1666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22432" r="1764" b="7027"/>
          <a:stretch/>
        </p:blipFill>
        <p:spPr bwMode="auto">
          <a:xfrm>
            <a:off x="1305257" y="1641990"/>
            <a:ext cx="6629400" cy="39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08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0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90816" y="188640"/>
                <a:ext cx="827367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002060"/>
                    </a:solidFill>
                  </a:rPr>
                  <a:t>3. Требуется установить резервуар для воды ёмкостью 10 см</a:t>
                </a:r>
                <a:r>
                  <a:rPr lang="ru-RU" sz="2800" i="1" baseline="30000" dirty="0">
                    <a:solidFill>
                      <a:srgbClr val="002060"/>
                    </a:solidFill>
                  </a:rPr>
                  <a:t>3  </a:t>
                </a:r>
                <a:r>
                  <a:rPr lang="ru-RU" sz="2800" i="1" dirty="0">
                    <a:solidFill>
                      <a:srgbClr val="002060"/>
                    </a:solidFill>
                  </a:rPr>
                  <a:t>на  прямоугольной площадке размером 2,5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206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ru-RU" sz="2800" i="1" dirty="0">
                    <a:solidFill>
                      <a:srgbClr val="002060"/>
                    </a:solidFill>
                  </a:rPr>
                  <a:t>2 м, служащей для него дном. Найдите высоту резервуара.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16" y="188640"/>
                <a:ext cx="8273672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473" t="-302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Цилиндр 3"/>
          <p:cNvSpPr/>
          <p:nvPr/>
        </p:nvSpPr>
        <p:spPr>
          <a:xfrm>
            <a:off x="1259632" y="2420888"/>
            <a:ext cx="1800200" cy="2592288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1259632" y="3060576"/>
            <a:ext cx="1800200" cy="19526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91921" y="4019850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V=10 </a:t>
            </a:r>
            <a:r>
              <a:rPr lang="ru-RU" sz="2400" dirty="0"/>
              <a:t>см</a:t>
            </a:r>
            <a:r>
              <a:rPr lang="ru-RU" sz="2400" baseline="30000" dirty="0"/>
              <a:t>3</a:t>
            </a:r>
            <a:endParaRPr lang="ru-RU" sz="2400" dirty="0"/>
          </a:p>
        </p:txBody>
      </p:sp>
      <p:sp>
        <p:nvSpPr>
          <p:cNvPr id="8" name="Блок-схема: данные 7"/>
          <p:cNvSpPr/>
          <p:nvPr/>
        </p:nvSpPr>
        <p:spPr>
          <a:xfrm>
            <a:off x="4355976" y="3933056"/>
            <a:ext cx="3336756" cy="936104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355976" y="5013176"/>
            <a:ext cx="2592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176628" y="4019850"/>
            <a:ext cx="648072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27163" y="4955954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2,5 м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00664" y="4401108"/>
            <a:ext cx="617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2 м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355976" y="2797166"/>
            <a:ext cx="0" cy="206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948264" y="2797166"/>
            <a:ext cx="0" cy="1999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004048" y="2148096"/>
            <a:ext cx="0" cy="1782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674828" y="2132856"/>
            <a:ext cx="0" cy="1813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5976" y="2781926"/>
            <a:ext cx="2592288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4370" y="2132856"/>
            <a:ext cx="2688362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355976" y="2148096"/>
            <a:ext cx="648394" cy="64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948264" y="2133248"/>
            <a:ext cx="726564" cy="64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784790" y="2859465"/>
            <a:ext cx="344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308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17" grpId="0"/>
      <p:bldP spid="18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17628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Куб 4"/>
          <p:cNvSpPr/>
          <p:nvPr/>
        </p:nvSpPr>
        <p:spPr>
          <a:xfrm>
            <a:off x="2337872" y="1956088"/>
            <a:ext cx="4464496" cy="864096"/>
          </a:xfrm>
          <a:prstGeom prst="cube">
            <a:avLst>
              <a:gd name="adj" fmla="val 4440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337872" y="2983828"/>
            <a:ext cx="40343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604346" y="2535208"/>
            <a:ext cx="396044" cy="442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95736" y="2396618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710086" y="2589351"/>
                <a:ext cx="931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</a:rPr>
                      <m:t>20</m:t>
                    </m:r>
                  </m:oMath>
                </a14:m>
                <a:r>
                  <a:rPr lang="ru-RU" sz="2400" dirty="0" smtClean="0"/>
                  <a:t> см</a:t>
                </a:r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086" y="2589351"/>
                <a:ext cx="93166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61" t="-10667" r="-849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319025" y="2333992"/>
                <a:ext cx="7617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ru-RU" sz="2400" dirty="0" smtClean="0"/>
                  <a:t> см</a:t>
                </a:r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25" y="2333992"/>
                <a:ext cx="76174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00" t="-10526" r="-1200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3674517" y="2984964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30 см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30761" y="4221088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</a:rPr>
              <a:t>m = </a:t>
            </a:r>
            <a:r>
              <a:rPr lang="ru-RU" sz="3200" i="1" dirty="0" smtClean="0">
                <a:solidFill>
                  <a:srgbClr val="002060"/>
                </a:solidFill>
              </a:rPr>
              <a:t>2,7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</a:rPr>
              <a:t>кг</a:t>
            </a:r>
            <a:endParaRPr lang="ru-RU" sz="32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959949" y="4139131"/>
                <a:ext cx="1096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206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=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?</a:t>
                </a:r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49" y="4139131"/>
                <a:ext cx="1096775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1555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88896" y="260648"/>
            <a:ext cx="8635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4. Брусок льда размером 5×20×30 см имеет 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массу </a:t>
            </a:r>
            <a:r>
              <a:rPr lang="ru-RU" sz="2800" i="1" dirty="0">
                <a:solidFill>
                  <a:srgbClr val="002060"/>
                </a:solidFill>
              </a:rPr>
              <a:t>2,7 кг. Найдите его плотность.</a:t>
            </a:r>
          </a:p>
        </p:txBody>
      </p:sp>
    </p:spTree>
    <p:extLst>
      <p:ext uri="{BB962C8B-B14F-4D97-AF65-F5344CB8AC3E}">
        <p14:creationId xmlns:p14="http://schemas.microsoft.com/office/powerpoint/2010/main" val="18103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2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260648"/>
                <a:ext cx="8064896" cy="1415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002060"/>
                    </a:solidFill>
                  </a:rPr>
                  <a:t>5.    Прямоугольный золотой лист имеет размеры 4,7см и 6,2см и весит  57,9г.  Найдите толщину листа, если  плотность золота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2060"/>
                        </a:solidFill>
                        <a:latin typeface="Cambria Math"/>
                      </a:rPr>
                      <m:t> 19</m:t>
                    </m:r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i="1">
                        <a:solidFill>
                          <a:srgbClr val="002060"/>
                        </a:solidFill>
                        <a:latin typeface="Cambria Math"/>
                      </a:rPr>
                      <m:t>3 </m:t>
                    </m:r>
                    <m:f>
                      <m:fPr>
                        <m:type m:val="skw"/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г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см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0648"/>
                <a:ext cx="8064896" cy="1415196"/>
              </a:xfrm>
              <a:prstGeom prst="rect">
                <a:avLst/>
              </a:prstGeom>
              <a:blipFill rotWithShape="1">
                <a:blip r:embed="rId3"/>
                <a:stretch>
                  <a:fillRect l="-1512" t="-3879" r="-2419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Куб 3"/>
          <p:cNvSpPr/>
          <p:nvPr/>
        </p:nvSpPr>
        <p:spPr>
          <a:xfrm>
            <a:off x="2005067" y="2204864"/>
            <a:ext cx="4392488" cy="936104"/>
          </a:xfrm>
          <a:prstGeom prst="cube">
            <a:avLst>
              <a:gd name="adj" fmla="val 82795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70731" y="3623186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длина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0731" y="4318992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ширина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5883" y="5009644"/>
            <a:ext cx="1244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высота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7724" y="3591841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75436" y="4318992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55433" y="5009644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530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0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96" y="1792580"/>
            <a:ext cx="7357744" cy="492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664" y="188640"/>
            <a:ext cx="7933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6. </a:t>
            </a:r>
            <a:r>
              <a:rPr lang="ru-RU" sz="2400" i="1" dirty="0" smtClean="0">
                <a:solidFill>
                  <a:srgbClr val="002060"/>
                </a:solidFill>
              </a:rPr>
              <a:t>  Одно </a:t>
            </a:r>
            <a:r>
              <a:rPr lang="ru-RU" sz="2400" i="1" dirty="0">
                <a:solidFill>
                  <a:srgbClr val="002060"/>
                </a:solidFill>
              </a:rPr>
              <a:t>из самых грандиозных сооружений древности, пирамида Хеопса, имеет форму правильной четырёхугольной пирамиды, высотой  </a:t>
            </a:r>
            <a:r>
              <a:rPr lang="ru-RU" sz="2400" i="1" dirty="0" smtClean="0">
                <a:solidFill>
                  <a:srgbClr val="002060"/>
                </a:solidFill>
              </a:rPr>
              <a:t>138 </a:t>
            </a:r>
            <a:r>
              <a:rPr lang="ru-RU" sz="2400" i="1" dirty="0">
                <a:solidFill>
                  <a:srgbClr val="002060"/>
                </a:solidFill>
              </a:rPr>
              <a:t>м и боковым ребром </a:t>
            </a:r>
            <a:r>
              <a:rPr lang="ru-RU" sz="2400" i="1" dirty="0" smtClean="0">
                <a:solidFill>
                  <a:srgbClr val="002060"/>
                </a:solidFill>
              </a:rPr>
              <a:t>230 </a:t>
            </a:r>
            <a:r>
              <a:rPr lang="ru-RU" sz="2400" i="1" dirty="0">
                <a:solidFill>
                  <a:srgbClr val="002060"/>
                </a:solidFill>
              </a:rPr>
              <a:t>м. Найдите объём пирамиды.</a:t>
            </a:r>
          </a:p>
        </p:txBody>
      </p:sp>
    </p:spTree>
    <p:extLst>
      <p:ext uri="{BB962C8B-B14F-4D97-AF65-F5344CB8AC3E}">
        <p14:creationId xmlns:p14="http://schemas.microsoft.com/office/powerpoint/2010/main" val="9453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06840" y="188640"/>
                <a:ext cx="8057648" cy="182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002060"/>
                    </a:solidFill>
                  </a:rPr>
                  <a:t>7.    Найдите массу алюминиевой заготовки имеющей форму правильной треугольной пирамиды, сторона основания которой 2 см, а высота 6 см.  Плотность алюминия 2,6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40" y="188640"/>
                <a:ext cx="8057648" cy="1825628"/>
              </a:xfrm>
              <a:prstGeom prst="rect">
                <a:avLst/>
              </a:prstGeom>
              <a:blipFill rotWithShape="1">
                <a:blip r:embed="rId3"/>
                <a:stretch>
                  <a:fillRect l="-1589" t="-3010" b="-9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2699790" y="2564904"/>
            <a:ext cx="3096345" cy="2448272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2699791" y="5013176"/>
            <a:ext cx="3096343" cy="504056"/>
          </a:xfrm>
          <a:prstGeom prst="triangle">
            <a:avLst>
              <a:gd name="adj" fmla="val 7923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14" idx="0"/>
          </p:cNvCxnSpPr>
          <p:nvPr/>
        </p:nvCxnSpPr>
        <p:spPr>
          <a:xfrm flipH="1">
            <a:off x="3342747" y="2564904"/>
            <a:ext cx="905215" cy="29523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6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6" y="0"/>
            <a:ext cx="91477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8488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8.  </a:t>
            </a:r>
            <a:r>
              <a:rPr lang="ru-RU" sz="2800" dirty="0">
                <a:solidFill>
                  <a:srgbClr val="002060"/>
                </a:solidFill>
              </a:rPr>
              <a:t>Вычислите массу заготовки имеющей форму прямой треугольно призмы, если её высота 10 см, </a:t>
            </a:r>
          </a:p>
          <a:p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69112" y="1988840"/>
                <a:ext cx="3996444" cy="2292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solidFill>
                      <a:srgbClr val="002060"/>
                    </a:solidFill>
                  </a:rPr>
                  <a:t>а)  стороны основания       5 </a:t>
                </a:r>
                <a:r>
                  <a:rPr lang="ru-RU" sz="2800" dirty="0">
                    <a:solidFill>
                      <a:srgbClr val="002060"/>
                    </a:solidFill>
                  </a:rPr>
                  <a:t>см, 29 см и 30 см, 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      если </a:t>
                </a:r>
                <a:r>
                  <a:rPr lang="ru-RU" sz="2800" dirty="0">
                    <a:solidFill>
                      <a:srgbClr val="002060"/>
                    </a:solidFill>
                  </a:rPr>
                  <a:t>заготовка чугунная.                                        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(плотность </a:t>
                </a:r>
              </a:p>
              <a:p>
                <a:r>
                  <a:rPr lang="ru-RU" sz="2800" dirty="0">
                    <a:solidFill>
                      <a:srgbClr val="002060"/>
                    </a:solidFill>
                  </a:rPr>
                  <a:t> 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                чугуна7,4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г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см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dirty="0" smtClean="0">
                    <a:solidFill>
                      <a:srgbClr val="002060"/>
                    </a:solidFill>
                  </a:rPr>
                  <a:t>)</a:t>
                </a:r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12" y="1988840"/>
                <a:ext cx="3996444" cy="2292038"/>
              </a:xfrm>
              <a:prstGeom prst="rect">
                <a:avLst/>
              </a:prstGeom>
              <a:blipFill rotWithShape="1">
                <a:blip r:embed="rId3"/>
                <a:stretch>
                  <a:fillRect l="-3206" t="-2394" r="-81985" b="-4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32040" y="1988840"/>
                <a:ext cx="4068452" cy="2276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б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) стороны основания         6 </a:t>
                </a:r>
                <a:r>
                  <a:rPr lang="ru-RU" sz="2800" dirty="0">
                    <a:solidFill>
                      <a:srgbClr val="002060"/>
                    </a:solidFill>
                  </a:rPr>
                  <a:t>см, 25 см и 29 см, 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       если </a:t>
                </a:r>
                <a:r>
                  <a:rPr lang="ru-RU" sz="2800" dirty="0">
                    <a:solidFill>
                      <a:srgbClr val="002060"/>
                    </a:solidFill>
                  </a:rPr>
                  <a:t>заготовка медная.                                           ( плотность </a:t>
                </a:r>
                <a:endParaRPr lang="ru-RU" sz="2800" dirty="0" smtClean="0">
                  <a:solidFill>
                    <a:srgbClr val="002060"/>
                  </a:solidFill>
                </a:endParaRPr>
              </a:p>
              <a:p>
                <a:r>
                  <a:rPr lang="ru-RU" sz="2800" dirty="0">
                    <a:solidFill>
                      <a:srgbClr val="002060"/>
                    </a:solidFill>
                  </a:rPr>
                  <a:t> 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        меди </a:t>
                </a:r>
                <a:r>
                  <a:rPr lang="ru-RU" sz="2800" dirty="0">
                    <a:solidFill>
                      <a:srgbClr val="002060"/>
                    </a:solidFill>
                  </a:rPr>
                  <a:t>8,9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г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см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dirty="0">
                    <a:solidFill>
                      <a:srgbClr val="002060"/>
                    </a:solidFill>
                  </a:rPr>
                  <a:t> 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)   </a:t>
                </a:r>
                <a:r>
                  <a:rPr lang="ru-RU" sz="2800" dirty="0" smtClean="0"/>
                  <a:t>  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988840"/>
                <a:ext cx="4068452" cy="2276970"/>
              </a:xfrm>
              <a:prstGeom prst="rect">
                <a:avLst/>
              </a:prstGeom>
              <a:blipFill rotWithShape="1">
                <a:blip r:embed="rId4"/>
                <a:stretch>
                  <a:fillRect l="-2999" t="-2406" r="-80210" b="-5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0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508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27</cp:revision>
  <dcterms:created xsi:type="dcterms:W3CDTF">2014-01-07T00:58:43Z</dcterms:created>
  <dcterms:modified xsi:type="dcterms:W3CDTF">2014-02-06T21:57:44Z</dcterms:modified>
</cp:coreProperties>
</file>