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258" r:id="rId6"/>
    <p:sldId id="259" r:id="rId7"/>
    <p:sldId id="264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 r="10330" b="3072"/>
          <a:stretch/>
        </p:blipFill>
        <p:spPr bwMode="auto">
          <a:xfrm>
            <a:off x="28208" y="-24016"/>
            <a:ext cx="9135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5656" y="1340768"/>
            <a:ext cx="6840760" cy="3034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i="1" dirty="0">
                <a:solidFill>
                  <a:srgbClr val="FF0000"/>
                </a:solidFill>
              </a:rPr>
              <a:t>Задачи с практическим содержанием по теме: </a:t>
            </a:r>
          </a:p>
          <a:p>
            <a:pPr algn="ctr">
              <a:lnSpc>
                <a:spcPct val="150000"/>
              </a:lnSpc>
            </a:pPr>
            <a:r>
              <a:rPr lang="ru-RU" sz="4400" b="1" i="1" dirty="0" smtClean="0">
                <a:solidFill>
                  <a:srgbClr val="FF0000"/>
                </a:solidFill>
              </a:rPr>
              <a:t>«Объемы </a:t>
            </a:r>
            <a:r>
              <a:rPr lang="ru-RU" sz="4400" b="1" i="1" dirty="0">
                <a:solidFill>
                  <a:srgbClr val="FF0000"/>
                </a:solidFill>
              </a:rPr>
              <a:t>тел </a:t>
            </a:r>
            <a:r>
              <a:rPr lang="ru-RU" sz="4400" b="1" i="1" dirty="0" smtClean="0">
                <a:solidFill>
                  <a:srgbClr val="FF0000"/>
                </a:solidFill>
              </a:rPr>
              <a:t>вращения».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5301208"/>
            <a:ext cx="2312621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b="1" i="1" dirty="0" err="1"/>
              <a:t>Былинкина</a:t>
            </a:r>
            <a:r>
              <a:rPr lang="ru-RU" sz="2400" b="1" i="1" dirty="0"/>
              <a:t> О.В.</a:t>
            </a:r>
          </a:p>
        </p:txBody>
      </p:sp>
    </p:spTree>
    <p:extLst>
      <p:ext uri="{BB962C8B-B14F-4D97-AF65-F5344CB8AC3E}">
        <p14:creationId xmlns:p14="http://schemas.microsoft.com/office/powerpoint/2010/main" val="3054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 r="10330" b="3072"/>
          <a:stretch/>
        </p:blipFill>
        <p:spPr bwMode="auto">
          <a:xfrm>
            <a:off x="8344" y="0"/>
            <a:ext cx="9135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39552" y="116632"/>
                <a:ext cx="8424936" cy="182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i="1" dirty="0"/>
                  <a:t>9. В цилиндрический  сосуд, в котором </a:t>
                </a:r>
                <a:r>
                  <a:rPr lang="ru-RU" sz="2800" i="1" dirty="0" smtClean="0"/>
                  <a:t>находится      </a:t>
                </a:r>
                <a:r>
                  <a:rPr lang="ru-RU" sz="2800" i="1" dirty="0"/>
                  <a:t>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дм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800" i="1" dirty="0" smtClean="0"/>
                  <a:t>  воды</a:t>
                </a:r>
                <a:r>
                  <a:rPr lang="ru-RU" sz="2800" i="1" dirty="0"/>
                  <a:t>, опущена деталь. При этом уровень жидкости в сосуде поднялся в 1,5 раза. Чему равен объем детали в кубических дециметрах</a:t>
                </a:r>
                <a:r>
                  <a:rPr lang="en-US" sz="2800" i="1" dirty="0" smtClean="0"/>
                  <a:t>?</a:t>
                </a:r>
                <a:endParaRPr lang="ru-RU" sz="2800" i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6632"/>
                <a:ext cx="8424936" cy="1825628"/>
              </a:xfrm>
              <a:prstGeom prst="rect">
                <a:avLst/>
              </a:prstGeom>
              <a:blipFill rotWithShape="1">
                <a:blip r:embed="rId3"/>
                <a:stretch>
                  <a:fillRect l="-1520" t="-3000" r="-579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26" y="2132856"/>
            <a:ext cx="7535286" cy="447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Куб 2"/>
          <p:cNvSpPr/>
          <p:nvPr/>
        </p:nvSpPr>
        <p:spPr>
          <a:xfrm>
            <a:off x="5652120" y="3717032"/>
            <a:ext cx="1224136" cy="2232248"/>
          </a:xfrm>
          <a:prstGeom prst="cub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1475656" y="3717032"/>
            <a:ext cx="1296144" cy="2232248"/>
          </a:xfrm>
          <a:prstGeom prst="cub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886392" y="3095346"/>
            <a:ext cx="233438" cy="7464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19830" y="3140968"/>
            <a:ext cx="253204" cy="7176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260682" y="3078578"/>
            <a:ext cx="254848" cy="700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027244" y="3140968"/>
            <a:ext cx="233438" cy="700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6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 r="10330" b="3072"/>
          <a:stretch/>
        </p:blipFill>
        <p:spPr bwMode="auto">
          <a:xfrm>
            <a:off x="8344" y="0"/>
            <a:ext cx="9135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37320" y="188640"/>
                <a:ext cx="8659216" cy="2292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i="1" dirty="0" smtClean="0"/>
                  <a:t>10</a:t>
                </a:r>
                <a:r>
                  <a:rPr lang="ru-RU" sz="2800" i="1" dirty="0"/>
                  <a:t>. Чугунная труба имеет длину 2 м и внешний диаметр 20 см.  Толщена стенок трубы  2 см. Найдите вес трубы, если удельный вес чугуна примерно равен 7,5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г</m:t>
                        </m:r>
                      </m:num>
                      <m:den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latin typeface="Cambria Math"/>
                              </a:rPr>
                              <m:t>см</m:t>
                            </m:r>
                          </m:e>
                          <m:sup>
                            <m:r>
                              <a:rPr lang="ru-RU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ru-RU" sz="2800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i="1" dirty="0"/>
                  <a:t> Ответ дайте в килограммах. (Примите  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𝜋</m:t>
                    </m:r>
                    <m:r>
                      <a:rPr lang="ru-RU" sz="2800" i="1">
                        <a:latin typeface="Cambria Math"/>
                      </a:rPr>
                      <m:t>≈3</m:t>
                    </m:r>
                  </m:oMath>
                </a14:m>
                <a:r>
                  <a:rPr lang="ru-RU" sz="2800" i="1" dirty="0"/>
                  <a:t> )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20" y="188640"/>
                <a:ext cx="8659216" cy="2292038"/>
              </a:xfrm>
              <a:prstGeom prst="rect">
                <a:avLst/>
              </a:prstGeom>
              <a:blipFill rotWithShape="1">
                <a:blip r:embed="rId3"/>
                <a:stretch>
                  <a:fillRect l="-1479" t="-2394" b="-66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302433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 t="14312" r="35014" b="16171"/>
          <a:stretch/>
        </p:blipFill>
        <p:spPr bwMode="auto">
          <a:xfrm>
            <a:off x="990600" y="2780928"/>
            <a:ext cx="407632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7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 r="10330" b="3072"/>
          <a:stretch/>
        </p:blipFill>
        <p:spPr bwMode="auto">
          <a:xfrm>
            <a:off x="8344" y="0"/>
            <a:ext cx="9135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11344" y="0"/>
                <a:ext cx="8136904" cy="2111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i="1" dirty="0"/>
                  <a:t>1. Найдите количество нефти в тоннах, находящейся в цистерне цилиндрической формы, диаметр которой равен 22 м, а высота 8 м, плотность нефти 800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i="1"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3200" i="1">
                                <a:latin typeface="Cambria Math"/>
                              </a:rPr>
                              <m:t>3  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i="1" dirty="0"/>
                  <a:t>.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44" y="0"/>
                <a:ext cx="8136904" cy="2111604"/>
              </a:xfrm>
              <a:prstGeom prst="rect">
                <a:avLst/>
              </a:prstGeom>
              <a:blipFill rotWithShape="1">
                <a:blip r:embed="rId3"/>
                <a:stretch>
                  <a:fillRect l="-1949" t="-3757" b="-6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11604"/>
            <a:ext cx="7258000" cy="465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0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 r="10330" b="3072"/>
          <a:stretch/>
        </p:blipFill>
        <p:spPr bwMode="auto">
          <a:xfrm>
            <a:off x="35728" y="0"/>
            <a:ext cx="9135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55576" y="116632"/>
                <a:ext cx="8172400" cy="2289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i="1" dirty="0"/>
                  <a:t>2.  Автоцистерна для перевозки молока имеет форму цилиндра. Внутренний диаметр, которого равен 1,4 м, а длина - 3,5 м. Сколько тонн молока можно налить в такую цистерну, если заполнить ее доверху? </a:t>
                </a:r>
                <a:r>
                  <a:rPr lang="ru-RU" sz="2800" i="1" dirty="0" smtClean="0"/>
                  <a:t>(Плотность </a:t>
                </a:r>
                <a:r>
                  <a:rPr lang="ru-RU" sz="2800" i="1" dirty="0"/>
                  <a:t>молока 1032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  кг</m:t>
                        </m:r>
                      </m:num>
                      <m:den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2800" i="1">
                                <a:latin typeface="Cambria Math"/>
                              </a:rPr>
                              <m:t>3  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800" i="1" dirty="0"/>
                  <a:t>. </a:t>
                </a:r>
                <a:r>
                  <a:rPr lang="ru-RU" sz="2800" i="1" dirty="0" smtClean="0"/>
                  <a:t>)</a:t>
                </a:r>
                <a:endParaRPr lang="ru-RU" sz="2800" i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16632"/>
                <a:ext cx="8172400" cy="2289986"/>
              </a:xfrm>
              <a:prstGeom prst="rect">
                <a:avLst/>
              </a:prstGeom>
              <a:blipFill rotWithShape="1">
                <a:blip r:embed="rId3"/>
                <a:stretch>
                  <a:fillRect l="-1566" t="-2394" r="-1342" b="-4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2" y="2708920"/>
            <a:ext cx="8172400" cy="363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 r="10330" b="3072"/>
          <a:stretch/>
        </p:blipFill>
        <p:spPr bwMode="auto">
          <a:xfrm>
            <a:off x="28208" y="-24016"/>
            <a:ext cx="9135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078"/>
            <a:ext cx="8460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5.  Вы руководитель предприятия. Поставщик, указывая на кучу угля, имеющую коническую форму, предлагает вам вывезти ее, утверждая, что в ней такое-то количество тонн. Какие измерения вы можете выполнить, чтобы узнать объем этой кучи и убедиться, что вас не вводят в заблуждение?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4" t="8447" r="2344" b="11088"/>
          <a:stretch/>
        </p:blipFill>
        <p:spPr bwMode="auto">
          <a:xfrm>
            <a:off x="1665822" y="2628374"/>
            <a:ext cx="6444916" cy="422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5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 r="10330" b="3072"/>
          <a:stretch/>
        </p:blipFill>
        <p:spPr bwMode="auto">
          <a:xfrm>
            <a:off x="8344" y="0"/>
            <a:ext cx="9135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11560" y="116632"/>
                <a:ext cx="8280920" cy="1859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i="1" dirty="0"/>
                  <a:t>3. Сколько тонн бензина помещается в подземном бензохранилище, имеющем цилиндрическую форму, если диаметр цилиндра равен 1,8 м, а длина его – 6,5 м? </a:t>
                </a:r>
                <a:r>
                  <a:rPr lang="ru-RU" sz="2800" i="1" dirty="0" smtClean="0"/>
                  <a:t> (Плотность </a:t>
                </a:r>
                <a:r>
                  <a:rPr lang="ru-RU" sz="2800" i="1" dirty="0"/>
                  <a:t>бензина 720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  кг</m:t>
                        </m:r>
                      </m:num>
                      <m:den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2800" i="1">
                                <a:latin typeface="Cambria Math"/>
                              </a:rPr>
                              <m:t>3  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800" i="1" dirty="0"/>
                  <a:t>. </a:t>
                </a:r>
                <a:r>
                  <a:rPr lang="ru-RU" sz="2800" i="1" dirty="0" smtClean="0"/>
                  <a:t>)</a:t>
                </a:r>
                <a:endParaRPr lang="ru-RU" sz="2800" i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6632"/>
                <a:ext cx="8280920" cy="1859099"/>
              </a:xfrm>
              <a:prstGeom prst="rect">
                <a:avLst/>
              </a:prstGeom>
              <a:blipFill rotWithShape="1">
                <a:blip r:embed="rId3"/>
                <a:stretch>
                  <a:fillRect l="-1472" t="-2951" r="-2281" b="-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0"/>
          <a:stretch/>
        </p:blipFill>
        <p:spPr bwMode="auto">
          <a:xfrm>
            <a:off x="867760" y="1975731"/>
            <a:ext cx="741682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 r="10330" b="3072"/>
          <a:stretch/>
        </p:blipFill>
        <p:spPr bwMode="auto">
          <a:xfrm>
            <a:off x="8344" y="0"/>
            <a:ext cx="9135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6136" y="116632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4.  Сколько кубометров земли потребуется для устройства клумбы, имеющей форму шарового сегмента с радиусом основания 5 м и высотой 60 см?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28" y="1619418"/>
            <a:ext cx="6984776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 r="10330" b="3072"/>
          <a:stretch/>
        </p:blipFill>
        <p:spPr bwMode="auto">
          <a:xfrm>
            <a:off x="8344" y="0"/>
            <a:ext cx="9135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88640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002060"/>
                </a:solidFill>
              </a:rPr>
              <a:t>6.  </a:t>
            </a:r>
            <a:r>
              <a:rPr lang="ru-RU" sz="3200" i="1" dirty="0" smtClean="0">
                <a:solidFill>
                  <a:srgbClr val="002060"/>
                </a:solidFill>
              </a:rPr>
              <a:t>Даны две </a:t>
            </a:r>
            <a:r>
              <a:rPr lang="ru-RU" sz="3200" i="1" dirty="0">
                <a:solidFill>
                  <a:srgbClr val="002060"/>
                </a:solidFill>
              </a:rPr>
              <a:t>банки. Какая из двух банок вместительнее </a:t>
            </a:r>
            <a:r>
              <a:rPr lang="ru-RU" sz="3200" i="1" dirty="0" smtClean="0">
                <a:solidFill>
                  <a:srgbClr val="002060"/>
                </a:solidFill>
              </a:rPr>
              <a:t>– правая</a:t>
            </a:r>
            <a:r>
              <a:rPr lang="ru-RU" sz="3200" i="1" dirty="0">
                <a:solidFill>
                  <a:srgbClr val="002060"/>
                </a:solidFill>
              </a:rPr>
              <a:t>, широкая или левая, втрое более высокая, </a:t>
            </a:r>
            <a:r>
              <a:rPr lang="ru-RU" sz="3200" i="1" dirty="0" smtClean="0">
                <a:solidFill>
                  <a:srgbClr val="002060"/>
                </a:solidFill>
              </a:rPr>
              <a:t>                            но </a:t>
            </a:r>
            <a:r>
              <a:rPr lang="ru-RU" sz="3200" i="1" dirty="0">
                <a:solidFill>
                  <a:srgbClr val="002060"/>
                </a:solidFill>
              </a:rPr>
              <a:t>вдвое более узкая?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4"/>
          <a:stretch/>
        </p:blipFill>
        <p:spPr bwMode="auto">
          <a:xfrm>
            <a:off x="6459840" y="1412776"/>
            <a:ext cx="2324765" cy="508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09296"/>
            <a:ext cx="4408120" cy="191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9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 r="10330" b="3072"/>
          <a:stretch/>
        </p:blipFill>
        <p:spPr bwMode="auto">
          <a:xfrm>
            <a:off x="28208" y="-24016"/>
            <a:ext cx="9135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576" y="116632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7.  На </a:t>
            </a:r>
            <a:r>
              <a:rPr lang="ru-RU" sz="2800" i="1" dirty="0">
                <a:solidFill>
                  <a:srgbClr val="002060"/>
                </a:solidFill>
              </a:rPr>
              <a:t>склад в мастерской по пошиву одежды поступил рулон драповой ткани в форме цилиндра. При транспортировке был утерян товарный ярлык с  указанием длины ткани в рулоне</a:t>
            </a:r>
            <a:r>
              <a:rPr lang="ru-RU" sz="2800" i="1" dirty="0" smtClean="0">
                <a:solidFill>
                  <a:srgbClr val="002060"/>
                </a:solidFill>
              </a:rPr>
              <a:t>.  Определите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д</a:t>
            </a:r>
            <a:r>
              <a:rPr lang="ru-RU" sz="2800" i="1" dirty="0" smtClean="0">
                <a:solidFill>
                  <a:srgbClr val="002060"/>
                </a:solidFill>
              </a:rPr>
              <a:t>лину ткани </a:t>
            </a:r>
            <a:r>
              <a:rPr lang="ru-RU" sz="2800" i="1" dirty="0">
                <a:solidFill>
                  <a:srgbClr val="002060"/>
                </a:solidFill>
              </a:rPr>
              <a:t>в </a:t>
            </a:r>
            <a:r>
              <a:rPr lang="ru-RU" sz="2800" i="1" dirty="0" smtClean="0">
                <a:solidFill>
                  <a:srgbClr val="002060"/>
                </a:solidFill>
              </a:rPr>
              <a:t>рулоне, если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 после необходимых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измерений, </a:t>
            </a:r>
            <a:r>
              <a:rPr lang="ru-RU" sz="2800" i="1" dirty="0">
                <a:solidFill>
                  <a:srgbClr val="002060"/>
                </a:solidFill>
              </a:rPr>
              <a:t>определили 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высоту </a:t>
            </a:r>
            <a:r>
              <a:rPr lang="ru-RU" sz="2800" i="1" dirty="0">
                <a:solidFill>
                  <a:srgbClr val="002060"/>
                </a:solidFill>
              </a:rPr>
              <a:t>и диаметр рулона</a:t>
            </a:r>
            <a:r>
              <a:rPr lang="ru-RU" sz="2800" i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90см  и 30см</a:t>
            </a:r>
            <a:r>
              <a:rPr lang="ru-RU" sz="2800" i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толщина ткани 0,2см.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" r="25821"/>
          <a:stretch/>
        </p:blipFill>
        <p:spPr bwMode="auto">
          <a:xfrm>
            <a:off x="4777756" y="1987777"/>
            <a:ext cx="4355976" cy="484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9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 r="10330" b="3072"/>
          <a:stretch/>
        </p:blipFill>
        <p:spPr bwMode="auto">
          <a:xfrm>
            <a:off x="0" y="-57944"/>
            <a:ext cx="9135656" cy="691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60771" y="764704"/>
            <a:ext cx="56680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«….</a:t>
            </a:r>
            <a:r>
              <a:rPr lang="ru-RU" sz="2400" i="1" dirty="0">
                <a:solidFill>
                  <a:srgbClr val="002060"/>
                </a:solidFill>
              </a:rPr>
              <a:t>Читал я где – то, 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Что царь однажды воинам своим 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Велел снести земли по горсти в кучу, 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И гордый холм возвысился, </a:t>
            </a:r>
            <a:r>
              <a:rPr lang="ru-RU" sz="2400" i="1" dirty="0" smtClean="0">
                <a:solidFill>
                  <a:srgbClr val="002060"/>
                </a:solidFill>
              </a:rPr>
              <a:t>и </a:t>
            </a:r>
            <a:r>
              <a:rPr lang="ru-RU" sz="2400" i="1" dirty="0">
                <a:solidFill>
                  <a:srgbClr val="002060"/>
                </a:solidFill>
              </a:rPr>
              <a:t>царь 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Мог с вышины с весельем озирать 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И дол, покрытый белыми шатрами , 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И море , где бежали корабли.» 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(А.С. </a:t>
            </a:r>
            <a:r>
              <a:rPr lang="ru-RU" sz="2400" i="1" dirty="0" smtClean="0">
                <a:solidFill>
                  <a:srgbClr val="002060"/>
                </a:solidFill>
              </a:rPr>
              <a:t>Пушкин  </a:t>
            </a:r>
            <a:r>
              <a:rPr lang="ru-RU" sz="2400" i="1" dirty="0">
                <a:solidFill>
                  <a:srgbClr val="002060"/>
                </a:solidFill>
              </a:rPr>
              <a:t>«Скупой рыцарь»)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2" y="-60608"/>
            <a:ext cx="3749467" cy="46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67544" y="4581128"/>
                <a:ext cx="8568952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i="1" dirty="0" smtClean="0">
                    <a:solidFill>
                      <a:srgbClr val="002060"/>
                    </a:solidFill>
                  </a:rPr>
                  <a:t>8.  Предположив</a:t>
                </a:r>
                <a:r>
                  <a:rPr lang="ru-RU" sz="3200" i="1" dirty="0">
                    <a:solidFill>
                      <a:srgbClr val="002060"/>
                    </a:solidFill>
                  </a:rPr>
                  <a:t>, что численность войска составляет 100 000 человек, объем горсти равен </a:t>
                </a:r>
                <a:r>
                  <a:rPr lang="ru-RU" sz="3200" i="1" dirty="0" smtClean="0">
                    <a:solidFill>
                      <a:srgbClr val="002060"/>
                    </a:solidFill>
                  </a:rPr>
                  <a:t>0,2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дм</m:t>
                        </m:r>
                      </m:e>
                      <m:sup>
                        <m:r>
                          <a:rPr lang="ru-RU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200" i="1" dirty="0" smtClean="0">
                    <a:solidFill>
                      <a:srgbClr val="002060"/>
                    </a:solidFill>
                  </a:rPr>
                  <a:t>,а </a:t>
                </a:r>
                <a:r>
                  <a:rPr lang="ru-RU" sz="3200" i="1" dirty="0">
                    <a:solidFill>
                      <a:srgbClr val="002060"/>
                    </a:solidFill>
                  </a:rPr>
                  <a:t>угол при основании холма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ru-RU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3200" i="1" dirty="0" smtClean="0">
                    <a:solidFill>
                      <a:srgbClr val="002060"/>
                    </a:solidFill>
                  </a:rPr>
                  <a:t>, </a:t>
                </a:r>
                <a:r>
                  <a:rPr lang="ru-RU" sz="3200" i="1" dirty="0">
                    <a:solidFill>
                      <a:srgbClr val="002060"/>
                    </a:solidFill>
                  </a:rPr>
                  <a:t>найдите объем и высоту </a:t>
                </a:r>
                <a:r>
                  <a:rPr lang="ru-RU" sz="3200" i="1" dirty="0" smtClean="0">
                    <a:solidFill>
                      <a:srgbClr val="002060"/>
                    </a:solidFill>
                  </a:rPr>
                  <a:t>кучи в форме конуса</a:t>
                </a:r>
                <a:r>
                  <a:rPr lang="ru-RU" sz="3200" i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81128"/>
                <a:ext cx="8568952" cy="2062103"/>
              </a:xfrm>
              <a:prstGeom prst="rect">
                <a:avLst/>
              </a:prstGeom>
              <a:blipFill rotWithShape="1">
                <a:blip r:embed="rId4"/>
                <a:stretch>
                  <a:fillRect l="-1851" t="-3835" r="-641" b="-85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9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484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19</cp:revision>
  <dcterms:created xsi:type="dcterms:W3CDTF">2014-01-07T08:00:07Z</dcterms:created>
  <dcterms:modified xsi:type="dcterms:W3CDTF">2014-02-06T21:48:15Z</dcterms:modified>
</cp:coreProperties>
</file>