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57" r:id="rId4"/>
    <p:sldId id="258" r:id="rId5"/>
    <p:sldId id="263" r:id="rId6"/>
    <p:sldId id="270" r:id="rId7"/>
    <p:sldId id="269" r:id="rId8"/>
    <p:sldId id="268" r:id="rId9"/>
    <p:sldId id="267" r:id="rId10"/>
    <p:sldId id="266" r:id="rId11"/>
    <p:sldId id="265" r:id="rId12"/>
    <p:sldId id="277" r:id="rId13"/>
    <p:sldId id="276" r:id="rId14"/>
    <p:sldId id="275" r:id="rId15"/>
    <p:sldId id="274" r:id="rId16"/>
    <p:sldId id="273" r:id="rId17"/>
    <p:sldId id="272" r:id="rId18"/>
    <p:sldId id="278" r:id="rId19"/>
    <p:sldId id="271" r:id="rId20"/>
    <p:sldId id="279" r:id="rId21"/>
    <p:sldId id="280" r:id="rId22"/>
    <p:sldId id="260" r:id="rId23"/>
    <p:sldId id="259" r:id="rId24"/>
    <p:sldId id="282" r:id="rId25"/>
    <p:sldId id="283" r:id="rId26"/>
    <p:sldId id="284" r:id="rId27"/>
    <p:sldId id="26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4630EF-4C66-4775-80A4-21C09250F6DD}" type="datetimeFigureOut">
              <a:rPr lang="ru-RU" smtClean="0"/>
              <a:t>30.07.2022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23A3D26-A3DC-4584-B317-086988BEA09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2.bp.blogspot.com/_VysyFmDkkjQ/S4WPA44zDDI/AAAAAAAAAC8/aiitr99tvx0/s1600-h/pineapple041.jpg" TargetMode="External"/><Relationship Id="rId4" Type="http://schemas.openxmlformats.org/officeDocument/2006/relationships/image" Target="../media/image9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2.bp.blogspot.com/_VysyFmDkkjQ/S4WQZyE_WjI/AAAAAAAAAD8/51LD5ysPNAM/s1600-h/m81_galaxy-oykqi.jpg" TargetMode="External"/><Relationship Id="rId4" Type="http://schemas.openxmlformats.org/officeDocument/2006/relationships/image" Target="../media/image14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071810"/>
            <a:ext cx="8305800" cy="1143000"/>
          </a:xfrm>
        </p:spPr>
        <p:txBody>
          <a:bodyPr/>
          <a:lstStyle/>
          <a:p>
            <a:r>
              <a:rPr lang="ru-RU" sz="20000" dirty="0" smtClean="0"/>
              <a:t>23.11</a:t>
            </a:r>
            <a:endParaRPr lang="ru-RU" sz="20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305800" cy="1981200"/>
          </a:xfrm>
        </p:spPr>
        <p:txBody>
          <a:bodyPr/>
          <a:lstStyle/>
          <a:p>
            <a:r>
              <a:rPr lang="ru-RU" sz="8800" b="1" dirty="0" smtClean="0">
                <a:latin typeface="Monotype Corsiva" pitchFamily="66" charset="0"/>
              </a:rPr>
              <a:t>День Фибоначчи</a:t>
            </a:r>
            <a:endParaRPr lang="ru-RU" sz="88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4572000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ru-RU" sz="8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Какую знаменитую книгу написал Леонардо Пизанский?</a:t>
            </a:r>
          </a:p>
          <a:p>
            <a:pPr algn="ctr"/>
            <a:endParaRPr lang="ru-RU" sz="88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1285860"/>
            <a:ext cx="87868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>
                <a:latin typeface="Monotype Corsiva" pitchFamily="66" charset="0"/>
              </a:rPr>
              <a:t> </a:t>
            </a:r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Книга Абака </a:t>
            </a:r>
            <a:r>
              <a:rPr lang="ru-RU" sz="9600" dirty="0">
                <a:solidFill>
                  <a:srgbClr val="FF0000"/>
                </a:solidFill>
                <a:latin typeface="Monotype Corsiva" pitchFamily="66" charset="0"/>
              </a:rPr>
              <a:t>(</a:t>
            </a:r>
            <a:r>
              <a:rPr lang="ru-RU" sz="9600" i="1" dirty="0" err="1">
                <a:solidFill>
                  <a:srgbClr val="FF0000"/>
                </a:solidFill>
                <a:latin typeface="Monotype Corsiva" pitchFamily="66" charset="0"/>
              </a:rPr>
              <a:t>Liber</a:t>
            </a:r>
            <a:r>
              <a:rPr lang="ru-RU" sz="9600" i="1" dirty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9600" i="1" dirty="0" err="1" smtClean="0">
                <a:solidFill>
                  <a:srgbClr val="FF0000"/>
                </a:solidFill>
                <a:latin typeface="Monotype Corsiva" pitchFamily="66" charset="0"/>
              </a:rPr>
              <a:t>abaci</a:t>
            </a:r>
            <a:r>
              <a:rPr lang="ru-RU" sz="9600" i="1" dirty="0" smtClean="0">
                <a:solidFill>
                  <a:srgbClr val="FF0000"/>
                </a:solidFill>
                <a:latin typeface="Monotype Corsiva" pitchFamily="66" charset="0"/>
              </a:rPr>
              <a:t>,</a:t>
            </a:r>
            <a:r>
              <a:rPr lang="ru-RU" sz="9600" i="1" dirty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ru-RU" sz="9600" i="1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algn="ctr"/>
            <a:r>
              <a:rPr lang="ru-RU" sz="9600" i="1" dirty="0" smtClean="0">
                <a:solidFill>
                  <a:srgbClr val="FF0000"/>
                </a:solidFill>
                <a:latin typeface="Monotype Corsiva" pitchFamily="66" charset="0"/>
              </a:rPr>
              <a:t>1202 год)</a:t>
            </a:r>
            <a:endParaRPr lang="ru-RU" sz="9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524000"/>
            <a:ext cx="8643998" cy="4619644"/>
          </a:xfrm>
        </p:spPr>
        <p:txBody>
          <a:bodyPr>
            <a:normAutofit fontScale="92500" lnSpcReduction="20000"/>
          </a:bodyPr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Какой император заинтересовался книгой Фибоначчи?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856357"/>
            <a:ext cx="84296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Фридрих </a:t>
            </a:r>
            <a:r>
              <a:rPr lang="en-US" sz="9600" dirty="0" smtClean="0">
                <a:solidFill>
                  <a:srgbClr val="FF0000"/>
                </a:solidFill>
                <a:latin typeface="Monotype Corsiva" pitchFamily="66" charset="0"/>
              </a:rPr>
              <a:t>II </a:t>
            </a:r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, император Римской империи.</a:t>
            </a:r>
            <a:endParaRPr lang="ru-RU" sz="9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86412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6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Какая задача привела Фибоначчи к открытию удивительной последовательности чисел?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1857364"/>
            <a:ext cx="7715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Задача о кроликах</a:t>
            </a:r>
            <a:endParaRPr lang="ru-RU" sz="9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8817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400" dirty="0" smtClean="0">
                <a:latin typeface="Monotype Corsiva" pitchFamily="66" charset="0"/>
              </a:rPr>
              <a:t>« Некто приобрел пару кроликов и поместил их в огороженный со всех сторон загон. Сколько кроликов будет через год, если считать, что каждый месяц пара дает в качестве приплода новую пару кроликов, которые со второго месяца жизни также начинают приносить приплод?»</a:t>
            </a:r>
            <a:endParaRPr lang="ru-RU" sz="44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7.jpg" descr="http://www.tutoronline.ru/media/478388/___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596" y="0"/>
            <a:ext cx="8501122" cy="6643710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Назовите числа </a:t>
            </a: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последовательности</a:t>
            </a: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Фибоначчи.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2928934"/>
            <a:ext cx="8929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1,1,2,3,5,8,13,21,34,55,89,144, …</a:t>
            </a:r>
            <a:endParaRPr lang="ru-RU" sz="5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ru-RU" sz="8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Какое свойство </a:t>
            </a:r>
            <a:r>
              <a:rPr lang="ru-RU" sz="7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последовательности </a:t>
            </a:r>
            <a:r>
              <a:rPr lang="ru-RU" sz="8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Фибоначчи вы нашли?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1+1+2=4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1+1+2+3=7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1+1+2+3+5=12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1+1+2+3+5+8=20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1+1+2+3+5+8+13=33</a:t>
            </a: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…..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Числа Фибоначчи</a:t>
            </a:r>
            <a:endParaRPr lang="ru-RU" sz="6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5786454"/>
            <a:ext cx="807249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1+1+2+3+…+</a:t>
            </a:r>
            <a:r>
              <a:rPr lang="ru-RU" sz="4400" b="1" i="1" dirty="0" err="1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а</a:t>
            </a:r>
            <a:r>
              <a:rPr lang="ru-RU" sz="44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n</a:t>
            </a: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=a</a:t>
            </a:r>
            <a:r>
              <a:rPr lang="ru-RU" sz="4400" b="1" i="1" baseline="-25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n+2 </a:t>
            </a: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- 1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1+1+2=4=5-1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1+1+2+3=7=8-1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1+1+2+3+5=12=13-1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1+1+2+3+5+8=20=21-1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1+1+2+3+5+8+13=33=34-1</a:t>
            </a: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…..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1+1+2+3+…+</a:t>
            </a:r>
            <a:r>
              <a:rPr lang="ru-RU" sz="4400" b="1" i="1" dirty="0" err="1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а</a:t>
            </a:r>
            <a:r>
              <a:rPr lang="ru-RU" sz="44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n</a:t>
            </a: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=a</a:t>
            </a:r>
            <a:r>
              <a:rPr lang="ru-RU" sz="4400" b="1" i="1" baseline="-25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n+2 </a:t>
            </a: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- 1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Числа Фибоначчи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357298"/>
            <a:ext cx="8686800" cy="1047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1,1,2,3, 5, 8,13,21,34,55,89,144,233…</a:t>
            </a:r>
            <a:endParaRPr lang="ru-RU" sz="48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Числа Фибоначчи</a:t>
            </a:r>
            <a:endParaRPr lang="ru-RU" sz="6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928934"/>
            <a:ext cx="8286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1,1,4,9,25,64,169,441,…</a:t>
            </a:r>
            <a:endParaRPr lang="ru-RU" sz="48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3811012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1+1=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2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        9+25=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34</a:t>
            </a:r>
          </a:p>
          <a:p>
            <a:pPr>
              <a:buNone/>
            </a:pP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1+4=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5  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      25+64=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89</a:t>
            </a:r>
          </a:p>
          <a:p>
            <a:pPr>
              <a:buNone/>
            </a:pP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4+9=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13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       64+169=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233 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…</a:t>
            </a:r>
          </a:p>
          <a:p>
            <a:pPr>
              <a:buNone/>
            </a:pPr>
            <a:endParaRPr lang="ru-RU" sz="4800" dirty="0">
              <a:latin typeface="Monotype Corsiva" pitchFamily="66" charset="0"/>
            </a:endParaRP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285720" y="2000240"/>
            <a:ext cx="8229600" cy="928694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Квадраты чисел Фибоначчи</a:t>
            </a:r>
            <a:endParaRPr kumimoji="0" lang="ru-RU" sz="66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Название</a:t>
            </a:r>
          </a:p>
          <a:p>
            <a:pPr algn="ctr">
              <a:buNone/>
            </a:pP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Девиз </a:t>
            </a:r>
          </a:p>
          <a:p>
            <a:pPr algn="ctr">
              <a:buNone/>
            </a:pP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Эмблема</a:t>
            </a:r>
            <a:endParaRPr lang="ru-RU" sz="80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Давайте познакомимся!</a:t>
            </a:r>
            <a:endParaRPr lang="ru-RU" sz="66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400052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«Золотое сечение» - что это?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5" name="Содержимое 1"/>
          <p:cNvSpPr txBox="1">
            <a:spLocks/>
          </p:cNvSpPr>
          <p:nvPr/>
        </p:nvSpPr>
        <p:spPr>
          <a:xfrm>
            <a:off x="366682" y="1509698"/>
            <a:ext cx="8715436" cy="400052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lvl="0" indent="-274320" algn="ctr">
              <a:spcBef>
                <a:spcPts val="600"/>
              </a:spcBef>
              <a:buClr>
                <a:schemeClr val="accent2"/>
              </a:buClr>
              <a:buSzPct val="85000"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«Золотое сечение»  это соотношение </a:t>
            </a:r>
            <a:r>
              <a:rPr lang="ru-RU" sz="9600" dirty="0">
                <a:solidFill>
                  <a:srgbClr val="FF0000"/>
                </a:solidFill>
                <a:latin typeface="Monotype Corsiva" pitchFamily="66" charset="0"/>
              </a:rPr>
              <a:t>двух </a:t>
            </a:r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величин</a:t>
            </a: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b&gt;a</a:t>
            </a: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, такое что </a:t>
            </a:r>
            <a:r>
              <a:rPr lang="en-US" sz="9600" dirty="0" smtClean="0">
                <a:solidFill>
                  <a:srgbClr val="FF0000"/>
                </a:solidFill>
                <a:latin typeface="Monotype Corsiva" pitchFamily="66" charset="0"/>
              </a:rPr>
              <a:t>b:a=1</a:t>
            </a:r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,</a:t>
            </a:r>
            <a:r>
              <a:rPr lang="en-US" sz="9600" dirty="0" smtClean="0">
                <a:solidFill>
                  <a:srgbClr val="FF0000"/>
                </a:solidFill>
                <a:latin typeface="Monotype Corsiva" pitchFamily="66" charset="0"/>
              </a:rPr>
              <a:t>618</a:t>
            </a:r>
            <a:endParaRPr kumimoji="0" lang="ru-RU" sz="9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1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86412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8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Почему 23 ноября празднуют день Фибоначчи?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928934"/>
            <a:ext cx="8929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1,1,2,3,5,8,13,21,34,55,89,144, …</a:t>
            </a:r>
            <a:endParaRPr lang="ru-RU" sz="5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0">
              <a:buNone/>
            </a:pP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Каждая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команда создала свою презентацию, в которой разместили информацию о событиях, людях связанных с Леонардо Фибоначчи.</a:t>
            </a:r>
            <a:endParaRPr lang="ru-RU" sz="48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Презентации команд</a:t>
            </a:r>
            <a:endParaRPr lang="ru-RU" sz="66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Спираль Фибоначчи</a:t>
            </a:r>
            <a:endParaRPr lang="ru-RU" sz="6600" b="1" dirty="0">
              <a:latin typeface="Monotype Corsiva" pitchFamily="66" charset="0"/>
            </a:endParaRPr>
          </a:p>
        </p:txBody>
      </p:sp>
      <p:pic>
        <p:nvPicPr>
          <p:cNvPr id="4" name="Содержимое 3" descr="Числа и формулы в природ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2"/>
            <a:ext cx="792961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Спираль Фибоначчи</a:t>
            </a:r>
            <a:endParaRPr lang="ru-RU" sz="6600" b="1" dirty="0">
              <a:latin typeface="Monotype Corsiva" pitchFamily="66" charset="0"/>
            </a:endParaRPr>
          </a:p>
        </p:txBody>
      </p:sp>
      <p:pic>
        <p:nvPicPr>
          <p:cNvPr id="6" name="Содержимое 5" descr="спираль фибоаччи цветная.pn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0800000" flipH="1">
            <a:off x="428596" y="1357297"/>
            <a:ext cx="8286808" cy="5143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Спираль Фибоначчи</a:t>
            </a:r>
            <a:endParaRPr lang="ru-RU" sz="6600" b="1" dirty="0">
              <a:latin typeface="Monotype Corsiva" pitchFamily="66" charset="0"/>
            </a:endParaRPr>
          </a:p>
        </p:txBody>
      </p:sp>
      <p:pic>
        <p:nvPicPr>
          <p:cNvPr id="5" name="Содержимое 4" descr="Рис6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5984" y="1928802"/>
            <a:ext cx="385765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спирали нарисованные на подсолнухе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2071670" y="1785926"/>
            <a:ext cx="3929090" cy="3643338"/>
          </a:xfrm>
          <a:prstGeom prst="rect">
            <a:avLst/>
          </a:prstGeom>
        </p:spPr>
      </p:pic>
      <p:pic>
        <p:nvPicPr>
          <p:cNvPr id="8" name="Содержимое 4" descr="http://richgardenland.com/wp-content/uploads/2013/03/6.jpg"/>
          <p:cNvPicPr>
            <a:picLocks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71670" y="1928802"/>
            <a:ext cx="4048147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BLOGGER_PHOTO_ID_5441912970180496434" descr="http://2.bp.blogspot.com/_VysyFmDkkjQ/S4WPA44zDDI/AAAAAAAAAC8/aiitr99tvx0/s320/pineapple041.jpg">
            <a:hlinkClick r:id="rId5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000232" y="1500174"/>
            <a:ext cx="4429156" cy="435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sceptic-ratio.narod.ru/rep/zoloto/1/ananas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28794" y="1428736"/>
            <a:ext cx="442915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Спираль Фибоначчи</a:t>
            </a:r>
            <a:endParaRPr lang="ru-RU" sz="6600" b="1" dirty="0">
              <a:latin typeface="Monotype Corsiva" pitchFamily="66" charset="0"/>
            </a:endParaRPr>
          </a:p>
        </p:txBody>
      </p:sp>
      <p:pic>
        <p:nvPicPr>
          <p:cNvPr id="8" name="Содержимое 7" descr="спираль ракушка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428736"/>
            <a:ext cx="5000660" cy="4786346"/>
          </a:xfrm>
          <a:prstGeom prst="rect">
            <a:avLst/>
          </a:prstGeom>
        </p:spPr>
      </p:pic>
      <p:pic>
        <p:nvPicPr>
          <p:cNvPr id="9" name="Рисунок 8" descr="спираль кактус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2000232" y="1428736"/>
            <a:ext cx="5072098" cy="4786346"/>
          </a:xfrm>
          <a:prstGeom prst="rect">
            <a:avLst/>
          </a:prstGeom>
        </p:spPr>
      </p:pic>
      <p:pic>
        <p:nvPicPr>
          <p:cNvPr id="10" name="Рисунок 9" descr="роза спираль.jpg"/>
          <p:cNvPicPr/>
          <p:nvPr/>
        </p:nvPicPr>
        <p:blipFill>
          <a:blip r:embed="rId4"/>
          <a:stretch>
            <a:fillRect/>
          </a:stretch>
        </p:blipFill>
        <p:spPr>
          <a:xfrm>
            <a:off x="2004889" y="1435559"/>
            <a:ext cx="5067441" cy="4779523"/>
          </a:xfrm>
          <a:prstGeom prst="rect">
            <a:avLst/>
          </a:prstGeom>
        </p:spPr>
      </p:pic>
      <p:pic>
        <p:nvPicPr>
          <p:cNvPr id="11" name="BLOGGER_PHOTO_ID_5441914497360943666" descr="http://2.bp.blogspot.com/_VysyFmDkkjQ/S4WQZyE_WjI/AAAAAAAAAD8/51LD5ysPNAM/s320/m81_galaxy-oykqi.jpg">
            <a:hlinkClick r:id="rId5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000232" y="1428736"/>
            <a:ext cx="5072098" cy="478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elementy.ru/images/news/2005-07-11-fig1_300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000232" y="1428736"/>
            <a:ext cx="507209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s://upload.wikimedia.org/wikipedia/commons/thumb/7/7c/Fibonacci_numbers_at_Zurich_Main_Station.jpg/300px-Fibonacci_numbers_at_Zurich_Main_Station.jpg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071670" y="1428736"/>
            <a:ext cx="492922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Спираль Фибоначчи</a:t>
            </a:r>
            <a:endParaRPr lang="ru-RU" sz="6600" dirty="0"/>
          </a:p>
        </p:txBody>
      </p:sp>
      <p:pic>
        <p:nvPicPr>
          <p:cNvPr id="4" name="Рисунок 3" descr="big_8800_oboi_cvetok_podsolnuha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58" y="1285860"/>
            <a:ext cx="8358245" cy="50720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Кто такой Фибоначчи?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b="1" dirty="0">
              <a:latin typeface="Monotype Corsiva" pitchFamily="66" charset="0"/>
            </a:endParaRPr>
          </a:p>
        </p:txBody>
      </p:sp>
      <p:pic>
        <p:nvPicPr>
          <p:cNvPr id="5" name="Рисунок 4" descr="фиб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7" y="1357298"/>
            <a:ext cx="3692795" cy="45005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0" y="1357298"/>
            <a:ext cx="42148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Monotype Corsiva" pitchFamily="66" charset="0"/>
              </a:rPr>
              <a:t>Фибоначчи</a:t>
            </a:r>
          </a:p>
          <a:p>
            <a:r>
              <a:rPr lang="ru-RU" sz="5400" dirty="0">
                <a:solidFill>
                  <a:srgbClr val="FF0000"/>
                </a:solidFill>
                <a:latin typeface="Monotype Corsiva" pitchFamily="66" charset="0"/>
              </a:rPr>
              <a:t>п</a:t>
            </a:r>
            <a:r>
              <a:rPr lang="ru-RU" sz="5400" dirty="0" smtClean="0">
                <a:solidFill>
                  <a:srgbClr val="FF0000"/>
                </a:solidFill>
                <a:latin typeface="Monotype Corsiva" pitchFamily="66" charset="0"/>
              </a:rPr>
              <a:t>ервый крупный математик средневековой Европы</a:t>
            </a:r>
            <a:endParaRPr lang="ru-RU" sz="5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Как его звали на самом деле?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928802"/>
            <a:ext cx="74295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  <a:latin typeface="Monotype Corsiva" pitchFamily="66" charset="0"/>
              </a:rPr>
              <a:t>Леонардо Пизанский</a:t>
            </a:r>
            <a:endParaRPr lang="ru-RU" sz="9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Что означает «Фибоначчи»?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428736"/>
            <a:ext cx="842968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Прозвище «Фибоначчи» означает </a:t>
            </a:r>
          </a:p>
          <a:p>
            <a:pPr algn="ctr">
              <a:buFont typeface="Arial" pitchFamily="34" charset="0"/>
              <a:buChar char="•"/>
            </a:pPr>
            <a:r>
              <a:rPr lang="ru-RU" sz="6600" dirty="0">
                <a:solidFill>
                  <a:srgbClr val="FF0000"/>
                </a:solidFill>
                <a:latin typeface="Monotype Corsiva" pitchFamily="66" charset="0"/>
              </a:rPr>
              <a:t>с</a:t>
            </a:r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ын «</a:t>
            </a:r>
            <a:r>
              <a:rPr lang="ru-RU" sz="6600" dirty="0" err="1" smtClean="0">
                <a:solidFill>
                  <a:srgbClr val="FF0000"/>
                </a:solidFill>
                <a:latin typeface="Monotype Corsiva" pitchFamily="66" charset="0"/>
              </a:rPr>
              <a:t>Боначчи</a:t>
            </a:r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»</a:t>
            </a:r>
          </a:p>
          <a:p>
            <a:pPr algn="ctr"/>
            <a:endParaRPr lang="ru-RU" sz="66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«удачливый»</a:t>
            </a:r>
            <a:endParaRPr lang="ru-RU" sz="6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33892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Когда жил Леонардо Фибоначчи?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357298"/>
            <a:ext cx="73581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Годы жизни </a:t>
            </a:r>
          </a:p>
          <a:p>
            <a:pPr algn="ctr">
              <a:buNone/>
            </a:pPr>
            <a:r>
              <a:rPr lang="ru-RU" sz="9600" dirty="0" smtClean="0">
                <a:solidFill>
                  <a:srgbClr val="FF0000"/>
                </a:solidFill>
                <a:latin typeface="Monotype Corsiva" pitchFamily="66" charset="0"/>
              </a:rPr>
              <a:t>1170-1250 г.г.</a:t>
            </a:r>
            <a:endParaRPr lang="ru-RU" sz="9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619380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Где жил Фибоначчи?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214423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Фибоначчи </a:t>
            </a:r>
            <a:r>
              <a:rPr lang="ru-RU" sz="6000" dirty="0">
                <a:solidFill>
                  <a:srgbClr val="FF0000"/>
                </a:solidFill>
                <a:latin typeface="Monotype Corsiva" pitchFamily="66" charset="0"/>
              </a:rPr>
              <a:t>родился в итальянском городе </a:t>
            </a:r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Пиза. Жил в Италии, также посещал Алжир Египет</a:t>
            </a:r>
            <a:r>
              <a:rPr lang="ru-RU" sz="6000" dirty="0">
                <a:solidFill>
                  <a:srgbClr val="FF0000"/>
                </a:solidFill>
                <a:latin typeface="Monotype Corsiva" pitchFamily="66" charset="0"/>
              </a:rPr>
              <a:t>, Сирию, Византию, </a:t>
            </a:r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Сицилию. </a:t>
            </a:r>
            <a:endParaRPr lang="ru-RU" sz="6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76238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Где  учился </a:t>
            </a:r>
          </a:p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Фибоначчи? </a:t>
            </a:r>
          </a:p>
          <a:p>
            <a:pPr algn="ctr"/>
            <a:endParaRPr lang="ru-RU" sz="6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1643050"/>
            <a:ext cx="85011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rgbClr val="FF0000"/>
                </a:solidFill>
                <a:latin typeface="Monotype Corsiva" pitchFamily="66" charset="0"/>
              </a:rPr>
              <a:t>В Алжире  </a:t>
            </a:r>
            <a:r>
              <a:rPr lang="ru-RU" sz="7200" dirty="0">
                <a:solidFill>
                  <a:srgbClr val="FF0000"/>
                </a:solidFill>
                <a:latin typeface="Monotype Corsiva" pitchFamily="66" charset="0"/>
              </a:rPr>
              <a:t>изучал </a:t>
            </a:r>
            <a:r>
              <a:rPr lang="ru-RU" sz="72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7200" dirty="0">
                <a:solidFill>
                  <a:srgbClr val="FF0000"/>
                </a:solidFill>
                <a:latin typeface="Monotype Corsiva" pitchFamily="66" charset="0"/>
              </a:rPr>
              <a:t>математику (искусство вычислений) у арабских </a:t>
            </a:r>
            <a:r>
              <a:rPr lang="ru-RU" sz="7200" dirty="0" smtClean="0">
                <a:solidFill>
                  <a:srgbClr val="FF0000"/>
                </a:solidFill>
                <a:latin typeface="Monotype Corsiva" pitchFamily="66" charset="0"/>
              </a:rPr>
              <a:t>учителей.</a:t>
            </a:r>
            <a:endParaRPr lang="ru-RU" sz="7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05330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Что Фибоначчи  открыл?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Monotype Corsiva" pitchFamily="66" charset="0"/>
              </a:rPr>
              <a:t>Викторина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1500174"/>
            <a:ext cx="80010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Открыл впервые в математике возвратный ряд , который </a:t>
            </a:r>
            <a:r>
              <a:rPr lang="ru-RU" sz="6000" dirty="0" err="1" smtClean="0">
                <a:solidFill>
                  <a:srgbClr val="FF0000"/>
                </a:solidFill>
                <a:latin typeface="Monotype Corsiva" pitchFamily="66" charset="0"/>
              </a:rPr>
              <a:t>сейчасм</a:t>
            </a:r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 носит имя </a:t>
            </a:r>
            <a:r>
              <a:rPr lang="ru-RU" sz="6000" dirty="0">
                <a:solidFill>
                  <a:srgbClr val="FF0000"/>
                </a:solidFill>
                <a:latin typeface="Monotype Corsiva" pitchFamily="66" charset="0"/>
              </a:rPr>
              <a:t>Л</a:t>
            </a:r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еонардо Фибоначчи</a:t>
            </a:r>
            <a:endParaRPr lang="ru-RU" sz="6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258</TotalTime>
  <Words>291</Words>
  <Application>Microsoft Office PowerPoint</Application>
  <PresentationFormat>Экран (4:3)</PresentationFormat>
  <Paragraphs>85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Constantia</vt:lpstr>
      <vt:lpstr>Monotype Corsiva</vt:lpstr>
      <vt:lpstr>Wingdings 2</vt:lpstr>
      <vt:lpstr>Бумажная</vt:lpstr>
      <vt:lpstr>День Фибоначчи</vt:lpstr>
      <vt:lpstr>Давайте познакомимся!</vt:lpstr>
      <vt:lpstr>Викторина</vt:lpstr>
      <vt:lpstr>Викторина</vt:lpstr>
      <vt:lpstr>Викторина</vt:lpstr>
      <vt:lpstr>Викторина</vt:lpstr>
      <vt:lpstr>Викторина</vt:lpstr>
      <vt:lpstr>Викторина</vt:lpstr>
      <vt:lpstr>Викторина</vt:lpstr>
      <vt:lpstr>Викторина</vt:lpstr>
      <vt:lpstr>Викторина</vt:lpstr>
      <vt:lpstr>Викторина</vt:lpstr>
      <vt:lpstr>Презентация PowerPoint</vt:lpstr>
      <vt:lpstr>Презентация PowerPoint</vt:lpstr>
      <vt:lpstr>Викторина</vt:lpstr>
      <vt:lpstr>Викторина</vt:lpstr>
      <vt:lpstr>Числа Фибоначчи</vt:lpstr>
      <vt:lpstr>Числа Фибоначчи</vt:lpstr>
      <vt:lpstr>Числа Фибоначчи</vt:lpstr>
      <vt:lpstr>Викторина</vt:lpstr>
      <vt:lpstr>Викторина</vt:lpstr>
      <vt:lpstr>Презентации команд</vt:lpstr>
      <vt:lpstr>Спираль Фибоначчи</vt:lpstr>
      <vt:lpstr>Спираль Фибоначчи</vt:lpstr>
      <vt:lpstr>Спираль Фибоначчи</vt:lpstr>
      <vt:lpstr>Спираль Фибоначчи</vt:lpstr>
      <vt:lpstr>Спираль Фибоначчи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Фибоначчи</dc:title>
  <dc:creator>1</dc:creator>
  <cp:lastModifiedBy>Учетная запись Майкрософт</cp:lastModifiedBy>
  <cp:revision>29</cp:revision>
  <dcterms:created xsi:type="dcterms:W3CDTF">2015-11-23T15:58:53Z</dcterms:created>
  <dcterms:modified xsi:type="dcterms:W3CDTF">2022-07-30T17:29:11Z</dcterms:modified>
</cp:coreProperties>
</file>