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9" r:id="rId2"/>
    <p:sldId id="272" r:id="rId3"/>
    <p:sldId id="275" r:id="rId4"/>
    <p:sldId id="274" r:id="rId5"/>
    <p:sldId id="271" r:id="rId6"/>
    <p:sldId id="276" r:id="rId7"/>
    <p:sldId id="279" r:id="rId8"/>
    <p:sldId id="278" r:id="rId9"/>
    <p:sldId id="256" r:id="rId10"/>
    <p:sldId id="267" r:id="rId11"/>
    <p:sldId id="262" r:id="rId12"/>
    <p:sldId id="257" r:id="rId13"/>
    <p:sldId id="277" r:id="rId14"/>
    <p:sldId id="258" r:id="rId15"/>
    <p:sldId id="260" r:id="rId16"/>
    <p:sldId id="261" r:id="rId17"/>
    <p:sldId id="270" r:id="rId18"/>
    <p:sldId id="273" r:id="rId19"/>
    <p:sldId id="280" r:id="rId20"/>
    <p:sldId id="283" r:id="rId21"/>
    <p:sldId id="284" r:id="rId22"/>
    <p:sldId id="285" r:id="rId23"/>
    <p:sldId id="282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F76656-D05B-4C05-B870-A0A8BEEAD1BF}">
          <p14:sldIdLst>
            <p14:sldId id="269"/>
            <p14:sldId id="272"/>
            <p14:sldId id="275"/>
            <p14:sldId id="274"/>
            <p14:sldId id="271"/>
            <p14:sldId id="276"/>
            <p14:sldId id="279"/>
            <p14:sldId id="278"/>
            <p14:sldId id="256"/>
            <p14:sldId id="267"/>
            <p14:sldId id="262"/>
          </p14:sldIdLst>
        </p14:section>
        <p14:section name="Раздел без заголовка" id="{192A61B9-D6CA-41FF-B970-5F91C8C6A91B}">
          <p14:sldIdLst>
            <p14:sldId id="257"/>
            <p14:sldId id="277"/>
            <p14:sldId id="258"/>
            <p14:sldId id="260"/>
            <p14:sldId id="261"/>
            <p14:sldId id="270"/>
            <p14:sldId id="273"/>
            <p14:sldId id="280"/>
            <p14:sldId id="283"/>
            <p14:sldId id="284"/>
            <p14:sldId id="285"/>
            <p14:sldId id="282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6F489-637A-4082-AC5B-9948BD1C2701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31E3D-EB7B-4EFA-B2FC-C17CD105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1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31E3D-EB7B-4EFA-B2FC-C17CD105CE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4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9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7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77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8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844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9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22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3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1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1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4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0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8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2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A3EE1-248F-4B74-82BA-4DA91AF7777A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C098CC1-10D9-4925-A82A-EB4C21B12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0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520BA6-9E9E-4D0E-803D-FB9375797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1" r="16968" b="22600"/>
          <a:stretch/>
        </p:blipFill>
        <p:spPr>
          <a:xfrm>
            <a:off x="270670" y="1291589"/>
            <a:ext cx="6747350" cy="4269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44B78D-02C4-4C62-93E1-B20D7BDFC780}"/>
              </a:ext>
            </a:extLst>
          </p:cNvPr>
          <p:cNvSpPr/>
          <p:nvPr/>
        </p:nvSpPr>
        <p:spPr>
          <a:xfrm>
            <a:off x="1600200" y="150744"/>
            <a:ext cx="107213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ТЕХНОЛОГИЯ ПРОБЛЕМНОГО ОБУЧЕНИЯ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7F474FA-04F0-46FD-B7CF-942C35C16B45}"/>
              </a:ext>
            </a:extLst>
          </p:cNvPr>
          <p:cNvSpPr/>
          <p:nvPr/>
        </p:nvSpPr>
        <p:spPr>
          <a:xfrm>
            <a:off x="7132320" y="1102519"/>
            <a:ext cx="47890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ТВОРЧЕСКАЯ  ГРУППА: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952DAC1-74AE-42C5-B1DE-1B8BEA2670A4}"/>
              </a:ext>
            </a:extLst>
          </p:cNvPr>
          <p:cNvSpPr/>
          <p:nvPr/>
        </p:nvSpPr>
        <p:spPr>
          <a:xfrm>
            <a:off x="7261860" y="2514242"/>
            <a:ext cx="505968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ЗАЛЕВСКАЯ </a:t>
            </a:r>
          </a:p>
          <a:p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Татьяна Алексеевна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ХИЛЬЧУК </a:t>
            </a:r>
          </a:p>
          <a:p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Оксана Антоновна</a:t>
            </a:r>
          </a:p>
        </p:txBody>
      </p:sp>
    </p:spTree>
    <p:extLst>
      <p:ext uri="{BB962C8B-B14F-4D97-AF65-F5344CB8AC3E}">
        <p14:creationId xmlns:p14="http://schemas.microsoft.com/office/powerpoint/2010/main" val="365228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F81AC7-FB8B-44B6-B2A5-F586833DC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Методы обучения. Различные подходы к их классификации. Условия  обеспечивающие оптимальность и эффективность методов обучения - online  presentation">
            <a:extLst>
              <a:ext uri="{FF2B5EF4-FFF2-40B4-BE49-F238E27FC236}">
                <a16:creationId xmlns:a16="http://schemas.microsoft.com/office/drawing/2014/main" id="{6F1C048A-DA99-41B6-B54A-9866D45FB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" y="0"/>
            <a:ext cx="122720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3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еория обучения - Сидоров С.В. Теоретическая педагогика">
            <a:extLst>
              <a:ext uri="{FF2B5EF4-FFF2-40B4-BE49-F238E27FC236}">
                <a16:creationId xmlns:a16="http://schemas.microsoft.com/office/drawing/2014/main" id="{4AAED9BF-17DD-473A-AB01-81F416D062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1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Теория обучения - Сидоров С.В. Теоретическая педагогика">
            <a:extLst>
              <a:ext uri="{FF2B5EF4-FFF2-40B4-BE49-F238E27FC236}">
                <a16:creationId xmlns:a16="http://schemas.microsoft.com/office/drawing/2014/main" id="{A74C55F7-CDF5-4C8A-9B34-C2BABE183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1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изображение_viber_2021-11-24_20-37-57-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8713" y="1569720"/>
            <a:ext cx="2808816" cy="374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1" name="Picture 3" descr="C:\Users\User\Desktop\изображение_viber_2021-11-24_20-37-09-82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0346" y="1569720"/>
            <a:ext cx="3564367" cy="377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8573E6-826A-433F-A76F-1BD78DB65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37" y="1052028"/>
            <a:ext cx="5200152" cy="5557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49880" y="324522"/>
            <a:ext cx="621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ИНТЕЛЛЕКТ-КАРТЫ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еория обучения - Сидоров С.В. Теоретическая педагогика">
            <a:extLst>
              <a:ext uri="{FF2B5EF4-FFF2-40B4-BE49-F238E27FC236}">
                <a16:creationId xmlns:a16="http://schemas.microsoft.com/office/drawing/2014/main" id="{465A0E48-F393-4A37-B0FA-67EBBF2A6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84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D97A8-0A2A-44C0-B6DD-3FCE9762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Методы, приемы, средства организации и управления педагогическим процессом  - online presentation">
            <a:extLst>
              <a:ext uri="{FF2B5EF4-FFF2-40B4-BE49-F238E27FC236}">
                <a16:creationId xmlns:a16="http://schemas.microsoft.com/office/drawing/2014/main" id="{EEB983F0-038B-4BAA-8B2B-A8AF29BE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57" y="226159"/>
            <a:ext cx="7289443" cy="596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EA2628-527E-4496-97D2-D34557F170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728" y="2634076"/>
            <a:ext cx="2927216" cy="1710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716CEE-1BC7-4E29-B71E-6BB7BF253F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333" t="23504"/>
          <a:stretch>
            <a:fillRect/>
          </a:stretch>
        </p:blipFill>
        <p:spPr bwMode="auto">
          <a:xfrm>
            <a:off x="1621883" y="476514"/>
            <a:ext cx="3078906" cy="1761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46F041-B6A6-4C03-A897-B1FA9B50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461"/>
          <a:stretch>
            <a:fillRect/>
          </a:stretch>
        </p:blipFill>
        <p:spPr bwMode="auto">
          <a:xfrm>
            <a:off x="1621882" y="4695655"/>
            <a:ext cx="2927217" cy="1922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99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еория обучения - Сидоров С.В. Теоретическая педагогика">
            <a:extLst>
              <a:ext uri="{FF2B5EF4-FFF2-40B4-BE49-F238E27FC236}">
                <a16:creationId xmlns:a16="http://schemas.microsoft.com/office/drawing/2014/main" id="{149C20D3-1120-453C-8AED-B68B9A19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073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13D42-462B-433E-B4A6-49FE311D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Образовательный процесс » МРОО &amp;quot;Вымпел-В&amp;quot;">
            <a:extLst>
              <a:ext uri="{FF2B5EF4-FFF2-40B4-BE49-F238E27FC236}">
                <a16:creationId xmlns:a16="http://schemas.microsoft.com/office/drawing/2014/main" id="{C3EAA5B7-FE69-4EE4-9279-F1376FE4D8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0B7CDC-8DA6-4483-97D7-173FE730AC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6" b="30868"/>
          <a:stretch>
            <a:fillRect/>
          </a:stretch>
        </p:blipFill>
        <p:spPr>
          <a:xfrm>
            <a:off x="3487270" y="2370496"/>
            <a:ext cx="5217459" cy="2117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0464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73DC07-C304-4568-9102-BB22EC247B7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5" y="3836984"/>
            <a:ext cx="4306625" cy="27806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954300-79DA-4D45-AA82-904C9E266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1085" t="30676" r="24491" b="27536"/>
          <a:stretch>
            <a:fillRect/>
          </a:stretch>
        </p:blipFill>
        <p:spPr bwMode="auto">
          <a:xfrm>
            <a:off x="1667455" y="414700"/>
            <a:ext cx="4391695" cy="27062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22">
            <a:extLst>
              <a:ext uri="{FF2B5EF4-FFF2-40B4-BE49-F238E27FC236}">
                <a16:creationId xmlns:a16="http://schemas.microsoft.com/office/drawing/2014/main" id="{0A048499-C84F-4B7E-BD08-1A2E14B00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20" y="472440"/>
            <a:ext cx="4643500" cy="2647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User\Desktop\изображение_viber_2021-11-24_22-06-14-61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7410" y="3726815"/>
            <a:ext cx="4456430" cy="28721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294120" y="518160"/>
            <a:ext cx="620694" cy="580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 </a:t>
            </a: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2544385" y="3200400"/>
            <a:ext cx="23134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ДОСТИЖЕНИЯ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07084" y="3211175"/>
            <a:ext cx="12025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УСПЕХ</a:t>
            </a:r>
          </a:p>
        </p:txBody>
      </p:sp>
    </p:spTree>
    <p:extLst>
      <p:ext uri="{BB962C8B-B14F-4D97-AF65-F5344CB8AC3E}">
        <p14:creationId xmlns:p14="http://schemas.microsoft.com/office/powerpoint/2010/main" val="116061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324" y="389494"/>
            <a:ext cx="8575963" cy="15140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«ТЕХНОЛОГИЯ ПРОБЛЕМНОГО ОБУЧЕНИЯ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t="15353" r="12694" b="20606"/>
          <a:stretch/>
        </p:blipFill>
        <p:spPr>
          <a:xfrm>
            <a:off x="4683413" y="2183308"/>
            <a:ext cx="3422074" cy="4407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13" y="2182438"/>
            <a:ext cx="3131129" cy="44236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13" y="2047525"/>
            <a:ext cx="3020291" cy="44236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730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1BA75-DB75-4002-8591-417311A1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ЗРИТЕЛЬ, НЕ ВИДЕВШИЙ ПЕРВОГО АКТА,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ДОГАДКАХ ТЕРЯЮТСЯ ДЕТИ. 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ВСЕ ЖЕ ОНИ УХИТРЯЮТСЯ КАК-ТО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ПОНЯТЬ, ЧТО ТВОРИТСЯ НА СВЕТЕ. 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Я. Маршак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7BA7C2A-8366-4ADD-94E1-18228072C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726" y="180610"/>
            <a:ext cx="2272724" cy="263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219B3F-432E-43EA-97C5-F5284A86A3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44629"/>
            <a:ext cx="5516880" cy="366473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Теория обучения - Сидоров С.В. Теоретическая педагогика">
            <a:extLst>
              <a:ext uri="{FF2B5EF4-FFF2-40B4-BE49-F238E27FC236}">
                <a16:creationId xmlns:a16="http://schemas.microsoft.com/office/drawing/2014/main" id="{30118F9D-38AD-476F-82BC-14C97D471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15" y="3421381"/>
            <a:ext cx="2516765" cy="159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30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16" y="0"/>
            <a:ext cx="543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0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0" y="748145"/>
            <a:ext cx="4419600" cy="556952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34" y="593411"/>
            <a:ext cx="4355821" cy="57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39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7" y="484909"/>
            <a:ext cx="4682836" cy="60957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67" y="484909"/>
            <a:ext cx="4821382" cy="60957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380315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96" y="443346"/>
            <a:ext cx="4129477" cy="577734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93" y="748145"/>
            <a:ext cx="3843862" cy="5472547"/>
          </a:xfrm>
        </p:spPr>
      </p:pic>
    </p:spTree>
    <p:extLst>
      <p:ext uri="{BB962C8B-B14F-4D97-AF65-F5344CB8AC3E}">
        <p14:creationId xmlns:p14="http://schemas.microsoft.com/office/powerpoint/2010/main" val="1221127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71" y="265005"/>
            <a:ext cx="4471792" cy="6208165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E9F06D-A9A9-4682-8AD0-C5EBC6480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8" b="24948"/>
          <a:stretch/>
        </p:blipFill>
        <p:spPr>
          <a:xfrm>
            <a:off x="7027100" y="3657600"/>
            <a:ext cx="4095751" cy="2730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3B72FA-436B-45D9-803F-0AF624061C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0" b="17625"/>
          <a:stretch/>
        </p:blipFill>
        <p:spPr>
          <a:xfrm>
            <a:off x="7027100" y="265005"/>
            <a:ext cx="4241888" cy="2935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369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96240"/>
            <a:ext cx="8868092" cy="15087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 ПРОБЛЕМНОГО  ОБУЧЕНИЯ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организованный педагогом способ активного взаимодействия субъекта с проблемно-представленным содержанием обучения, в ходе которого он приобщается к объективным противоречиям научного знания и способам их решения, учится мыслить, творчески усваивать знания.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 организации деятельности учащихся, который основан на получении информации путем решения теоретических и практических проблем в создающихся в силу этого проблемных ситуациях.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27" y="4206240"/>
            <a:ext cx="2052753" cy="2026920"/>
          </a:xfrm>
          <a:prstGeom prst="rect">
            <a:avLst/>
          </a:prstGeom>
        </p:spPr>
      </p:pic>
      <p:pic>
        <p:nvPicPr>
          <p:cNvPr id="5" name="Рисунок 4" descr="https://tiras-upc.org/wp-content/uploads/2019/03/%D0%9E%D1%82%D0%BA%D1%80%D1%8B%D1%82%D1%8B%D0%B9-%D1%83%D1%80%D0%BE%D0%BA2.jpg"/>
          <p:cNvPicPr/>
          <p:nvPr/>
        </p:nvPicPr>
        <p:blipFill>
          <a:blip r:embed="rId3"/>
          <a:srcRect t="13242" r="47022"/>
          <a:stretch>
            <a:fillRect/>
          </a:stretch>
        </p:blipFill>
        <p:spPr bwMode="auto">
          <a:xfrm>
            <a:off x="1989492" y="4178692"/>
            <a:ext cx="3580055" cy="2069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tiras-upc.org/wp-content/uploads/2019/03/%D0%9E%D1%82%D0%BA%D1%80%D1%8B%D1%82%D1%8B%D0%B9-%D1%83%D1%80%D0%BE%D0%BA2.jpg"/>
          <p:cNvPicPr/>
          <p:nvPr/>
        </p:nvPicPr>
        <p:blipFill>
          <a:blip r:embed="rId3"/>
          <a:srcRect l="53934"/>
          <a:stretch>
            <a:fillRect/>
          </a:stretch>
        </p:blipFill>
        <p:spPr bwMode="auto">
          <a:xfrm>
            <a:off x="8336280" y="4267199"/>
            <a:ext cx="3413760" cy="19507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блемное обучение\preimuschestva_nedostat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2720" y="259080"/>
            <a:ext cx="9189719" cy="6294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3A5D8F-EA13-4CDD-8923-B18863DF3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082" y="1710690"/>
            <a:ext cx="10130118" cy="4872990"/>
          </a:xfrm>
        </p:spPr>
        <p:txBody>
          <a:bodyPr>
            <a:normAutofit/>
          </a:bodyPr>
          <a:lstStyle/>
          <a:p>
            <a:pPr indent="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обучения» 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(практическое содержание).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6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метод, методика, прием обучения?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6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чего зависит выбор метода?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6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Докажите взаимосвязь методов и содержания обучения.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6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связаны методы, средства и приемы обучения.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определяете правильность, оптимальность выбранных методов?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C4DDD50-A6D4-7CD7-B43A-9F8AD410CC15}"/>
              </a:ext>
            </a:extLst>
          </p:cNvPr>
          <p:cNvSpPr txBox="1">
            <a:spLocks/>
          </p:cNvSpPr>
          <p:nvPr/>
        </p:nvSpPr>
        <p:spPr>
          <a:xfrm rot="10800000" flipV="1">
            <a:off x="4457249" y="725863"/>
            <a:ext cx="3727527" cy="5416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2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615439" y="555534"/>
            <a:ext cx="10332719" cy="54168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МЕТОДИКА, МЕТОД, ПРИЕМЫ И СРЕДСТВА  ОБУЧЕНИЯ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5777" y="2038071"/>
            <a:ext cx="9218612" cy="205004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совокупность приемов и операций; способ достижения какой-либо цели, то есть способы обучающей работы педагога и организации учебно-познавательной деятельности учащихся по решению различных дидактических задач обучения, направленных на овладение изучаемым материалом.</a:t>
            </a:r>
          </a:p>
          <a:p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085777" y="4123208"/>
            <a:ext cx="9494509" cy="835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Прием обучения –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составной элемент метода обучения,</a:t>
            </a:r>
            <a:r>
              <a:rPr kumimoji="0" lang="ru-RU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оторый имеет по отношению к нему частный характер. </a:t>
            </a:r>
            <a:r>
              <a:rPr kumimoji="0" lang="ru-RU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085777" y="4958781"/>
            <a:ext cx="9494509" cy="162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обучения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–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материальные и идеальные объекты использующиеся   в процессе обучения для реализации дидактических целей.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0C017C7F-01B5-9A03-7133-A23C693BA29F}"/>
              </a:ext>
            </a:extLst>
          </p:cNvPr>
          <p:cNvSpPr txBox="1">
            <a:spLocks/>
          </p:cNvSpPr>
          <p:nvPr/>
        </p:nvSpPr>
        <p:spPr>
          <a:xfrm>
            <a:off x="2085777" y="1171252"/>
            <a:ext cx="9494509" cy="835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Методика –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 совокупность методов, обеспечивающих решение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определенной задачи.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035" y="571874"/>
            <a:ext cx="8839200" cy="74980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МЕТОДОВ В ОБРАЗОВАНИИ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9152" y="1627632"/>
            <a:ext cx="9145460" cy="428359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репродуктивный метод обучения (делай как я);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догматический;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эвристический;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частично-поисковые;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исследовательские;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развивающего обучения;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проблемного обучения.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1234" y="173198"/>
            <a:ext cx="6235848" cy="102412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МЕТОДОВ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8529" y="841248"/>
            <a:ext cx="9639236" cy="5486400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образования, воспитания и развития учащихся;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 мотивации обучения;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принципов, закономерностей обучения;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 сложность учебного материала;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подготовленности учащихся;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 учащихся;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обучения;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материально-технические, организационные условия обучения;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педагогом и учащимися, которые сложились в процессе учебного труда;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подготовленности педагога, особенностей личности его квалификации. </a:t>
            </a:r>
          </a:p>
        </p:txBody>
      </p:sp>
    </p:spTree>
    <p:extLst>
      <p:ext uri="{BB962C8B-B14F-4D97-AF65-F5344CB8AC3E}">
        <p14:creationId xmlns:p14="http://schemas.microsoft.com/office/powerpoint/2010/main" val="20448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Теория обучения - Сидоров С.В. Теоретическая педагогика">
            <a:extLst>
              <a:ext uri="{FF2B5EF4-FFF2-40B4-BE49-F238E27FC236}">
                <a16:creationId xmlns:a16="http://schemas.microsoft.com/office/drawing/2014/main" id="{5134FD23-B337-4389-A158-266CDB298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70"/>
            <a:ext cx="12191999" cy="687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851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929</TotalTime>
  <Words>380</Words>
  <Application>Microsoft Office PowerPoint</Application>
  <PresentationFormat>Широкоэкранный</PresentationFormat>
  <Paragraphs>55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КАК ЗРИТЕЛЬ, НЕ ВИДЕВШИЙ ПЕРВОГО АКТА, В ДОГАДКАХ ТЕРЯЮТСЯ ДЕТИ.  И ВСЕ ЖЕ ОНИ УХИТРЯЮТСЯ КАК-ТО ПОНЯТЬ, ЧТО ТВОРИТСЯ НА СВЕТЕ.  С. Я. Маршак   </vt:lpstr>
      <vt:lpstr>ТЕХНОЛОГИЯ  ПРОБЛЕМНОГО  ОБУЧЕНИЯ — организованный педагогом способ активного взаимодействия субъекта с проблемно-представленным содержанием обучения, в ходе которого он приобщается к объективным противоречиям научного знания и способам их решения, учится мыслить, творчески усваивать знания. Способ организации деятельности учащихся, который основан на получении информации путем решения теоретических и практических проблем в создающихся в силу этого проблемных ситуациях. </vt:lpstr>
      <vt:lpstr>Презентация PowerPoint</vt:lpstr>
      <vt:lpstr>Презентация PowerPoint</vt:lpstr>
      <vt:lpstr>МЕТОДИКА, МЕТОД, ПРИЕМЫ И СРЕДСТВА  ОБУЧЕНИЯ   </vt:lpstr>
      <vt:lpstr>КЛАССИФИКАЦИЯ МЕТОДОВ В ОБРАЗОВАНИИ </vt:lpstr>
      <vt:lpstr> ВЫБОР МЕТОДОВ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ЛЭПБУК  «ТЕХНОЛОГИЯ ПРОБЛЕМНОГО ОБУЧЕНИЯ»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METODIST</dc:creator>
  <cp:lastModifiedBy>Графика</cp:lastModifiedBy>
  <cp:revision>44</cp:revision>
  <dcterms:created xsi:type="dcterms:W3CDTF">2021-11-24T07:22:42Z</dcterms:created>
  <dcterms:modified xsi:type="dcterms:W3CDTF">2022-06-24T07:41:52Z</dcterms:modified>
</cp:coreProperties>
</file>