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5" r:id="rId4"/>
    <p:sldId id="264" r:id="rId5"/>
    <p:sldId id="257" r:id="rId6"/>
    <p:sldId id="268" r:id="rId7"/>
    <p:sldId id="266" r:id="rId8"/>
    <p:sldId id="258" r:id="rId9"/>
    <p:sldId id="259" r:id="rId10"/>
    <p:sldId id="260" r:id="rId11"/>
    <p:sldId id="261" r:id="rId12"/>
    <p:sldId id="262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-100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 smtClean="0"/>
              <a:t>Зразок підзаголовка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55A06-0B1B-41E9-8DEF-50DF386885A3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B308-DE0A-4658-84EC-85CE64EDE6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077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55A06-0B1B-41E9-8DEF-50DF386885A3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B308-DE0A-4658-84EC-85CE64EDE6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666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55A06-0B1B-41E9-8DEF-50DF386885A3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B308-DE0A-4658-84EC-85CE64EDE6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700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55A06-0B1B-41E9-8DEF-50DF386885A3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B308-DE0A-4658-84EC-85CE64EDE6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790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55A06-0B1B-41E9-8DEF-50DF386885A3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B308-DE0A-4658-84EC-85CE64EDE6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73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55A06-0B1B-41E9-8DEF-50DF386885A3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B308-DE0A-4658-84EC-85CE64EDE6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248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55A06-0B1B-41E9-8DEF-50DF386885A3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B308-DE0A-4658-84EC-85CE64EDE6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104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55A06-0B1B-41E9-8DEF-50DF386885A3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B308-DE0A-4658-84EC-85CE64EDE6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0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55A06-0B1B-41E9-8DEF-50DF386885A3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B308-DE0A-4658-84EC-85CE64EDE6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705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55A06-0B1B-41E9-8DEF-50DF386885A3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B308-DE0A-4658-84EC-85CE64EDE6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865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55A06-0B1B-41E9-8DEF-50DF386885A3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B308-DE0A-4658-84EC-85CE64EDE6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317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55A06-0B1B-41E9-8DEF-50DF386885A3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EB308-DE0A-4658-84EC-85CE64EDE6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47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2223" y="1122363"/>
            <a:ext cx="8809891" cy="2387600"/>
          </a:xfrm>
        </p:spPr>
        <p:txBody>
          <a:bodyPr>
            <a:normAutofit/>
          </a:bodyPr>
          <a:lstStyle/>
          <a:p>
            <a:r>
              <a:rPr lang="ru-RU" sz="5300" b="1" dirty="0" smtClean="0"/>
              <a:t>Одна из моих сторон «Я»</a:t>
            </a:r>
            <a:endParaRPr lang="ru-RU" sz="5300" b="1" dirty="0"/>
          </a:p>
        </p:txBody>
      </p:sp>
    </p:spTree>
    <p:extLst>
      <p:ext uri="{BB962C8B-B14F-4D97-AF65-F5344CB8AC3E}">
        <p14:creationId xmlns:p14="http://schemas.microsoft.com/office/powerpoint/2010/main" val="402038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76" y="331694"/>
            <a:ext cx="9036424" cy="1690689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Как ты обычно разговариваешь с другими детьми в значимых для тебя ситуациях?</a:t>
            </a:r>
            <a:br>
              <a:rPr lang="ru-RU" sz="4000" b="1" dirty="0" smtClean="0"/>
            </a:b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6540" y="1861484"/>
            <a:ext cx="8857129" cy="4351338"/>
          </a:xfrm>
        </p:spPr>
        <p:txBody>
          <a:bodyPr/>
          <a:lstStyle/>
          <a:p>
            <a:pPr>
              <a:buNone/>
            </a:pPr>
            <a:r>
              <a:rPr lang="ru-RU" sz="2800" b="1" dirty="0" smtClean="0"/>
              <a:t>А) Быстро, с жаром, но прислушиваешься к высказываниям других;</a:t>
            </a:r>
          </a:p>
          <a:p>
            <a:pPr>
              <a:buNone/>
            </a:pPr>
            <a:r>
              <a:rPr lang="ru-RU" sz="2800" b="1" dirty="0" smtClean="0"/>
              <a:t>Б) Быстро, со страстью, других даже не слушаешь;</a:t>
            </a:r>
          </a:p>
          <a:p>
            <a:pPr>
              <a:buNone/>
            </a:pPr>
            <a:r>
              <a:rPr lang="ru-RU" sz="2800" b="1" dirty="0" smtClean="0"/>
              <a:t>В) Медленно, спокойно, но уверенно;</a:t>
            </a:r>
          </a:p>
          <a:p>
            <a:pPr>
              <a:buNone/>
            </a:pPr>
            <a:r>
              <a:rPr lang="ru-RU" sz="2800" b="1" dirty="0" smtClean="0"/>
              <a:t>Г) С большой неуверенностью.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/>
              <a:t>Как ты обычно ведешь себя в необычной обстановке?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84688" y="1793631"/>
            <a:ext cx="8383465" cy="4655894"/>
          </a:xfrm>
        </p:spPr>
        <p:txBody>
          <a:bodyPr/>
          <a:lstStyle/>
          <a:p>
            <a:pPr>
              <a:buNone/>
            </a:pPr>
            <a:r>
              <a:rPr lang="ru-RU" sz="2800" b="1" dirty="0" smtClean="0"/>
              <a:t>А) Легко ориентируешься, проявляешь активность;</a:t>
            </a:r>
          </a:p>
          <a:p>
            <a:pPr>
              <a:buNone/>
            </a:pPr>
            <a:r>
              <a:rPr lang="ru-RU" sz="2800" b="1" dirty="0" smtClean="0"/>
              <a:t>Б) Активен, очень возбужден;</a:t>
            </a:r>
          </a:p>
          <a:p>
            <a:pPr>
              <a:buNone/>
            </a:pPr>
            <a:r>
              <a:rPr lang="ru-RU" sz="2800" b="1" dirty="0" smtClean="0"/>
              <a:t>В) Спокойно рассматриваешь окружающее;</a:t>
            </a:r>
          </a:p>
          <a:p>
            <a:pPr>
              <a:buNone/>
            </a:pPr>
            <a:r>
              <a:rPr lang="ru-RU" sz="2800" b="1" dirty="0" smtClean="0"/>
              <a:t>Г) Робок, растерян.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638" y="580278"/>
            <a:ext cx="8555950" cy="1325563"/>
          </a:xfrm>
        </p:spPr>
        <p:txBody>
          <a:bodyPr>
            <a:normAutofit fontScale="90000"/>
          </a:bodyPr>
          <a:lstStyle/>
          <a:p>
            <a:r>
              <a:rPr lang="ru-RU" sz="4400" dirty="0" smtClean="0"/>
              <a:t>Теперь посмотрите, каких букв </a:t>
            </a:r>
            <a:br>
              <a:rPr lang="ru-RU" sz="4400" dirty="0" smtClean="0"/>
            </a:br>
            <a:r>
              <a:rPr lang="ru-RU" sz="4400" b="1" dirty="0" smtClean="0"/>
              <a:t>А, Б, В </a:t>
            </a:r>
            <a:r>
              <a:rPr lang="ru-RU" sz="4400" dirty="0" smtClean="0"/>
              <a:t>или </a:t>
            </a:r>
            <a:r>
              <a:rPr lang="ru-RU" sz="4400" b="1" dirty="0" smtClean="0"/>
              <a:t>Г</a:t>
            </a:r>
            <a:r>
              <a:rPr lang="ru-RU" sz="4400" dirty="0" smtClean="0"/>
              <a:t> у вас получилось больше.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7591" y="1906308"/>
            <a:ext cx="7886700" cy="4351338"/>
          </a:xfrm>
        </p:spPr>
        <p:txBody>
          <a:bodyPr/>
          <a:lstStyle/>
          <a:p>
            <a:pPr lvl="0" algn="ctr">
              <a:buNone/>
            </a:pPr>
            <a:r>
              <a:rPr lang="ru-RU" sz="4800" b="1" dirty="0" smtClean="0"/>
              <a:t>А - сангвиник</a:t>
            </a:r>
          </a:p>
          <a:p>
            <a:pPr lvl="0" algn="ctr">
              <a:buNone/>
            </a:pPr>
            <a:r>
              <a:rPr lang="ru-RU" sz="4800" b="1" dirty="0" smtClean="0"/>
              <a:t>Б - холерик</a:t>
            </a:r>
          </a:p>
          <a:p>
            <a:pPr lvl="0" algn="ctr">
              <a:buNone/>
            </a:pPr>
            <a:r>
              <a:rPr lang="ru-RU" sz="4800" b="1" dirty="0" smtClean="0"/>
              <a:t>В - флегматик</a:t>
            </a:r>
          </a:p>
          <a:p>
            <a:pPr lvl="0" algn="ctr">
              <a:buNone/>
            </a:pPr>
            <a:r>
              <a:rPr lang="ru-RU" sz="4800" b="1" dirty="0" smtClean="0"/>
              <a:t>Г - меланхолик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5027" y="848703"/>
            <a:ext cx="7886700" cy="2949574"/>
          </a:xfrm>
        </p:spPr>
        <p:txBody>
          <a:bodyPr/>
          <a:lstStyle/>
          <a:p>
            <a:pPr algn="ctr"/>
            <a:r>
              <a:rPr lang="ru-RU" b="1" i="1" dirty="0" smtClean="0"/>
              <a:t>Благодарю за занятие!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0_8f71d_b6bdf0bf_orig.pn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61856" y="320195"/>
            <a:ext cx="2069707" cy="2815118"/>
          </a:xfrm>
        </p:spPr>
      </p:pic>
      <p:pic>
        <p:nvPicPr>
          <p:cNvPr id="5" name="Рисунок 4" descr="233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74276" y="3289069"/>
            <a:ext cx="2317834" cy="3087716"/>
          </a:xfrm>
          <a:prstGeom prst="rect">
            <a:avLst/>
          </a:prstGeom>
        </p:spPr>
      </p:pic>
      <p:pic>
        <p:nvPicPr>
          <p:cNvPr id="6" name="Рисунок 5" descr="389928389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07406" y="270175"/>
            <a:ext cx="2423356" cy="3098920"/>
          </a:xfrm>
          <a:prstGeom prst="rect">
            <a:avLst/>
          </a:prstGeom>
        </p:spPr>
      </p:pic>
      <p:pic>
        <p:nvPicPr>
          <p:cNvPr id="7" name="Рисунок 6" descr="buratino2.pn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3878" y="0"/>
            <a:ext cx="2715778" cy="34130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97536" y="487680"/>
          <a:ext cx="8873026" cy="624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PDF" r:id="rId3" imgW="0" imgH="0" progId="FoxitReader.Document">
                  <p:embed/>
                </p:oleObj>
              </mc:Choice>
              <mc:Fallback>
                <p:oleObj name="PDF" r:id="rId3" imgW="0" imgH="0" progId="FoxitReader.Document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536" y="487680"/>
                        <a:ext cx="8873026" cy="624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050931" y="412376"/>
            <a:ext cx="5976527" cy="1530723"/>
          </a:xfrm>
        </p:spPr>
        <p:txBody>
          <a:bodyPr>
            <a:noAutofit/>
          </a:bodyPr>
          <a:lstStyle/>
          <a:p>
            <a:r>
              <a:rPr lang="ru-RU" sz="3000" dirty="0" smtClean="0"/>
              <a:t>Гиппократ выделил типы темперамента, затем их назвали:</a:t>
            </a:r>
            <a:endParaRPr lang="ru-RU" sz="3000" dirty="0"/>
          </a:p>
        </p:txBody>
      </p:sp>
      <p:pic>
        <p:nvPicPr>
          <p:cNvPr id="4" name="Содержимое 3" descr="26-Гиппократ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8479" y="268660"/>
            <a:ext cx="2518794" cy="3476863"/>
          </a:xfrm>
        </p:spPr>
      </p:pic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3091099" y="1768633"/>
            <a:ext cx="5567083" cy="3811588"/>
          </a:xfrm>
        </p:spPr>
        <p:txBody>
          <a:bodyPr/>
          <a:lstStyle/>
          <a:p>
            <a:endParaRPr lang="ru-RU" b="1" dirty="0" smtClean="0"/>
          </a:p>
          <a:p>
            <a:r>
              <a:rPr lang="ru-RU" sz="4800" b="1" dirty="0" smtClean="0"/>
              <a:t>- холерик</a:t>
            </a:r>
          </a:p>
          <a:p>
            <a:r>
              <a:rPr lang="ru-RU" sz="4800" b="1" dirty="0" smtClean="0"/>
              <a:t>- сангвиник</a:t>
            </a:r>
          </a:p>
          <a:p>
            <a:r>
              <a:rPr lang="ru-RU" sz="4800" b="1" dirty="0" smtClean="0"/>
              <a:t>- флегматик</a:t>
            </a:r>
          </a:p>
          <a:p>
            <a:r>
              <a:rPr lang="ru-RU" sz="4800" b="1" dirty="0" smtClean="0"/>
              <a:t>- меланхолик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091" y="189279"/>
            <a:ext cx="8751967" cy="4646490"/>
          </a:xfrm>
        </p:spPr>
        <p:txBody>
          <a:bodyPr>
            <a:normAutofit/>
          </a:bodyPr>
          <a:lstStyle/>
          <a:p>
            <a:r>
              <a:rPr lang="ru-RU" sz="5000" b="1" i="1" dirty="0" smtClean="0"/>
              <a:t>Темпераментом</a:t>
            </a:r>
            <a:r>
              <a:rPr lang="ru-RU" sz="5000" i="1" dirty="0" smtClean="0"/>
              <a:t> </a:t>
            </a:r>
            <a:br>
              <a:rPr lang="ru-RU" sz="5000" i="1" dirty="0" smtClean="0"/>
            </a:br>
            <a:r>
              <a:rPr lang="ru-RU" sz="4500" i="1" dirty="0" smtClean="0"/>
              <a:t>называются индивидуальные психологические особенности, характеризующие личность человека.</a:t>
            </a:r>
            <a:endParaRPr lang="ru-RU" sz="4500" dirty="0"/>
          </a:p>
        </p:txBody>
      </p:sp>
    </p:spTree>
    <p:extLst>
      <p:ext uri="{BB962C8B-B14F-4D97-AF65-F5344CB8AC3E}">
        <p14:creationId xmlns:p14="http://schemas.microsoft.com/office/powerpoint/2010/main" val="147877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Прямая соединительная линия 23"/>
          <p:cNvCxnSpPr/>
          <p:nvPr/>
        </p:nvCxnSpPr>
        <p:spPr>
          <a:xfrm>
            <a:off x="4276807" y="454203"/>
            <a:ext cx="0" cy="57697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1337618" y="3411499"/>
            <a:ext cx="5782614" cy="1287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Группа 18"/>
          <p:cNvGrpSpPr/>
          <p:nvPr/>
        </p:nvGrpSpPr>
        <p:grpSpPr>
          <a:xfrm>
            <a:off x="1119677" y="202237"/>
            <a:ext cx="6564676" cy="6511289"/>
            <a:chOff x="999605" y="202237"/>
            <a:chExt cx="6564676" cy="6511289"/>
          </a:xfrm>
        </p:grpSpPr>
        <p:sp>
          <p:nvSpPr>
            <p:cNvPr id="27" name="Скругленный прямоугольник 26"/>
            <p:cNvSpPr/>
            <p:nvPr/>
          </p:nvSpPr>
          <p:spPr>
            <a:xfrm>
              <a:off x="2547211" y="202237"/>
              <a:ext cx="3541691" cy="373487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b="1" dirty="0" smtClean="0">
                  <a:solidFill>
                    <a:schemeClr val="tx1"/>
                  </a:solidFill>
                </a:rPr>
                <a:t>нестабильность</a:t>
              </a:r>
              <a:endParaRPr lang="ru-RU" sz="2800" b="1" dirty="0">
                <a:solidFill>
                  <a:schemeClr val="tx1"/>
                </a:solidFill>
              </a:endParaRPr>
            </a:p>
          </p:txBody>
        </p:sp>
        <p:grpSp>
          <p:nvGrpSpPr>
            <p:cNvPr id="15" name="Группа 14"/>
            <p:cNvGrpSpPr/>
            <p:nvPr/>
          </p:nvGrpSpPr>
          <p:grpSpPr>
            <a:xfrm>
              <a:off x="999605" y="530457"/>
              <a:ext cx="6564676" cy="6183069"/>
              <a:chOff x="999605" y="530457"/>
              <a:chExt cx="6564676" cy="6183069"/>
            </a:xfrm>
          </p:grpSpPr>
          <p:sp>
            <p:nvSpPr>
              <p:cNvPr id="34" name="Скругленный прямоугольник 33"/>
              <p:cNvSpPr/>
              <p:nvPr/>
            </p:nvSpPr>
            <p:spPr>
              <a:xfrm rot="16200000">
                <a:off x="5613132" y="2933407"/>
                <a:ext cx="3528811" cy="373487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/>
              <a:lstStyle/>
              <a:p>
                <a:pPr algn="ctr">
                  <a:lnSpc>
                    <a:spcPct val="60000"/>
                  </a:lnSpc>
                </a:pPr>
                <a:r>
                  <a:rPr lang="ru-RU" sz="2800" b="1" kern="0" dirty="0" err="1" smtClean="0">
                    <a:solidFill>
                      <a:schemeClr val="tx1"/>
                    </a:solidFill>
                  </a:rPr>
                  <a:t>экстроверсия</a:t>
                </a:r>
                <a:endParaRPr lang="ru-RU" sz="2800" b="1" kern="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4" name="Группа 13"/>
              <p:cNvGrpSpPr/>
              <p:nvPr/>
            </p:nvGrpSpPr>
            <p:grpSpPr>
              <a:xfrm>
                <a:off x="999605" y="530457"/>
                <a:ext cx="6178675" cy="6183069"/>
                <a:chOff x="999605" y="530457"/>
                <a:chExt cx="6178675" cy="6183069"/>
              </a:xfrm>
            </p:grpSpPr>
            <p:sp>
              <p:nvSpPr>
                <p:cNvPr id="28" name="Скругленный прямоугольник 27"/>
                <p:cNvSpPr/>
                <p:nvPr/>
              </p:nvSpPr>
              <p:spPr>
                <a:xfrm>
                  <a:off x="2593136" y="6340039"/>
                  <a:ext cx="3541691" cy="373487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800" b="1" dirty="0" smtClean="0">
                      <a:solidFill>
                        <a:schemeClr val="tx1"/>
                      </a:solidFill>
                    </a:rPr>
                    <a:t>стабильность</a:t>
                  </a:r>
                  <a:endParaRPr lang="ru-RU" sz="2800" b="1" dirty="0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13" name="Группа 12"/>
                <p:cNvGrpSpPr/>
                <p:nvPr/>
              </p:nvGrpSpPr>
              <p:grpSpPr>
                <a:xfrm>
                  <a:off x="999605" y="530457"/>
                  <a:ext cx="6178675" cy="5797324"/>
                  <a:chOff x="999605" y="530457"/>
                  <a:chExt cx="6178675" cy="5797324"/>
                </a:xfrm>
              </p:grpSpPr>
              <p:sp>
                <p:nvSpPr>
                  <p:cNvPr id="29" name="Скругленный прямоугольник 28"/>
                  <p:cNvSpPr/>
                  <p:nvPr/>
                </p:nvSpPr>
                <p:spPr>
                  <a:xfrm rot="16200000">
                    <a:off x="-578057" y="2868355"/>
                    <a:ext cx="3528811" cy="373487"/>
                  </a:xfrm>
                  <a:prstGeom prst="round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vert" rtlCol="0" anchor="ctr"/>
                  <a:lstStyle/>
                  <a:p>
                    <a:pPr algn="ctr">
                      <a:lnSpc>
                        <a:spcPct val="60000"/>
                      </a:lnSpc>
                    </a:pPr>
                    <a:r>
                      <a:rPr lang="ru-RU" sz="2800" b="1" kern="0" dirty="0" smtClean="0">
                        <a:solidFill>
                          <a:schemeClr val="tx1"/>
                        </a:solidFill>
                      </a:rPr>
                      <a:t>интроверсия</a:t>
                    </a:r>
                    <a:endParaRPr lang="ru-RU" sz="2800" b="1" kern="0" dirty="0">
                      <a:solidFill>
                        <a:schemeClr val="tx1"/>
                      </a:solidFill>
                    </a:endParaRPr>
                  </a:p>
                </p:txBody>
              </p:sp>
              <p:grpSp>
                <p:nvGrpSpPr>
                  <p:cNvPr id="12" name="Группа 11"/>
                  <p:cNvGrpSpPr/>
                  <p:nvPr/>
                </p:nvGrpSpPr>
                <p:grpSpPr>
                  <a:xfrm>
                    <a:off x="1384429" y="530457"/>
                    <a:ext cx="5793851" cy="5797324"/>
                    <a:chOff x="1384429" y="530457"/>
                    <a:chExt cx="5793851" cy="5797324"/>
                  </a:xfrm>
                </p:grpSpPr>
                <p:pic>
                  <p:nvPicPr>
                    <p:cNvPr id="16" name="Рисунок 15" descr="меланхолик2.png"/>
                    <p:cNvPicPr>
                      <a:picLocks noChangeAspect="1"/>
                    </p:cNvPicPr>
                    <p:nvPr/>
                  </p:nvPicPr>
                  <p:blipFill>
                    <a:blip r:embed="rId2" cstate="email">
                      <a:extLst>
                        <a:ext uri="{28A0092B-C50C-407E-A947-70E740481C1C}">
                          <a14:useLocalDpi xmlns:a14="http://schemas.microsoft.com/office/drawing/2010/main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1393523" y="539509"/>
                      <a:ext cx="2896825" cy="2882194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17" name="Рисунок 16" descr="сангвиник2.png"/>
                    <p:cNvPicPr>
                      <a:picLocks noChangeAspect="1"/>
                    </p:cNvPicPr>
                    <p:nvPr/>
                  </p:nvPicPr>
                  <p:blipFill>
                    <a:blip r:embed="rId3" cstate="email">
                      <a:extLst>
                        <a:ext uri="{28A0092B-C50C-407E-A947-70E740481C1C}">
                          <a14:useLocalDpi xmlns:a14="http://schemas.microsoft.com/office/drawing/2010/main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4277669" y="3445587"/>
                      <a:ext cx="2896825" cy="2882194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18" name="Рисунок 17" descr="флегматик2.png"/>
                    <p:cNvPicPr>
                      <a:picLocks noChangeAspect="1"/>
                    </p:cNvPicPr>
                    <p:nvPr/>
                  </p:nvPicPr>
                  <p:blipFill>
                    <a:blip r:embed="rId4" cstate="email">
                      <a:extLst>
                        <a:ext uri="{28A0092B-C50C-407E-A947-70E740481C1C}">
                          <a14:useLocalDpi xmlns:a14="http://schemas.microsoft.com/office/drawing/2010/main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1384429" y="3441042"/>
                      <a:ext cx="2896825" cy="2882194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23" name="Рисунок 22" descr="холерик2.png"/>
                    <p:cNvPicPr>
                      <a:picLocks noChangeAspect="1"/>
                    </p:cNvPicPr>
                    <p:nvPr/>
                  </p:nvPicPr>
                  <p:blipFill>
                    <a:blip r:embed="rId5" cstate="email">
                      <a:extLst>
                        <a:ext uri="{28A0092B-C50C-407E-A947-70E740481C1C}">
                          <a14:useLocalDpi xmlns:a14="http://schemas.microsoft.com/office/drawing/2010/main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4281455" y="530457"/>
                      <a:ext cx="2896825" cy="2882194"/>
                    </a:xfrm>
                    <a:prstGeom prst="rect">
                      <a:avLst/>
                    </a:prstGeom>
                  </p:spPr>
                </p:pic>
              </p:grpSp>
            </p:grpSp>
          </p:grpSp>
        </p:grpSp>
      </p:grpSp>
    </p:spTree>
    <p:extLst>
      <p:ext uri="{BB962C8B-B14F-4D97-AF65-F5344CB8AC3E}">
        <p14:creationId xmlns:p14="http://schemas.microsoft.com/office/powerpoint/2010/main" val="263175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97536" y="487680"/>
          <a:ext cx="8873026" cy="624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PDF" r:id="rId3" imgW="0" imgH="0" progId="FoxitReader.Document">
                  <p:embed/>
                </p:oleObj>
              </mc:Choice>
              <mc:Fallback>
                <p:oleObj name="PDF" r:id="rId3" imgW="0" imgH="0" progId="FoxitReader.Document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536" y="487680"/>
                        <a:ext cx="8873026" cy="624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757082"/>
          </a:xfrm>
        </p:spPr>
        <p:txBody>
          <a:bodyPr>
            <a:normAutofit/>
          </a:bodyPr>
          <a:lstStyle/>
          <a:p>
            <a:r>
              <a:rPr lang="ru-RU" sz="4400" b="1" dirty="0" smtClean="0"/>
              <a:t>Как ты ведешь себя в ситуации, когда необходимо быстро действовать?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825625"/>
            <a:ext cx="8183656" cy="4351338"/>
          </a:xfrm>
        </p:spPr>
        <p:txBody>
          <a:bodyPr/>
          <a:lstStyle/>
          <a:p>
            <a:pPr>
              <a:buNone/>
            </a:pPr>
            <a:r>
              <a:rPr lang="ru-RU" sz="3200" b="1" dirty="0" smtClean="0"/>
              <a:t>А) Легко включаешься в работу;</a:t>
            </a:r>
          </a:p>
          <a:p>
            <a:pPr>
              <a:buNone/>
            </a:pPr>
            <a:r>
              <a:rPr lang="ru-RU" sz="3200" b="1" dirty="0" smtClean="0"/>
              <a:t>Б) Активно действуешь;</a:t>
            </a:r>
          </a:p>
          <a:p>
            <a:pPr>
              <a:buNone/>
            </a:pPr>
            <a:r>
              <a:rPr lang="ru-RU" sz="3200" b="1" dirty="0" smtClean="0"/>
              <a:t>В) Действуешь спокойно, без лишних слов;</a:t>
            </a:r>
          </a:p>
          <a:p>
            <a:pPr>
              <a:buNone/>
            </a:pPr>
            <a:r>
              <a:rPr lang="ru-RU" sz="3200" b="1" dirty="0" smtClean="0"/>
              <a:t>Г) Действуешь робко, неуверенно.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365126"/>
            <a:ext cx="8875059" cy="1325563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Как ты реагируешь на замечания учителя, родителей?</a:t>
            </a:r>
            <a:br>
              <a:rPr lang="ru-RU" sz="4000" b="1" dirty="0" smtClean="0"/>
            </a:b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9624" y="1676400"/>
            <a:ext cx="8515350" cy="4482634"/>
          </a:xfrm>
        </p:spPr>
        <p:txBody>
          <a:bodyPr/>
          <a:lstStyle/>
          <a:p>
            <a:pPr>
              <a:buNone/>
            </a:pPr>
            <a:r>
              <a:rPr lang="ru-RU" sz="2800" b="1" dirty="0" smtClean="0"/>
              <a:t>А) Говоришь, что больше так делать не будешь;</a:t>
            </a:r>
          </a:p>
          <a:p>
            <a:pPr>
              <a:buNone/>
            </a:pPr>
            <a:r>
              <a:rPr lang="ru-RU" sz="2800" b="1" dirty="0" smtClean="0"/>
              <a:t>Б) Не слушаешь и поступаешь по-своему, бурно реагируя на замечания;</a:t>
            </a:r>
          </a:p>
          <a:p>
            <a:pPr>
              <a:buNone/>
            </a:pPr>
            <a:r>
              <a:rPr lang="ru-RU" sz="2800" b="1" dirty="0" smtClean="0"/>
              <a:t>В) Выслушиваешь молча;</a:t>
            </a:r>
          </a:p>
          <a:p>
            <a:pPr>
              <a:buNone/>
            </a:pPr>
            <a:r>
              <a:rPr lang="ru-RU" sz="2800" b="1" dirty="0" smtClean="0"/>
              <a:t>Г) Молчишь, обижен, переживаешь.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Настроювані 1">
      <a:dk1>
        <a:srgbClr val="FFFFFF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225</Words>
  <Application>Microsoft Office PowerPoint</Application>
  <PresentationFormat>Экран (4:3)</PresentationFormat>
  <Paragraphs>38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PDF</vt:lpstr>
      <vt:lpstr>Одна из моих сторон «Я»</vt:lpstr>
      <vt:lpstr>Презентация PowerPoint</vt:lpstr>
      <vt:lpstr>Презентация PowerPoint</vt:lpstr>
      <vt:lpstr>Гиппократ выделил типы темперамента, затем их назвали:</vt:lpstr>
      <vt:lpstr>Темпераментом  называются индивидуальные психологические особенности, характеризующие личность человека.</vt:lpstr>
      <vt:lpstr>Презентация PowerPoint</vt:lpstr>
      <vt:lpstr>Презентация PowerPoint</vt:lpstr>
      <vt:lpstr>Как ты ведешь себя в ситуации, когда необходимо быстро действовать? </vt:lpstr>
      <vt:lpstr>Как ты реагируешь на замечания учителя, родителей? </vt:lpstr>
      <vt:lpstr>Как ты обычно разговариваешь с другими детьми в значимых для тебя ситуациях? </vt:lpstr>
      <vt:lpstr>Как ты обычно ведешь себя в необычной обстановке? </vt:lpstr>
      <vt:lpstr>Теперь посмотрите, каких букв  А, Б, В или Г у вас получилось больше. </vt:lpstr>
      <vt:lpstr>Благодарю за занятие!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Inna</dc:creator>
  <cp:lastModifiedBy>Надежда</cp:lastModifiedBy>
  <cp:revision>20</cp:revision>
  <dcterms:created xsi:type="dcterms:W3CDTF">2015-08-23T07:03:48Z</dcterms:created>
  <dcterms:modified xsi:type="dcterms:W3CDTF">2024-01-12T11:10:27Z</dcterms:modified>
</cp:coreProperties>
</file>