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1" r:id="rId2"/>
    <p:sldId id="256" r:id="rId3"/>
    <p:sldId id="259" r:id="rId4"/>
    <p:sldId id="276" r:id="rId5"/>
    <p:sldId id="257" r:id="rId6"/>
    <p:sldId id="260" r:id="rId7"/>
    <p:sldId id="262" r:id="rId8"/>
    <p:sldId id="263" r:id="rId9"/>
    <p:sldId id="266" r:id="rId10"/>
    <p:sldId id="272" r:id="rId11"/>
    <p:sldId id="273" r:id="rId12"/>
    <p:sldId id="275" r:id="rId13"/>
    <p:sldId id="270" r:id="rId14"/>
    <p:sldId id="271" r:id="rId15"/>
    <p:sldId id="274" r:id="rId16"/>
    <p:sldId id="265" r:id="rId17"/>
    <p:sldId id="264" r:id="rId18"/>
    <p:sldId id="268" r:id="rId19"/>
    <p:sldId id="26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BE5FF"/>
    <a:srgbClr val="6600FF"/>
    <a:srgbClr val="99CCFF"/>
    <a:srgbClr val="FF3300"/>
    <a:srgbClr val="FFFF99"/>
    <a:srgbClr val="FFFFCC"/>
    <a:srgbClr val="CCFFFF"/>
    <a:srgbClr val="66663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B2E36-6C4E-45A5-9362-9B3523BDFA29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7A614-E45C-45C9-BD2B-AB9BF77442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776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7A614-E45C-45C9-BD2B-AB9BF774420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313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0A36-B066-4F85-9CFF-59622B4C80AD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B8DF-51FF-46E4-B4A5-3139CAE3F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0A36-B066-4F85-9CFF-59622B4C80AD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B8DF-51FF-46E4-B4A5-3139CAE3F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0A36-B066-4F85-9CFF-59622B4C80AD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B8DF-51FF-46E4-B4A5-3139CAE3F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0A36-B066-4F85-9CFF-59622B4C80AD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B8DF-51FF-46E4-B4A5-3139CAE3F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0A36-B066-4F85-9CFF-59622B4C80AD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B8DF-51FF-46E4-B4A5-3139CAE3F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0A36-B066-4F85-9CFF-59622B4C80AD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B8DF-51FF-46E4-B4A5-3139CAE3F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0A36-B066-4F85-9CFF-59622B4C80AD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B8DF-51FF-46E4-B4A5-3139CAE3F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0A36-B066-4F85-9CFF-59622B4C80AD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B8DF-51FF-46E4-B4A5-3139CAE3F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0A36-B066-4F85-9CFF-59622B4C80AD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B8DF-51FF-46E4-B4A5-3139CAE3F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0A36-B066-4F85-9CFF-59622B4C80AD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B8DF-51FF-46E4-B4A5-3139CAE3F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0A36-B066-4F85-9CFF-59622B4C80AD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B8DF-51FF-46E4-B4A5-3139CAE3F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40A36-B066-4F85-9CFF-59622B4C80AD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CB8DF-51FF-46E4-B4A5-3139CAE3F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274638"/>
            <a:ext cx="7546032" cy="1143000"/>
          </a:xfrm>
        </p:spPr>
        <p:txBody>
          <a:bodyPr>
            <a:normAutofit/>
          </a:bodyPr>
          <a:lstStyle/>
          <a:p>
            <a:r>
              <a:rPr lang="ru-RU" sz="5400" b="1" normalizeH="1" dirty="0" smtClean="0">
                <a:solidFill>
                  <a:srgbClr val="0033CC"/>
                </a:solidFill>
                <a:latin typeface="Arial Black" pitchFamily="34" charset="0"/>
              </a:rPr>
              <a:t>УРОК ДОБРОТЫ</a:t>
            </a:r>
            <a:endParaRPr lang="ru-RU" sz="5400" b="1" normalizeH="1" dirty="0">
              <a:solidFill>
                <a:srgbClr val="0033CC"/>
              </a:solidFill>
              <a:latin typeface="Arial Black" pitchFamily="34" charset="0"/>
            </a:endParaRPr>
          </a:p>
        </p:txBody>
      </p:sp>
      <p:pic>
        <p:nvPicPr>
          <p:cNvPr id="1026" name="Picture 2" descr="http://cs317421.userapi.com/v317421078/9ea/R4GH7Nz6w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4968552" cy="3384376"/>
          </a:xfrm>
          <a:prstGeom prst="rect">
            <a:avLst/>
          </a:prstGeom>
          <a:ln w="228600" cap="sq" cmpd="thickThin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79512" y="5103674"/>
            <a:ext cx="8546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Подготовила: СТЕПИНА Н. М.</a:t>
            </a:r>
          </a:p>
          <a:p>
            <a:pPr algn="r"/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algn="r"/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ГБОУ ШКОЛА № 962</a:t>
            </a:r>
          </a:p>
          <a:p>
            <a:pPr algn="r"/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Москва</a:t>
            </a: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://babibum.ru/sites/babibum.ru/files/styles/large/public/field/image/ego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0"/>
            <a:ext cx="2705100" cy="3857625"/>
          </a:xfrm>
          <a:prstGeom prst="rect">
            <a:avLst/>
          </a:prstGeom>
          <a:noFill/>
        </p:spPr>
      </p:pic>
      <p:pic>
        <p:nvPicPr>
          <p:cNvPr id="27652" name="Picture 4" descr="http://www.motivators.ru/sites/default/files/imagecache/main-motivator/motivator-26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708920"/>
            <a:ext cx="2971800" cy="38576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0"/>
            <a:ext cx="2880000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зависть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908720"/>
            <a:ext cx="2880000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злоба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1772816"/>
            <a:ext cx="2880000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эгоизм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2708920"/>
            <a:ext cx="2880000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лень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3573016"/>
            <a:ext cx="2880000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ложь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5373216"/>
            <a:ext cx="3923928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НЕДОБРОЖЕЛАТЕЛЬНОСТЬ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4509120"/>
            <a:ext cx="3528392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невнимание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9804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Учись доброму – плохое на ум не пойдет.</a:t>
            </a:r>
          </a:p>
          <a:p>
            <a:r>
              <a:rPr lang="ru-RU" sz="3600" b="1" dirty="0" smtClean="0">
                <a:latin typeface="Monotype Corsiva" pitchFamily="66" charset="0"/>
              </a:rPr>
              <a:t>Про доброе дело говори смело.</a:t>
            </a:r>
          </a:p>
          <a:p>
            <a:r>
              <a:rPr lang="ru-RU" sz="3600" b="1" dirty="0" smtClean="0">
                <a:latin typeface="Monotype Corsiva" pitchFamily="66" charset="0"/>
              </a:rPr>
              <a:t>Жизнь дана на добрые дела.</a:t>
            </a:r>
          </a:p>
          <a:p>
            <a:r>
              <a:rPr lang="ru-RU" sz="3600" b="1" dirty="0" smtClean="0">
                <a:latin typeface="Monotype Corsiva" pitchFamily="66" charset="0"/>
              </a:rPr>
              <a:t>Доброе слово лечит, а злое – калечит.</a:t>
            </a:r>
          </a:p>
          <a:p>
            <a:r>
              <a:rPr lang="ru-RU" sz="3600" b="1" dirty="0" smtClean="0">
                <a:latin typeface="Monotype Corsiva" pitchFamily="66" charset="0"/>
              </a:rPr>
              <a:t>Не одежда красит человека, а его добрые дела.</a:t>
            </a:r>
          </a:p>
          <a:p>
            <a:r>
              <a:rPr lang="ru-RU" sz="3600" b="1" dirty="0" smtClean="0">
                <a:latin typeface="Monotype Corsiva" pitchFamily="66" charset="0"/>
              </a:rPr>
              <a:t>Злой плачет от зависти, а добрый от радости.</a:t>
            </a:r>
          </a:p>
          <a:p>
            <a:r>
              <a:rPr lang="ru-RU" sz="3600" b="1" dirty="0" smtClean="0">
                <a:latin typeface="Monotype Corsiva" pitchFamily="66" charset="0"/>
              </a:rPr>
              <a:t>Добрые слова дороже богатства.</a:t>
            </a:r>
          </a:p>
          <a:p>
            <a:r>
              <a:rPr lang="ru-RU" sz="3600" b="1" dirty="0" smtClean="0">
                <a:latin typeface="Monotype Corsiva" pitchFamily="66" charset="0"/>
              </a:rPr>
              <a:t>В ком добра нет, в том и правды мало.</a:t>
            </a:r>
          </a:p>
          <a:p>
            <a:r>
              <a:rPr lang="ru-RU" sz="3600" b="1" dirty="0" smtClean="0">
                <a:latin typeface="Monotype Corsiva" pitchFamily="66" charset="0"/>
              </a:rPr>
              <a:t>Не ищи красоты, ищи доброты.</a:t>
            </a:r>
          </a:p>
          <a:p>
            <a:r>
              <a:rPr lang="ru-RU" sz="3600" b="1" dirty="0" smtClean="0">
                <a:latin typeface="Monotype Corsiva" pitchFamily="66" charset="0"/>
              </a:rPr>
              <a:t>Кто любит добрые дела, тому и жизнь мила.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age-love-mir.ru/wp-content/uploads/2011/11/982f6364aba30cd38ef5079f3dd_52382_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571874"/>
            <a:ext cx="4333875" cy="32861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188640"/>
            <a:ext cx="7848872" cy="3528392"/>
          </a:xfrm>
          <a:prstGeom prst="rect">
            <a:avLst/>
          </a:prstGeom>
          <a:solidFill>
            <a:srgbClr val="99CCFF"/>
          </a:solidFill>
          <a:ln w="76200" cmpd="sng">
            <a:solidFill>
              <a:srgbClr val="66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33CC"/>
                </a:solidFill>
                <a:latin typeface="Arial Black" pitchFamily="34" charset="0"/>
              </a:rPr>
              <a:t>Делай добро тайно и жалей, когда про него узнают, и ты научишься творить добро. Сознание доброй жизни, без одобрения за неё людей, есть лучшая награда доброй жизни</a:t>
            </a:r>
          </a:p>
          <a:p>
            <a:pPr algn="r"/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Л. Н. Толстой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7" y="620688"/>
            <a:ext cx="8064896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33CC"/>
                </a:solidFill>
                <a:latin typeface="Arial Black" pitchFamily="34" charset="0"/>
              </a:rPr>
              <a:t>Собери предложение:</a:t>
            </a:r>
          </a:p>
          <a:p>
            <a:pPr algn="ctr"/>
            <a:r>
              <a:rPr lang="ru-RU" sz="7200" b="1" dirty="0" smtClean="0">
                <a:latin typeface="Monotype Corsiva" pitchFamily="66" charset="0"/>
              </a:rPr>
              <a:t>вас, Пусть, а, умным, ум, будет, у, добрый, будет, сердце</a:t>
            </a:r>
          </a:p>
          <a:p>
            <a:endParaRPr lang="ru-RU" sz="5400" dirty="0" smtClean="0">
              <a:latin typeface="Arial Black" pitchFamily="34" charset="0"/>
            </a:endParaRPr>
          </a:p>
          <a:p>
            <a:endParaRPr lang="ru-RU" sz="5400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 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764704"/>
            <a:ext cx="856895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atin typeface="Monotype Corsiva" pitchFamily="66" charset="0"/>
              </a:rPr>
              <a:t>Пусть будет добрый ум у вас, </a:t>
            </a:r>
          </a:p>
          <a:p>
            <a:pPr algn="ctr"/>
            <a:r>
              <a:rPr lang="ru-RU" sz="7200" b="1" dirty="0" smtClean="0">
                <a:latin typeface="Monotype Corsiva" pitchFamily="66" charset="0"/>
              </a:rPr>
              <a:t>а сердце умным будет</a:t>
            </a:r>
          </a:p>
          <a:p>
            <a:pPr algn="r"/>
            <a:r>
              <a:rPr lang="ru-RU" sz="7200" b="1" dirty="0" smtClean="0">
                <a:solidFill>
                  <a:srgbClr val="0070C0"/>
                </a:solidFill>
                <a:latin typeface="Monotype Corsiva" pitchFamily="66" charset="0"/>
              </a:rPr>
              <a:t>С.Я.Маршак</a:t>
            </a:r>
          </a:p>
          <a:p>
            <a:pPr algn="just"/>
            <a:endParaRPr lang="ru-RU" sz="6600" b="1" dirty="0" smtClean="0">
              <a:latin typeface="Monotype Corsiva" pitchFamily="66" charset="0"/>
            </a:endParaRPr>
          </a:p>
          <a:p>
            <a:pPr algn="just"/>
            <a:endParaRPr lang="ru-RU" sz="6600" b="1" dirty="0">
              <a:latin typeface="Monotype Corsiva" pitchFamily="66" charset="0"/>
            </a:endParaRPr>
          </a:p>
        </p:txBody>
      </p:sp>
      <p:pic>
        <p:nvPicPr>
          <p:cNvPr id="28674" name="Picture 2" descr="http://www.zhaba.ru/_pics/a3lagmo13thbu3o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936479"/>
            <a:ext cx="2592288" cy="2921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784977" cy="852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Быть чутким –</a:t>
            </a:r>
          </a:p>
          <a:p>
            <a:r>
              <a:rPr lang="ru-RU" sz="3600" dirty="0" smtClean="0">
                <a:latin typeface="Arial Black" pitchFamily="34" charset="0"/>
              </a:rPr>
              <a:t> </a:t>
            </a:r>
          </a:p>
          <a:p>
            <a:endParaRPr lang="ru-RU" sz="2800" dirty="0" smtClean="0">
              <a:latin typeface="Arial Black" pitchFamily="34" charset="0"/>
            </a:endParaRPr>
          </a:p>
          <a:p>
            <a:r>
              <a:rPr lang="ru-RU" sz="3600" dirty="0" smtClean="0">
                <a:latin typeface="Arial Black" pitchFamily="34" charset="0"/>
              </a:rPr>
              <a:t>Быть внимательным к людям –</a:t>
            </a:r>
          </a:p>
          <a:p>
            <a:endParaRPr lang="ru-RU" sz="3600" dirty="0" smtClean="0">
              <a:latin typeface="Arial Black" pitchFamily="34" charset="0"/>
            </a:endParaRPr>
          </a:p>
          <a:p>
            <a:endParaRPr lang="ru-RU" sz="2800" dirty="0" smtClean="0">
              <a:latin typeface="Arial Black" pitchFamily="34" charset="0"/>
            </a:endParaRPr>
          </a:p>
          <a:p>
            <a:r>
              <a:rPr lang="ru-RU" sz="3600" dirty="0" smtClean="0">
                <a:latin typeface="Arial Black" pitchFamily="34" charset="0"/>
              </a:rPr>
              <a:t>Быть бережным с братьями меньшими –</a:t>
            </a:r>
          </a:p>
          <a:p>
            <a:endParaRPr lang="ru-RU" sz="2800" dirty="0" smtClean="0">
              <a:latin typeface="Arial Black" pitchFamily="34" charset="0"/>
            </a:endParaRPr>
          </a:p>
          <a:p>
            <a:r>
              <a:rPr lang="ru-RU" sz="3600" dirty="0" smtClean="0">
                <a:latin typeface="Arial Black" pitchFamily="34" charset="0"/>
              </a:rPr>
              <a:t>Быть милосердным –</a:t>
            </a:r>
          </a:p>
          <a:p>
            <a:endParaRPr lang="ru-RU" sz="3600" dirty="0" smtClean="0">
              <a:latin typeface="Arial Black" pitchFamily="34" charset="0"/>
            </a:endParaRPr>
          </a:p>
          <a:p>
            <a:endParaRPr lang="ru-RU" sz="3600" dirty="0" smtClean="0">
              <a:latin typeface="Arial Black" pitchFamily="34" charset="0"/>
            </a:endParaRPr>
          </a:p>
          <a:p>
            <a:endParaRPr lang="ru-RU" sz="2800" dirty="0" smtClean="0">
              <a:latin typeface="Arial Black" pitchFamily="34" charset="0"/>
            </a:endParaRPr>
          </a:p>
          <a:p>
            <a:endParaRPr lang="ru-RU" sz="2800" dirty="0" smtClean="0">
              <a:latin typeface="Arial Black" pitchFamily="34" charset="0"/>
            </a:endParaRPr>
          </a:p>
          <a:p>
            <a:endParaRPr lang="ru-RU" sz="2800" dirty="0" smtClean="0">
              <a:latin typeface="Arial Black" pitchFamily="34" charset="0"/>
            </a:endParaRPr>
          </a:p>
          <a:p>
            <a:endParaRPr lang="ru-RU" sz="2800" dirty="0" smtClean="0">
              <a:latin typeface="Arial Black" pitchFamily="34" charset="0"/>
            </a:endParaRPr>
          </a:p>
          <a:p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525.imageshack.us/img525/9106/indiensfromwwwmetacafecom3nh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3744416" cy="4464496"/>
          </a:xfrm>
          <a:prstGeom prst="rect">
            <a:avLst/>
          </a:prstGeom>
          <a:noFill/>
        </p:spPr>
      </p:pic>
      <p:pic>
        <p:nvPicPr>
          <p:cNvPr id="20484" name="Picture 4" descr="http://img-fotki.yandex.ru/get/6103/100952030.14/0_6d98a_dc194e5f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132856"/>
            <a:ext cx="3495675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cs11262.vkontakte.ru/u25022966/-14/x_0be7aa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8072494" cy="6501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55.radikal.ru/i148/1009/78/f60c882d648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74168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.krutomer.ru/jj/2e/3d/2e3de9b4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912768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meshnoi.net/images/photos/veteran-s-medalyami-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6480000" cy="6556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s://ds02.infourok.ru/uploads/ex/03c5/0000ee24-4a2e4e2b/img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16401" r="9838" b="6253"/>
          <a:stretch/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01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inosmi.ru/images/15616/90/156169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136904" cy="64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russdom.ru/sites/default/files/images/21_0.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4320480" cy="5112568"/>
          </a:xfrm>
          <a:prstGeom prst="rect">
            <a:avLst/>
          </a:prstGeom>
          <a:noFill/>
        </p:spPr>
      </p:pic>
      <p:pic>
        <p:nvPicPr>
          <p:cNvPr id="35844" name="Picture 4" descr="http://fakty.ua/photos/article/14/23/142320w200z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92896"/>
            <a:ext cx="4248472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-fotki.yandex.ru/get/2714/86599690.2/0_88ba9_5431f267_X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6632"/>
            <a:ext cx="6480000" cy="662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searchenginepeople.com/wp-content/uploads/2010/12/3386629036_0b929ebb7f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25" y="3861048"/>
            <a:ext cx="4333875" cy="2895601"/>
          </a:xfrm>
          <a:prstGeom prst="rect">
            <a:avLst/>
          </a:prstGeom>
          <a:noFill/>
        </p:spPr>
      </p:pic>
      <p:pic>
        <p:nvPicPr>
          <p:cNvPr id="2050" name="Picture 2" descr="http://www.dezinfo.net/images2/image/09.2009/dvekiss/1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2664296" cy="29215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Arial Black" pitchFamily="34" charset="0"/>
              </a:rPr>
              <a:t>ДОБРОТА</a:t>
            </a:r>
            <a:endParaRPr lang="ru-RU" sz="5400" b="1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16632"/>
            <a:ext cx="5328592" cy="1152128"/>
          </a:xfrm>
          <a:prstGeom prst="rect">
            <a:avLst/>
          </a:prstGeom>
          <a:solidFill>
            <a:srgbClr val="FFCCFF"/>
          </a:solidFill>
          <a:ln w="76200" cmpd="sng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9933FF"/>
                </a:solidFill>
                <a:latin typeface="Arial Black" pitchFamily="34" charset="0"/>
              </a:rPr>
              <a:t>ДОБРОТА</a:t>
            </a:r>
            <a:endParaRPr lang="ru-RU" sz="6000" dirty="0">
              <a:solidFill>
                <a:srgbClr val="9933FF"/>
              </a:solidFill>
              <a:latin typeface="Arial Black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6950807">
            <a:off x="1407218" y="1858136"/>
            <a:ext cx="1401168" cy="547812"/>
          </a:xfrm>
          <a:prstGeom prst="rightArrow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3100199" y="2380520"/>
            <a:ext cx="2469263" cy="533775"/>
          </a:xfrm>
          <a:prstGeom prst="rightArrow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4453449">
            <a:off x="6139078" y="1830649"/>
            <a:ext cx="1304502" cy="576298"/>
          </a:xfrm>
          <a:prstGeom prst="rightArrow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852936"/>
            <a:ext cx="2808312" cy="72008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отзывчивость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4005064"/>
            <a:ext cx="3168352" cy="108012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душевное расположение                          к людям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2780928"/>
            <a:ext cx="3312368" cy="108012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стремление делать добро другим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576" y="188640"/>
            <a:ext cx="7920000" cy="2340000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  <a:tileRect/>
          </a:gra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666633"/>
                </a:solidFill>
                <a:latin typeface="Arial Black" pitchFamily="34" charset="0"/>
              </a:rPr>
              <a:t>Доброта – отзывчивость,  душевное расположение к людям, стремление делать добро другим </a:t>
            </a:r>
          </a:p>
          <a:p>
            <a:pPr algn="r"/>
            <a:r>
              <a:rPr lang="ru-RU" sz="2800" dirty="0" smtClean="0">
                <a:solidFill>
                  <a:srgbClr val="666633"/>
                </a:solidFill>
                <a:latin typeface="Arial Black" pitchFamily="34" charset="0"/>
              </a:rPr>
              <a:t>(С.И.Ожегов)</a:t>
            </a:r>
            <a:endParaRPr lang="ru-RU" sz="2800" dirty="0">
              <a:solidFill>
                <a:srgbClr val="666633"/>
              </a:solidFill>
              <a:latin typeface="Arial Black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584" y="4509120"/>
            <a:ext cx="7920000" cy="234000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dirty="0" smtClean="0">
                <a:solidFill>
                  <a:srgbClr val="0033CC"/>
                </a:solidFill>
                <a:latin typeface="Arial Black" pitchFamily="34" charset="0"/>
              </a:rPr>
              <a:t>Доброта – это то, что свершается добровольно, бескорыстно, для всеобщей пользы и для своей пользы, а не во вред себе </a:t>
            </a:r>
            <a:r>
              <a:rPr lang="ru-RU" sz="2000" dirty="0" smtClean="0">
                <a:solidFill>
                  <a:srgbClr val="0033CC"/>
                </a:solidFill>
                <a:latin typeface="Arial Black" pitchFamily="34" charset="0"/>
              </a:rPr>
              <a:t>(Познавательная </a:t>
            </a:r>
            <a:r>
              <a:rPr lang="ru-RU" sz="2000" dirty="0" err="1" smtClean="0">
                <a:solidFill>
                  <a:srgbClr val="0033CC"/>
                </a:solidFill>
                <a:latin typeface="Arial Black" pitchFamily="34" charset="0"/>
              </a:rPr>
              <a:t>Википедия</a:t>
            </a:r>
            <a:r>
              <a:rPr lang="ru-RU" sz="2000" dirty="0" smtClean="0">
                <a:solidFill>
                  <a:srgbClr val="0033CC"/>
                </a:solidFill>
                <a:latin typeface="Arial Black" pitchFamily="34" charset="0"/>
              </a:rPr>
              <a:t>)</a:t>
            </a:r>
            <a:endParaRPr lang="ru-RU" sz="2000" dirty="0">
              <a:solidFill>
                <a:srgbClr val="0033CC"/>
              </a:solidFill>
              <a:latin typeface="Arial Black" pitchFamily="34" charset="0"/>
            </a:endParaRPr>
          </a:p>
        </p:txBody>
      </p:sp>
      <p:pic>
        <p:nvPicPr>
          <p:cNvPr id="23556" name="Picture 4" descr="http://www.iptelecom.at/bilder/senioren.jpg?x=9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492896"/>
            <a:ext cx="4248472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6672"/>
            <a:ext cx="78488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ДОБРОПОРЯДОЧНЫЙ</a:t>
            </a:r>
          </a:p>
          <a:p>
            <a:endParaRPr lang="ru-RU" sz="3600" dirty="0" smtClean="0">
              <a:latin typeface="Arial Black" pitchFamily="34" charset="0"/>
            </a:endParaRPr>
          </a:p>
          <a:p>
            <a:r>
              <a:rPr lang="ru-RU" sz="3600" dirty="0" smtClean="0">
                <a:latin typeface="Arial Black" pitchFamily="34" charset="0"/>
              </a:rPr>
              <a:t>ДОБРОСЕРДЕЧНЫЙ</a:t>
            </a:r>
          </a:p>
          <a:p>
            <a:endParaRPr lang="ru-RU" sz="3600" dirty="0" smtClean="0">
              <a:latin typeface="Arial Black" pitchFamily="34" charset="0"/>
            </a:endParaRPr>
          </a:p>
          <a:p>
            <a:r>
              <a:rPr lang="ru-RU" sz="3600" dirty="0" smtClean="0">
                <a:latin typeface="Arial Black" pitchFamily="34" charset="0"/>
              </a:rPr>
              <a:t>ДОБРОЖЕЛАТЕЛЬНЫЙ</a:t>
            </a:r>
          </a:p>
          <a:p>
            <a:endParaRPr lang="ru-RU" sz="3600" dirty="0" smtClean="0">
              <a:latin typeface="Arial Black" pitchFamily="34" charset="0"/>
            </a:endParaRPr>
          </a:p>
          <a:p>
            <a:r>
              <a:rPr lang="ru-RU" sz="3600" dirty="0" smtClean="0">
                <a:latin typeface="Arial Black" pitchFamily="34" charset="0"/>
              </a:rPr>
              <a:t>ДОБРОДУШНЫЙ</a:t>
            </a:r>
          </a:p>
          <a:p>
            <a:endParaRPr lang="ru-RU" sz="3600" dirty="0" smtClean="0">
              <a:latin typeface="Arial Black" pitchFamily="34" charset="0"/>
            </a:endParaRPr>
          </a:p>
          <a:p>
            <a:r>
              <a:rPr lang="ru-RU" sz="3600" dirty="0" smtClean="0">
                <a:latin typeface="Arial Black" pitchFamily="34" charset="0"/>
              </a:rPr>
              <a:t>ДОБРОНРАВНЫЙ</a:t>
            </a:r>
          </a:p>
          <a:p>
            <a:endParaRPr lang="ru-RU" sz="3600" dirty="0" smtClean="0">
              <a:latin typeface="Arial Black" pitchFamily="34" charset="0"/>
            </a:endParaRPr>
          </a:p>
          <a:p>
            <a:r>
              <a:rPr lang="ru-RU" sz="3600" dirty="0" smtClean="0">
                <a:latin typeface="Arial Black" pitchFamily="34" charset="0"/>
              </a:rPr>
              <a:t>ДОБРОСОВЕСТНЫЙ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8640000" cy="7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33CC"/>
                </a:solidFill>
                <a:latin typeface="Arial Black" pitchFamily="34" charset="0"/>
              </a:rPr>
              <a:t>Человека, на которого всегда можно положиться, называют …</a:t>
            </a:r>
            <a:endParaRPr lang="ru-RU" dirty="0">
              <a:solidFill>
                <a:srgbClr val="0033CC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12776"/>
            <a:ext cx="8640960" cy="7200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3CC"/>
                </a:solidFill>
                <a:latin typeface="Arial Black" pitchFamily="34" charset="0"/>
              </a:rPr>
              <a:t>Человека, у которого доброе сердце, называют…</a:t>
            </a:r>
            <a:endParaRPr lang="ru-RU" dirty="0">
              <a:solidFill>
                <a:srgbClr val="0033CC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420888"/>
            <a:ext cx="8640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3CC"/>
                </a:solidFill>
                <a:latin typeface="Arial Black" pitchFamily="34" charset="0"/>
              </a:rPr>
              <a:t>Человека, который желает другим только добра, называют…</a:t>
            </a:r>
            <a:endParaRPr lang="ru-RU" dirty="0">
              <a:solidFill>
                <a:srgbClr val="0033CC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645024"/>
            <a:ext cx="8640960" cy="720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3CC"/>
                </a:solidFill>
                <a:latin typeface="Arial Black" pitchFamily="34" charset="0"/>
              </a:rPr>
              <a:t>Человека с доброй душой и мягким характером, незлопамятного, называют…</a:t>
            </a:r>
            <a:endParaRPr lang="ru-RU" dirty="0">
              <a:solidFill>
                <a:srgbClr val="0033CC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653136"/>
            <a:ext cx="8640960" cy="7200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3CC"/>
                </a:solidFill>
                <a:latin typeface="Arial Black" pitchFamily="34" charset="0"/>
              </a:rPr>
              <a:t>Человека, обладающего добрым и хорошим нравом, называют…</a:t>
            </a:r>
            <a:endParaRPr lang="ru-RU" dirty="0">
              <a:solidFill>
                <a:srgbClr val="0033CC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733256"/>
            <a:ext cx="8640960" cy="720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3CC"/>
                </a:solidFill>
                <a:latin typeface="Arial Black" pitchFamily="34" charset="0"/>
              </a:rPr>
              <a:t>Человека, который всегда все делает  по совести…</a:t>
            </a:r>
            <a:endParaRPr lang="ru-RU" dirty="0">
              <a:solidFill>
                <a:srgbClr val="0033CC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323</Words>
  <Application>Microsoft Office PowerPoint</Application>
  <PresentationFormat>Экран (4:3)</PresentationFormat>
  <Paragraphs>83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Monotype Corsiva</vt:lpstr>
      <vt:lpstr>Times New Roman</vt:lpstr>
      <vt:lpstr>Тема Office</vt:lpstr>
      <vt:lpstr>УРОК ДОБРОТЫ</vt:lpstr>
      <vt:lpstr>Презентация PowerPoint</vt:lpstr>
      <vt:lpstr>Презентация PowerPoint</vt:lpstr>
      <vt:lpstr>Презентация PowerPoint</vt:lpstr>
      <vt:lpstr>Презентация PowerPoint</vt:lpstr>
      <vt:lpstr>ДОБРОТА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999000777</dc:creator>
  <cp:lastModifiedBy>Админ</cp:lastModifiedBy>
  <cp:revision>34</cp:revision>
  <dcterms:created xsi:type="dcterms:W3CDTF">2012-10-30T15:13:38Z</dcterms:created>
  <dcterms:modified xsi:type="dcterms:W3CDTF">2022-05-02T20:51:47Z</dcterms:modified>
</cp:coreProperties>
</file>