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8" r:id="rId4"/>
    <p:sldId id="262" r:id="rId5"/>
    <p:sldId id="271" r:id="rId6"/>
    <p:sldId id="292" r:id="rId7"/>
    <p:sldId id="286" r:id="rId8"/>
    <p:sldId id="276" r:id="rId9"/>
    <p:sldId id="277" r:id="rId10"/>
    <p:sldId id="287" r:id="rId11"/>
    <p:sldId id="284" r:id="rId12"/>
    <p:sldId id="275" r:id="rId13"/>
    <p:sldId id="289" r:id="rId14"/>
    <p:sldId id="288" r:id="rId15"/>
    <p:sldId id="283" r:id="rId16"/>
    <p:sldId id="291" r:id="rId17"/>
    <p:sldId id="279" r:id="rId18"/>
    <p:sldId id="274" r:id="rId19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5D5819"/>
    <a:srgbClr val="35D7D3"/>
    <a:srgbClr val="FFFFCC"/>
    <a:srgbClr val="34D896"/>
    <a:srgbClr val="39E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822" y="648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39986" y="-16309"/>
            <a:ext cx="10733386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0807" y="5809499"/>
            <a:ext cx="2255989" cy="173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360" y="5809499"/>
            <a:ext cx="2349880" cy="17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1065" y="4666626"/>
            <a:ext cx="5711253" cy="7362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104306" tIns="52153" rIns="104306" bIns="5215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1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Инженерная книга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639" y="91437"/>
            <a:ext cx="9282107" cy="659322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Северо-Восточное управление министерства образования и науки Самарской области </a:t>
            </a:r>
          </a:p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 «Детский сад Журавушка» ГБОУ СОШ №1 города Похвистнево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5544" y="6415732"/>
            <a:ext cx="6461123" cy="9501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дети подготовительной группы:</a:t>
            </a:r>
          </a:p>
          <a:p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Маганев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Михаил, 6 лет, Кайзер Арсений, 6 лет.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Тякина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Е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Пятницина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Н.И.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4508" y="5325522"/>
            <a:ext cx="8500034" cy="109021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«Электроустановка для контроля  наполнения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нефтяного резервуара»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110" y="2163882"/>
            <a:ext cx="2217290" cy="2090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671" y="1395948"/>
            <a:ext cx="3531074" cy="1857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441104">
            <a:off x="-105409" y="1002841"/>
            <a:ext cx="2919833" cy="2615895"/>
          </a:xfrm>
          <a:prstGeom prst="ellipse">
            <a:avLst/>
          </a:prstGeom>
          <a:noFill/>
        </p:spPr>
        <p:txBody>
          <a:bodyPr wrap="none" lIns="104306" tIns="52153" rIns="104306" bIns="52153" rtlCol="0">
            <a:prstTxWarp prst="textCircle">
              <a:avLst/>
            </a:prstTxWarp>
            <a:spAutoFit/>
          </a:bodyPr>
          <a:lstStyle/>
          <a:p>
            <a:r>
              <a:rPr lang="ru-RU" sz="23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</a:t>
            </a:r>
            <a:r>
              <a:rPr lang="ru-RU" sz="23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Технарята</a:t>
            </a:r>
            <a:r>
              <a:rPr lang="ru-RU" sz="23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1026" name="Picture 2" descr="C:\Users\Пользователь\Desktop\фото\20211202_0936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27" y="908717"/>
            <a:ext cx="5544615" cy="357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94139" y="207984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сборки качалки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399" y="1902515"/>
            <a:ext cx="3753997" cy="298633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7876" y="1867010"/>
            <a:ext cx="3843260" cy="305734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2" y="6162397"/>
            <a:ext cx="1756080" cy="1010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976" y="5612150"/>
            <a:ext cx="7705156" cy="149031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Нефтяная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качалка </a:t>
            </a:r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из конструктора «</a:t>
            </a:r>
            <a:r>
              <a:rPr lang="ru-RU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Механизм приводится в движение с помощью шестеренчатой передачи. С использованием пластины, платформы, планки разной ширины и длины. Так же она может приводится в движение с помощью механизма, который  собран из конструктора «Веселые шестеренки». 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3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19303" y="-18318"/>
            <a:ext cx="10693400" cy="75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94139" y="207984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Испытания установки прошли успешно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2390" y="2244421"/>
            <a:ext cx="5163839" cy="410786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3" y="2207884"/>
            <a:ext cx="5075646" cy="358897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997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-109584"/>
            <a:ext cx="10693400" cy="767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52034" y="128592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 оборудования для контроля налива нефти из электронного конструктора «Знаток»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976" y="4971514"/>
            <a:ext cx="9515657" cy="236748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91146" indent="-391146"/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pPr marL="391146" indent="-391146"/>
            <a:endParaRPr lang="ru-RU" b="1" dirty="0">
              <a:solidFill>
                <a:srgbClr val="002060"/>
              </a:solidFill>
              <a:latin typeface="Times New Roman"/>
            </a:endParaRPr>
          </a:p>
          <a:p>
            <a:pPr marL="391146" indent="-391146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Установка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контроля налива нефти в резервуар.</a:t>
            </a:r>
            <a:endParaRPr lang="ru-RU" b="1" dirty="0">
              <a:solidFill>
                <a:srgbClr val="002060"/>
              </a:solidFill>
              <a:latin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/>
              </a:rPr>
              <a:t>В состав входит: пластина, батареи, выключатели обычный и кнопочный, красный светодиод, лампочка, провода с 2 клеммами.</a:t>
            </a:r>
            <a:endParaRPr lang="ru-RU" dirty="0">
              <a:latin typeface="Times New Roman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/>
              </a:rPr>
              <a:t>Назначение: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При наполнении резервуара он наполняется и нажимает на кнопку контроля нефти. Загорается лампочка и сигнализирует, что резервуар полон.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2" y="1846019"/>
            <a:ext cx="4647346" cy="328612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21" y="1657826"/>
            <a:ext cx="3756368" cy="386943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418" y="3531171"/>
            <a:ext cx="1698111" cy="16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0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94139" y="207984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борка 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резервуара 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налива 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нефти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956" y="2491421"/>
            <a:ext cx="5282933" cy="420261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0457" y="2461179"/>
            <a:ext cx="5282935" cy="42631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761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126908" y="-6262"/>
            <a:ext cx="1082030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689" y="2315352"/>
            <a:ext cx="5081098" cy="404204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2083" r="7813" b="-2083"/>
          <a:stretch/>
        </p:blipFill>
        <p:spPr>
          <a:xfrm rot="5400000">
            <a:off x="5288874" y="2106280"/>
            <a:ext cx="5081100" cy="446019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4139" y="207984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Сборка 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подъемного крана  </a:t>
            </a:r>
            <a:endParaRPr lang="ru-RU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2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13078"/>
            <a:ext cx="10693400" cy="754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5006" y="2270241"/>
            <a:ext cx="3861589" cy="307192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2034" y="287376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Дополнили макет деталями из 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неоформленного 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материала </a:t>
            </a:r>
            <a:endParaRPr lang="ru-RU" sz="2700" dirty="0"/>
          </a:p>
        </p:txBody>
      </p:sp>
      <p:pic>
        <p:nvPicPr>
          <p:cNvPr id="3074" name="Picture 2" descr="C:\Users\Пользователь\Desktop\фото\20211202_085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1954613"/>
            <a:ext cx="4210468" cy="3782383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13078"/>
            <a:ext cx="10693400" cy="754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52034" y="287376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Вот что у нас получилось!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/>
          </a:p>
        </p:txBody>
      </p:sp>
      <p:pic>
        <p:nvPicPr>
          <p:cNvPr id="2050" name="Picture 2" descr="C:\Users\Пользователь\Desktop\фото\20211202_093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/>
        </p:blipFill>
        <p:spPr bwMode="auto">
          <a:xfrm>
            <a:off x="462558" y="1398867"/>
            <a:ext cx="9768285" cy="5970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357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0"/>
            <a:ext cx="10693400" cy="765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94139" y="314797"/>
            <a:ext cx="10189332" cy="744722"/>
          </a:xfrm>
          <a:prstGeom prst="roundRect">
            <a:avLst>
              <a:gd name="adj" fmla="val 7744"/>
            </a:avLst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ru-RU" sz="2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 литературы: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976" y="4415769"/>
            <a:ext cx="10062424" cy="58314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>
              <a:lnSpc>
                <a:spcPct val="115000"/>
              </a:lnSpc>
            </a:pP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1146" indent="-391146" algn="just">
              <a:lnSpc>
                <a:spcPct val="115000"/>
              </a:lnSpc>
              <a:spcAft>
                <a:spcPts val="1141"/>
              </a:spcAft>
              <a:buFont typeface="+mj-lt"/>
              <a:buAutoNum type="arabicPeriod"/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8228" y="1634875"/>
            <a:ext cx="8926192" cy="5448839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91146" indent="-391146" algn="just">
              <a:lnSpc>
                <a:spcPct val="115000"/>
              </a:lnSpc>
              <a:spcAft>
                <a:spcPts val="1141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Белая К.Ю. Инновационная деятельность в детском саду. Методическое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пособие.М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2005.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146" indent="-391146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Волосовец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Т.В., Карпова Ю.В., Тимофеева Т.В. Парциальная образовательная программа дошкольного образования «От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Фрёбеля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робота: растим будущих инженеров»: учебное пособие. Самара: ООО «Издательство АСГАРД», 2017.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146" indent="-391146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Ишмакова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С. Конструирование в дошкольном образовании в условиях введения ФГОС: пособие для педагогов. Всероссийский учебно-методический центр образовательной робототехники. - М.: Изд.-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полиграф.центр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«Маска», 2013.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146" indent="-391146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Мельникова О.В.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конструирование. 5-10 лет. Программа, занятия. 32 конструкторские модели ФГОС. Издательство «Учитель», 2018. </a:t>
            </a:r>
            <a:endParaRPr lang="ru-RU" sz="13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1146" indent="-391146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Транковский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С.Д. Техника будущего. Детская энциклопедия техники / С.Д.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Транковский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.—М.: РОСМЭН-ПРЕСС. 2008.—96 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91146" indent="-391146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Филиппов С.А.  «Робототехника для детей и родителей» – СПб.: Наука,2013г. – 319с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91146" indent="-391146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Шадрин П. Роботы будущего / П. Шадрин.—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М.:Махаон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2013.—32 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141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ресурсы:</a:t>
            </a:r>
            <a:endParaRPr lang="ru-RU" sz="13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1146" indent="-391146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база по робототехнике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cdutt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›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rrts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teh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robototehnike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146" indent="-391146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пособия | Образовательная робототехника  robo.detinso.ru›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146" indent="-391146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Методические пособия http://фгос-игра.рф/                   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1"/>
            <a:ext cx="10693400" cy="75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85" y="585295"/>
            <a:ext cx="2891367" cy="274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3759" y="4143855"/>
            <a:ext cx="6883818" cy="1462619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 «Детский сад Журавушка» ГБОУ СОШ №1 </a:t>
            </a:r>
            <a:br>
              <a:rPr lang="ru-RU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 Похвистнево, Самарской области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8(84656)2-21-65</a:t>
            </a:r>
            <a:b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mdouds-10@yandex.ru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929" y="5379484"/>
            <a:ext cx="2636003" cy="21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3515" y="4849614"/>
            <a:ext cx="4664645" cy="250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67" y="5207566"/>
            <a:ext cx="4552744" cy="28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33945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 со стрелкой вниз 2"/>
          <p:cNvSpPr/>
          <p:nvPr/>
        </p:nvSpPr>
        <p:spPr>
          <a:xfrm>
            <a:off x="4188822" y="287377"/>
            <a:ext cx="2315757" cy="103209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41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67989" y="1136090"/>
            <a:ext cx="9515657" cy="1771228"/>
          </a:xfrm>
          <a:prstGeom prst="horizontalScroll">
            <a:avLst/>
          </a:prstGeom>
          <a:solidFill>
            <a:srgbClr val="39E73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defRPr/>
            </a:pPr>
            <a:endParaRPr lang="ru-RU" sz="18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Стимулировать детское техническое творчество, развивать у дошкольников интерес к моделированию и конструированию через реализацию проекта </a:t>
            </a:r>
            <a:r>
              <a:rPr lang="ru-RU" sz="1800" b="1" dirty="0">
                <a:solidFill>
                  <a:srgbClr val="002060"/>
                </a:solidFill>
              </a:rPr>
              <a:t>«Электроустановка для контроля наполнения нефтяного резервуара»</a:t>
            </a:r>
            <a:endParaRPr lang="ru-RU" sz="1800" dirty="0">
              <a:solidFill>
                <a:srgbClr val="002060"/>
              </a:solidFill>
            </a:endParaRPr>
          </a:p>
          <a:p>
            <a:pPr lvl="0">
              <a:defRPr/>
            </a:pPr>
            <a:endParaRPr lang="ru-RU" b="1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kern="0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188822" y="3028258"/>
            <a:ext cx="2315757" cy="103209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41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Задачи: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52029" y="3780631"/>
            <a:ext cx="9515657" cy="3255079"/>
          </a:xfrm>
          <a:prstGeom prst="horizontalScroll">
            <a:avLst/>
          </a:prstGeom>
          <a:solidFill>
            <a:srgbClr val="39E73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marL="381005" indent="-325955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представления детей о профессиях инженера, нефтяника, ученого. </a:t>
            </a:r>
          </a:p>
          <a:p>
            <a:pPr marL="381005" indent="-325955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преставления о том, что нефть – главное богатство нашего края, как её добывают, какую пользу она приносит человеку, и  какой вред она может принести окружающей природе.</a:t>
            </a:r>
          </a:p>
          <a:p>
            <a:pPr marL="381005" indent="-325955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обогащению и активации конструктивного опыта детей.</a:t>
            </a:r>
          </a:p>
          <a:p>
            <a:pPr marL="381005" indent="-325955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Поощрять самостоятельность, инициативность, упорство при достижении цели, организованность, способность работать в коллективе, в  паре.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1220" y="5827237"/>
            <a:ext cx="6063072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1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462557" y="128592"/>
            <a:ext cx="9852495" cy="843122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Impact" panose="020B0806030902050204" pitchFamily="34" charset="0"/>
              </a:rPr>
              <a:t>1. Идея и общее содержание проекта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9"/>
          <a:stretch/>
        </p:blipFill>
        <p:spPr>
          <a:xfrm rot="5400000">
            <a:off x="5981404" y="3006015"/>
            <a:ext cx="4803915" cy="388387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78348" y="1023902"/>
            <a:ext cx="10108675" cy="1338983"/>
          </a:xfrm>
          <a:prstGeom prst="horizontalScroll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Проект направлен на получение  технических знаний, развитие у детей творчества, любознательности, инициативы, формирование желания познавать, открывать для себя новое, исследовать мир  самостоятельно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6" name="Рисунок 5" descr="C:\Users\USER\Desktop\Новая папка (2)\Screenshot_20211113-184819.png"/>
          <p:cNvPicPr/>
          <p:nvPr/>
        </p:nvPicPr>
        <p:blipFill>
          <a:blip r:embed="rId4"/>
          <a:srcRect l="6706" t="39063" r="5482" b="22500"/>
          <a:stretch>
            <a:fillRect/>
          </a:stretch>
        </p:blipFill>
        <p:spPr bwMode="auto">
          <a:xfrm>
            <a:off x="83918" y="4480569"/>
            <a:ext cx="4799933" cy="306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2399372" y="2291645"/>
            <a:ext cx="3955439" cy="2353082"/>
          </a:xfrm>
          <a:prstGeom prst="cloudCallout">
            <a:avLst>
              <a:gd name="adj1" fmla="val 76726"/>
              <a:gd name="adj2" fmla="val 170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88838" y="2545994"/>
            <a:ext cx="2653189" cy="182887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-Добыча нефти наносит окружающей природе значительный вред, поскольку загрязняется воздух, вода и земля, а при разливах нефти погибают животные и растения.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91" y="6379220"/>
            <a:ext cx="1377441" cy="7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7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7717" y="-824113"/>
            <a:ext cx="10693400" cy="8385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6367" y="-365436"/>
            <a:ext cx="10105123" cy="952706"/>
          </a:xfrm>
          <a:prstGeom prst="roundRect">
            <a:avLst>
              <a:gd name="adj" fmla="val 7744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Impact" panose="020B0806030902050204" pitchFamily="34" charset="0"/>
              </a:rPr>
              <a:t>2. История вопроса и существующие способы решения проблемы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43" y="2559121"/>
            <a:ext cx="3662513" cy="2589749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202212" y="684331"/>
            <a:ext cx="10273541" cy="1586802"/>
          </a:xfrm>
          <a:prstGeom prst="horizontalScroll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В группе мы обратили внимание детей на фотовыставку, организованную во время проведения тематической недели «Профессии».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Особый интерес у детей вызвали фотографии с места работы пап – нефтяников. </a:t>
            </a:r>
            <a:b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Дети с восхищение рассматривали фотографии, и по ходу спрашивали: «А кто такие нефтяники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?»,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«Что они делают?», «Как добывают нефть?». </a:t>
            </a:r>
          </a:p>
        </p:txBody>
      </p:sp>
      <p:pic>
        <p:nvPicPr>
          <p:cNvPr id="7" name="Рисунок 6" descr="C:\Users\USER\Desktop\Новая папка (3)\IMG-ebaf43f77b5d7cb4738fa801178432a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516" y="5306342"/>
            <a:ext cx="3177534" cy="201622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USER\Desktop\Картинки нефть\Screenshot_20211112-144737.png"/>
          <p:cNvPicPr/>
          <p:nvPr/>
        </p:nvPicPr>
        <p:blipFill>
          <a:blip r:embed="rId5"/>
          <a:srcRect t="21354" b="38229"/>
          <a:stretch>
            <a:fillRect/>
          </a:stretch>
        </p:blipFill>
        <p:spPr bwMode="auto">
          <a:xfrm>
            <a:off x="666180" y="2559121"/>
            <a:ext cx="2016224" cy="14694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esktop\Новая папка (3)\IMG-856656bcc1395e13c9ce262e503a3699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0956" y="2589605"/>
            <a:ext cx="2800534" cy="313524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USER\Desktop\Новая папка (4)\IMG-5d63adcb4125b1d138050ad61fe2e05e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606" y="4284688"/>
            <a:ext cx="2474813" cy="307182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38" y="5724847"/>
            <a:ext cx="4004745" cy="251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31850" y="-188977"/>
            <a:ext cx="10851157" cy="8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63698" y="0"/>
            <a:ext cx="10020913" cy="952706"/>
          </a:xfrm>
          <a:prstGeom prst="roundRect">
            <a:avLst>
              <a:gd name="adj" fmla="val 9324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3. Комплексное исследование и решения на основе исследования</a:t>
            </a:r>
            <a:endParaRPr lang="ru-RU" sz="3200" dirty="0"/>
          </a:p>
        </p:txBody>
      </p:sp>
      <p:pic>
        <p:nvPicPr>
          <p:cNvPr id="5" name="Рисунок 4" descr="C:\Users\USER\Desktop\Новая папка (5)\IMG-40f699963c6c6973845203a63eec9fda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340" y="2349539"/>
            <a:ext cx="5976664" cy="404705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99395" y="2113396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7" b="87386" l="16192" r="65434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8" y="1600837"/>
            <a:ext cx="2611937" cy="2462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2489">
            <a:off x="9145024" y="2803026"/>
            <a:ext cx="778651" cy="1157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49147">
            <a:off x="4894901" y="7049720"/>
            <a:ext cx="793025" cy="118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4292" y="1285910"/>
            <a:ext cx="82016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интернете об устройстве нефтяной качалки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31850" y="-188977"/>
            <a:ext cx="10851157" cy="8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63698" y="0"/>
            <a:ext cx="10020913" cy="952706"/>
          </a:xfrm>
          <a:prstGeom prst="roundRect">
            <a:avLst>
              <a:gd name="adj" fmla="val 9324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3. Комплексное исследование и решения на основе исследования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9395" y="2113396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492" y="5380899"/>
            <a:ext cx="3598066" cy="254738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6" y="2156586"/>
            <a:ext cx="3588059" cy="252889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/>
          <a:stretch/>
        </p:blipFill>
        <p:spPr>
          <a:xfrm>
            <a:off x="6138788" y="2140454"/>
            <a:ext cx="3620303" cy="256115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65001" y="1083766"/>
            <a:ext cx="95782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Нефть и ее свойства, цвет, запах, текучесть, растворяемость».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6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-11238" y="-184255"/>
            <a:ext cx="10693400" cy="77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84" y="2988543"/>
            <a:ext cx="4952730" cy="381061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1" y="1836415"/>
            <a:ext cx="4475537" cy="316463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4139" y="207984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27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увлеченно рассматривали разные виды конструктора и выбрали конструктор для сборки установки </a:t>
            </a:r>
            <a:endParaRPr lang="ru-RU" sz="27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6180" y="5508823"/>
            <a:ext cx="2988778" cy="188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0"/>
            <a:ext cx="10693400" cy="8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36244" y="287376"/>
            <a:ext cx="10020913" cy="952706"/>
          </a:xfrm>
          <a:prstGeom prst="roundRect">
            <a:avLst>
              <a:gd name="adj" fmla="val 7744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Impact" panose="020B0806030902050204" pitchFamily="34" charset="0"/>
              </a:rPr>
              <a:t>4. Описание процесса подготовки проекта</a:t>
            </a:r>
            <a:endParaRPr lang="ru-RU" sz="3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78348" y="1081298"/>
            <a:ext cx="10020913" cy="6351373"/>
          </a:xfrm>
          <a:prstGeom prst="horizontalScroll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«История возникновения нефти», «Какие опасности таит в себе добыча и переработка нефти», «Что изготавливают из нефти»</a:t>
            </a:r>
          </a:p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 фотовыставки «Мой папа - нефтяник»</a:t>
            </a:r>
          </a:p>
          <a:p>
            <a:pPr marL="325955" indent="-325955">
              <a:lnSpc>
                <a:spcPct val="120000"/>
              </a:lnSpc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Просмотр мультфильма «Что такое нефть» и видео о добыче нефти совместно с родителями.</a:t>
            </a:r>
          </a:p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Знакомство с правилами техники безопасности во время сборки.</a:t>
            </a:r>
          </a:p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Опыты и эксперименты «Нефть и ее свойства, цвет, запах, текучесть, растворяемость».</a:t>
            </a:r>
          </a:p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Рисунки на тему: «Как папа добывает нефть».</a:t>
            </a:r>
          </a:p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Дидактические игры «Хорошо или плохо», «Если б я был строителем?»», «Сравни вышки», «Что нужно нефтянику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работы?».</a:t>
            </a:r>
          </a:p>
          <a:p>
            <a:pPr marL="325955" indent="-325955">
              <a:spcBef>
                <a:spcPts val="1141"/>
              </a:spcBef>
              <a:buSzPct val="125000"/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1828" t="5257" r="17201" b="5373"/>
          <a:stretch>
            <a:fillRect/>
          </a:stretch>
        </p:blipFill>
        <p:spPr bwMode="auto">
          <a:xfrm>
            <a:off x="0" y="-4683"/>
            <a:ext cx="10693400" cy="775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94139" y="207984"/>
            <a:ext cx="10189332" cy="952706"/>
          </a:xfrm>
          <a:prstGeom prst="roundRect">
            <a:avLst>
              <a:gd name="adj" fmla="val 7744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Impact" panose="020B0806030902050204" pitchFamily="34" charset="0"/>
              </a:rPr>
              <a:t>5. </a:t>
            </a:r>
            <a:r>
              <a:rPr lang="ru-RU" sz="2700" dirty="0">
                <a:solidFill>
                  <a:srgbClr val="FF0000"/>
                </a:solidFill>
                <a:latin typeface="Impact" panose="020B0806030902050204" pitchFamily="34" charset="0"/>
              </a:rPr>
              <a:t>Технологическая часть проекта</a:t>
            </a:r>
            <a:endParaRPr lang="ru-RU" sz="2700" dirty="0"/>
          </a:p>
        </p:txBody>
      </p:sp>
      <p:pic>
        <p:nvPicPr>
          <p:cNvPr id="6" name="Рисунок 5" descr="C:\Users\123\Desktop\робототехника\IMG_20201029_104333.jpg"/>
          <p:cNvPicPr/>
          <p:nvPr/>
        </p:nvPicPr>
        <p:blipFill>
          <a:blip r:embed="rId3" cstate="print"/>
          <a:srcRect l="3970" t="8188" r="12644" b="7248"/>
          <a:stretch>
            <a:fillRect/>
          </a:stretch>
        </p:blipFill>
        <p:spPr bwMode="auto">
          <a:xfrm rot="5400000">
            <a:off x="4034430" y="4754966"/>
            <a:ext cx="1904457" cy="345638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10196" y="2101519"/>
            <a:ext cx="2757629" cy="428490"/>
          </a:xfrm>
          <a:prstGeom prst="rect">
            <a:avLst/>
          </a:prstGeom>
          <a:solidFill>
            <a:srgbClr val="FFFF99"/>
          </a:solidFill>
        </p:spPr>
        <p:txBody>
          <a:bodyPr wrap="none" lIns="104306" tIns="52153" rIns="104306" bIns="52153" rtlCol="0">
            <a:spAutoFit/>
          </a:bodyPr>
          <a:lstStyle/>
          <a:p>
            <a:r>
              <a:rPr lang="ru-RU" dirty="0" smtClean="0"/>
              <a:t>Схема сборки качалки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935" y="5620594"/>
            <a:ext cx="2242565" cy="17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4" y="2829574"/>
            <a:ext cx="3125605" cy="221010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8356" b="11930"/>
          <a:stretch/>
        </p:blipFill>
        <p:spPr>
          <a:xfrm>
            <a:off x="7218908" y="3136586"/>
            <a:ext cx="2937456" cy="2204687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Стрелка вправо с вырезом 9"/>
          <p:cNvSpPr/>
          <p:nvPr/>
        </p:nvSpPr>
        <p:spPr>
          <a:xfrm>
            <a:off x="666180" y="1160690"/>
            <a:ext cx="9696477" cy="1026328"/>
          </a:xfrm>
          <a:prstGeom prst="notchedRightArrow">
            <a:avLst/>
          </a:prstGeom>
          <a:solidFill>
            <a:srgbClr val="35D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2300" b="1" dirty="0">
                <a:solidFill>
                  <a:schemeClr val="tx2">
                    <a:lumMod val="50000"/>
                  </a:schemeClr>
                </a:solidFill>
              </a:rPr>
              <a:t>Дети сами нарисовали схемы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9530" y="2057185"/>
            <a:ext cx="3524970" cy="751655"/>
          </a:xfrm>
          <a:prstGeom prst="rect">
            <a:avLst/>
          </a:prstGeom>
          <a:solidFill>
            <a:srgbClr val="FFFF99"/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dirty="0" smtClean="0"/>
              <a:t>Схема сборки резервуара </a:t>
            </a:r>
          </a:p>
          <a:p>
            <a:r>
              <a:rPr lang="ru-RU" dirty="0" smtClean="0"/>
              <a:t>с контролем налива нефти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06540" y="4804699"/>
            <a:ext cx="2516858" cy="428490"/>
          </a:xfrm>
          <a:prstGeom prst="rect">
            <a:avLst/>
          </a:prstGeom>
          <a:solidFill>
            <a:srgbClr val="FFFF99"/>
          </a:solidFill>
        </p:spPr>
        <p:txBody>
          <a:bodyPr wrap="none" lIns="104306" tIns="52153" rIns="104306" bIns="52153" rtlCol="0">
            <a:spAutoFit/>
          </a:bodyPr>
          <a:lstStyle/>
          <a:p>
            <a:r>
              <a:rPr lang="ru-RU" dirty="0" smtClean="0"/>
              <a:t>Схема электро-цепи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7" y="5648622"/>
            <a:ext cx="2245744" cy="12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820</Words>
  <Application>Microsoft Office PowerPoint</Application>
  <PresentationFormat>Произвольный</PresentationFormat>
  <Paragraphs>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Impact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PROSIGMA</cp:lastModifiedBy>
  <cp:revision>66</cp:revision>
  <dcterms:created xsi:type="dcterms:W3CDTF">2021-11-18T10:02:08Z</dcterms:created>
  <dcterms:modified xsi:type="dcterms:W3CDTF">2021-12-02T10:03:22Z</dcterms:modified>
</cp:coreProperties>
</file>