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27" r:id="rId2"/>
    <p:sldId id="330" r:id="rId3"/>
    <p:sldId id="328" r:id="rId4"/>
    <p:sldId id="332" r:id="rId5"/>
    <p:sldId id="333" r:id="rId6"/>
    <p:sldId id="334" r:id="rId7"/>
    <p:sldId id="336" r:id="rId8"/>
    <p:sldId id="337" r:id="rId9"/>
    <p:sldId id="338" r:id="rId10"/>
    <p:sldId id="339" r:id="rId11"/>
    <p:sldId id="341" r:id="rId12"/>
    <p:sldId id="360" r:id="rId13"/>
    <p:sldId id="355" r:id="rId14"/>
    <p:sldId id="362" r:id="rId15"/>
    <p:sldId id="344" r:id="rId16"/>
    <p:sldId id="350" r:id="rId17"/>
    <p:sldId id="35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33"/>
    <a:srgbClr val="0000FF"/>
    <a:srgbClr val="385D8A"/>
    <a:srgbClr val="FFFF00"/>
    <a:srgbClr val="000099"/>
    <a:srgbClr val="FFFF99"/>
    <a:srgbClr val="336699"/>
    <a:srgbClr val="FFFFCC"/>
    <a:srgbClr val="00FF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147" autoAdjust="0"/>
    <p:restoredTop sz="81541" autoAdjust="0"/>
  </p:normalViewPr>
  <p:slideViewPr>
    <p:cSldViewPr>
      <p:cViewPr>
        <p:scale>
          <a:sx n="70" d="100"/>
          <a:sy n="70" d="100"/>
        </p:scale>
        <p:origin x="-140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52E84-ED4C-42B6-9D6D-8F09737F7E78}" type="datetimeFigureOut">
              <a:rPr lang="ru-RU" smtClean="0"/>
              <a:pPr/>
              <a:t>26.03.2022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3976FD-8836-486E-A4EF-016083257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21909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3976FD-8836-486E-A4EF-016083257A68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5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" name="Рисунок 9" descr="Слайд6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Рисунок 5" descr="Слайд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8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8" name="Рисунок 7" descr="Слайд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537C8-8BB2-492E-9AA7-611BCF6C0D25}" type="datetimeFigureOut">
              <a:rPr lang="ru-RU" smtClean="0"/>
              <a:pPr/>
              <a:t>26.03.2022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9F780-221E-4A83-9ED7-4A5EC7CB69DC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Рисунок 6" descr="Слайд10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357290" y="1428736"/>
            <a:ext cx="611361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Действия </a:t>
            </a:r>
          </a:p>
          <a:p>
            <a:pPr algn="ctr"/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с десятичными </a:t>
            </a:r>
          </a:p>
          <a:p>
            <a:pPr algn="ctr"/>
            <a:r>
              <a:rPr lang="ru-RU" sz="5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дробями</a:t>
            </a:r>
            <a:endParaRPr lang="ru-RU" sz="5400" b="1" dirty="0">
              <a:ln>
                <a:solidFill>
                  <a:srgbClr val="7030A0"/>
                </a:solidFill>
              </a:ln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4429132"/>
            <a:ext cx="7929618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Длина прямоугольной части Благовещенского собора 20,1 м, а ширина на 9,5 м больше. Вычислите площадь этой части собора.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https://fs.tonkosti.ru/7n/t0/7nt01680qpwkcgscwwgsw484w.jpg"/>
          <p:cNvPicPr>
            <a:picLocks noChangeAspect="1" noChangeArrowheads="1"/>
          </p:cNvPicPr>
          <p:nvPr/>
        </p:nvPicPr>
        <p:blipFill>
          <a:blip r:embed="rId2" cstate="print"/>
          <a:srcRect l="2517" r="3084" b="2664"/>
          <a:stretch>
            <a:fillRect/>
          </a:stretch>
        </p:blipFill>
        <p:spPr bwMode="auto">
          <a:xfrm>
            <a:off x="1928794" y="214290"/>
            <a:ext cx="5214974" cy="403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000232" y="4000504"/>
            <a:ext cx="2357454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Благовещенский собор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1.bp.blogspot.com/-6WO6offMoZU/VdItu4SbNDI/AAAAAAAAHIs/mKYv-LDLSa4/s1600/The-Moscow-Kremlin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8134671" cy="5857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000100" y="928670"/>
          <a:ext cx="7286676" cy="4828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1669"/>
                <a:gridCol w="1821669"/>
                <a:gridCol w="1821669"/>
                <a:gridCol w="1821669"/>
              </a:tblGrid>
              <a:tr h="4790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79005">
                <a:tc>
                  <a:txBody>
                    <a:bodyPr/>
                    <a:lstStyle/>
                    <a:p>
                      <a:endParaRPr lang="ru-RU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60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5511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Башни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76,35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b="1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7,7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60,2</a:t>
                      </a:r>
                    </a:p>
                  </a:txBody>
                  <a:tcPr marL="68580" marR="68580" marT="0" marB="0"/>
                </a:tc>
              </a:tr>
              <a:tr h="669295">
                <a:tc>
                  <a:txBody>
                    <a:bodyPr/>
                    <a:lstStyle/>
                    <a:p>
                      <a:pPr algn="ctr"/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4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Залы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642,72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1005,28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288,42</a:t>
                      </a:r>
                    </a:p>
                  </a:txBody>
                  <a:tcPr marL="68580" marR="68580" marT="0" marB="0"/>
                </a:tc>
              </a:tr>
              <a:tr h="669295">
                <a:tc>
                  <a:txBody>
                    <a:bodyPr/>
                    <a:lstStyle/>
                    <a:p>
                      <a:pPr algn="ctr"/>
                      <a:endParaRPr lang="ru-RU" sz="3200" b="1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4000" b="1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1184">
                <a:tc>
                  <a:txBody>
                    <a:bodyPr/>
                    <a:lstStyle/>
                    <a:p>
                      <a:pPr algn="ctr"/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Храмы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57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886,44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4000" b="1" dirty="0">
                          <a:solidFill>
                            <a:srgbClr val="002060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594,96</a:t>
                      </a:r>
                    </a:p>
                  </a:txBody>
                  <a:tcPr marL="68580" marR="68580" marT="0" marB="0"/>
                </a:tc>
              </a:tr>
              <a:tr h="47900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2948" t="26267" r="19839" b="14062"/>
          <a:stretch>
            <a:fillRect/>
          </a:stretch>
        </p:blipFill>
        <p:spPr bwMode="auto">
          <a:xfrm>
            <a:off x="0" y="285728"/>
            <a:ext cx="9144000" cy="62865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928926" y="2643182"/>
            <a:ext cx="4714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 уроке было интересно, у меня всё получилось.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28926" y="385762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На уроке было интересно, но некоторые задания вызвали затруднения.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0364" y="5357826"/>
            <a:ext cx="4214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Было скучно, мне трудно </a:t>
            </a:r>
          </a:p>
          <a:p>
            <a:r>
              <a:rPr lang="ru-RU" sz="2400" dirty="0" smtClean="0">
                <a:solidFill>
                  <a:srgbClr val="C00000"/>
                </a:solidFill>
                <a:latin typeface="Georgia" pitchFamily="18" charset="0"/>
              </a:rPr>
              <a:t>выполнять задания.</a:t>
            </a:r>
            <a:endParaRPr lang="ru-RU" sz="2400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22530" name="Picture 2" descr="Картинки по запросу рефлексия смайли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5143512"/>
            <a:ext cx="1235351" cy="1292493"/>
          </a:xfrm>
          <a:prstGeom prst="rect">
            <a:avLst/>
          </a:prstGeom>
          <a:noFill/>
        </p:spPr>
      </p:pic>
      <p:pic>
        <p:nvPicPr>
          <p:cNvPr id="22534" name="Picture 6" descr="https://previews.123rf.com/images/tigatelu/tigatelu1509/tigatelu150900612/45168944-happy-smiley-emoticon-face-on-white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2428868"/>
            <a:ext cx="1285884" cy="1285884"/>
          </a:xfrm>
          <a:prstGeom prst="rect">
            <a:avLst/>
          </a:prstGeom>
          <a:noFill/>
        </p:spPr>
      </p:pic>
      <p:pic>
        <p:nvPicPr>
          <p:cNvPr id="22536" name="Picture 8" descr="Похожее изображение"/>
          <p:cNvPicPr>
            <a:picLocks noChangeAspect="1" noChangeArrowheads="1"/>
          </p:cNvPicPr>
          <p:nvPr/>
        </p:nvPicPr>
        <p:blipFill>
          <a:blip r:embed="rId4" cstate="print"/>
          <a:srcRect b="4255"/>
          <a:stretch>
            <a:fillRect/>
          </a:stretch>
        </p:blipFill>
        <p:spPr bwMode="auto">
          <a:xfrm>
            <a:off x="1428728" y="3786190"/>
            <a:ext cx="1285884" cy="1285884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000364" y="1571612"/>
            <a:ext cx="351410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C00000"/>
                </a:solidFill>
                <a:latin typeface="Georgia" pitchFamily="18" charset="0"/>
              </a:rPr>
              <a:t>Рефлексия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ds05.infourok.ru/uploads/ex/0dd5/000c42d4-f54bb761/img12.jpg"/>
          <p:cNvPicPr>
            <a:picLocks noChangeAspect="1" noChangeArrowheads="1"/>
          </p:cNvPicPr>
          <p:nvPr/>
        </p:nvPicPr>
        <p:blipFill>
          <a:blip r:embed="rId2"/>
          <a:srcRect l="8593"/>
          <a:stretch>
            <a:fillRect/>
          </a:stretch>
        </p:blipFill>
        <p:spPr bwMode="auto">
          <a:xfrm>
            <a:off x="-48954" y="1357298"/>
            <a:ext cx="9192954" cy="550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i.mycdn.me/i?r=AzEPZsRbOZEKgBhR0XGMT1RkWpc8dtelfK7KG8x3EiJFSaaKTM5SRkZCeTgDn6uOy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14282" y="357166"/>
            <a:ext cx="8501122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660033"/>
                </a:solidFill>
                <a:latin typeface="Monotype Corsiva" pitchFamily="66" charset="0"/>
              </a:rPr>
              <a:t>Девизом Международного дня памятников и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smtClean="0">
                <a:ln>
                  <a:solidFill>
                    <a:srgbClr val="C00000"/>
                  </a:solidFill>
                </a:ln>
                <a:solidFill>
                  <a:srgbClr val="660033"/>
                </a:solidFill>
                <a:latin typeface="Monotype Corsiva" pitchFamily="66" charset="0"/>
              </a:rPr>
              <a:t>исторических мест стали слова: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000" b="1" dirty="0" smtClean="0">
              <a:solidFill>
                <a:srgbClr val="FF0000"/>
              </a:solidFill>
              <a:latin typeface="Georgia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«Сохраним нашу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историческую Родину»</a:t>
            </a:r>
            <a:endParaRPr lang="ru-RU" sz="4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pic>
        <p:nvPicPr>
          <p:cNvPr id="4" name="Picture 2" descr="F:\Slajd3-1.jpg"/>
          <p:cNvPicPr>
            <a:picLocks noChangeAspect="1" noChangeArrowheads="1"/>
          </p:cNvPicPr>
          <p:nvPr/>
        </p:nvPicPr>
        <p:blipFill>
          <a:blip r:embed="rId3"/>
          <a:srcRect l="17508" t="40853" r="15096" b="7291"/>
          <a:stretch>
            <a:fillRect/>
          </a:stretch>
        </p:blipFill>
        <p:spPr bwMode="auto">
          <a:xfrm>
            <a:off x="1571604" y="2857496"/>
            <a:ext cx="6000792" cy="36127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User\Desktop\spasskaya_bashnya_moskovskogo_kremlya_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5" y="214290"/>
            <a:ext cx="3180636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7" descr="https://i1.wp.com/shagau.ru/images/original/2015/04/18/dbb02b9632213262bd77c7523b5cacf6.jpg"/>
          <p:cNvPicPr>
            <a:picLocks noChangeAspect="1" noChangeArrowheads="1"/>
          </p:cNvPicPr>
          <p:nvPr/>
        </p:nvPicPr>
        <p:blipFill>
          <a:blip r:embed="rId3"/>
          <a:srcRect l="22530" r="30478"/>
          <a:stretch>
            <a:fillRect/>
          </a:stretch>
        </p:blipFill>
        <p:spPr bwMode="auto">
          <a:xfrm>
            <a:off x="4786314" y="214290"/>
            <a:ext cx="3121997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928662" y="4357694"/>
            <a:ext cx="1643074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Спасская башня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4857752" y="4429132"/>
            <a:ext cx="1785950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Троицкая башня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5786" y="4857760"/>
            <a:ext cx="7643866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Высота Спасской башни до звезды 67,3 м, а Троицкой на 9,05 м выше. Вычислите высоту Троицкой башни.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User\Desktop\385cc0f6e45177132cc9eed0cee6d8a8bc5f6c1320105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2857520" cy="45481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6" descr="C:\Users\User\Desktop\a69ec9.jpg"/>
          <p:cNvPicPr>
            <a:picLocks noChangeAspect="1" noChangeArrowheads="1"/>
          </p:cNvPicPr>
          <p:nvPr/>
        </p:nvPicPr>
        <p:blipFill>
          <a:blip r:embed="rId3"/>
          <a:srcRect l="2452"/>
          <a:stretch>
            <a:fillRect/>
          </a:stretch>
        </p:blipFill>
        <p:spPr bwMode="auto">
          <a:xfrm>
            <a:off x="4857752" y="214290"/>
            <a:ext cx="2841785" cy="450059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642910" y="5000636"/>
            <a:ext cx="7858180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Высота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Тайницкой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башни 38,4 м, а </a:t>
            </a:r>
            <a:r>
              <a:rPr lang="ru-RU" sz="2400" b="1" dirty="0" err="1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Благовещанской</a:t>
            </a:r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 30,7 м. На сколько метров первая башня выше второй? 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85852" y="4500570"/>
            <a:ext cx="2214578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Благовещенская башня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857752" y="4500570"/>
            <a:ext cx="1857388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Тайницкая</a:t>
            </a:r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башня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857760"/>
            <a:ext cx="7715304" cy="114300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Высота Никольской башни до звезды 67,1 м.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Угловая Арсенальная ниже её на 6,9 м ниже.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Вычислите высоту Арсенальной башни.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C:\Users\User\Desktop\building-city-cityscape-tower-landmark-church-cathedral-nikon-place-of-worship-spire-steeple-moscow-russia-d80-cityscapes-moskau-nikond80-moscou-kremlin-theperfectphotographer-3916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14290"/>
            <a:ext cx="2965282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12" descr="C:\Users\User\Desktop\phpPDwXAV_-5_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3089025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071538" y="4357694"/>
            <a:ext cx="1857388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Никольская башня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4714876" y="4357694"/>
            <a:ext cx="2714644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Угловая Арсенальная башня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4214818"/>
            <a:ext cx="7929618" cy="135732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Александровский зал имеет форму прямоугольника. Длина зала 31,2 м, а ширина 20,6 м. Вычислите площадь зала.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1" descr="C:\Users\User\Desktop\aleksandrovskiy-zal-bolshogo-kremlevskogo-dvort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214290"/>
            <a:ext cx="6715172" cy="391335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4643446"/>
            <a:ext cx="7500990" cy="10001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Ширина Андреевского зала 20,6 м, а длина на 28,2 м больше. Вычислите площадь зала.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i.pinimg.com/originals/f1/7f/9d/f17f9dba60cdb47db5a1fb544c499ba2.jpg"/>
          <p:cNvPicPr>
            <a:picLocks noChangeAspect="1" noChangeArrowheads="1"/>
          </p:cNvPicPr>
          <p:nvPr/>
        </p:nvPicPr>
        <p:blipFill>
          <a:blip r:embed="rId2"/>
          <a:srcRect l="6495" t="4104" r="15374" b="4349"/>
          <a:stretch>
            <a:fillRect/>
          </a:stretch>
        </p:blipFill>
        <p:spPr bwMode="auto">
          <a:xfrm>
            <a:off x="1500166" y="357166"/>
            <a:ext cx="6072230" cy="40021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00100" y="4643446"/>
            <a:ext cx="7215238" cy="121444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Екатерининский зал имеет форму прямоугольника. Ширина зала 13,8 м, а длина 20,9 м. Вычислите площадь зала.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s://avatars.mds.yandex.net/get-zen_doc/3507292/pub_60094b4dfc8f1029f7dab9f6_60095e1f19811f0c23735edf/scale_1200"/>
          <p:cNvPicPr>
            <a:picLocks noChangeAspect="1" noChangeArrowheads="1"/>
          </p:cNvPicPr>
          <p:nvPr/>
        </p:nvPicPr>
        <p:blipFill>
          <a:blip r:embed="rId2"/>
          <a:srcRect l="2803" b="4799"/>
          <a:stretch>
            <a:fillRect/>
          </a:stretch>
        </p:blipFill>
        <p:spPr bwMode="auto">
          <a:xfrm>
            <a:off x="1714480" y="285728"/>
            <a:ext cx="5643602" cy="415130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00034" y="4429132"/>
            <a:ext cx="8215370" cy="171451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От земли до креста колокольня Ивана Великого имеет высоту 81 м, а храм Василия Блаженного в 1,42 раза ниже. Вычислите его высоту. </a:t>
            </a: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Ответ округлите до целых.</a:t>
            </a:r>
          </a:p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s3.fotokto.ru/photo/full/390/3902782.jpg"/>
          <p:cNvPicPr>
            <a:picLocks noChangeAspect="1" noChangeArrowheads="1"/>
          </p:cNvPicPr>
          <p:nvPr/>
        </p:nvPicPr>
        <p:blipFill>
          <a:blip r:embed="rId2"/>
          <a:srcRect l="23529" r="29412" b="5882"/>
          <a:stretch>
            <a:fillRect/>
          </a:stretch>
        </p:blipFill>
        <p:spPr bwMode="auto">
          <a:xfrm>
            <a:off x="1214414" y="214290"/>
            <a:ext cx="3000397" cy="40005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2" descr="http://s4.fotokto.ru/photo/full/564/56416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214290"/>
            <a:ext cx="3065413" cy="4071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1214414" y="4000504"/>
            <a:ext cx="2571768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Храм Василия Блаженного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929190" y="4000504"/>
            <a:ext cx="2786082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Колокольня Ивана Великого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857224" y="4572008"/>
            <a:ext cx="7643866" cy="15716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2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Georgia" pitchFamily="18" charset="0"/>
                <a:cs typeface="Times New Roman" pitchFamily="18" charset="0"/>
              </a:rPr>
              <a:t>Ширина прямоугольной части внутреннего помещения Успенского собора равна 35,6 м, а его длина 24,9 м. Вычислите площадь этой части собора.</a:t>
            </a:r>
          </a:p>
          <a:p>
            <a:pPr algn="ctr"/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https://img.lookmytrips.com/images/look71s2/big-59a30ca1ff936726cf0deb78-59c2bbbc3fc8f-1cs5e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85728"/>
            <a:ext cx="6143668" cy="40947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3042" y="4143380"/>
            <a:ext cx="1857388" cy="214314"/>
          </a:xfrm>
          <a:prstGeom prst="round2Diag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Успенский собор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2568</TotalTime>
  <Words>278</Words>
  <Application>Microsoft Office PowerPoint</Application>
  <PresentationFormat>Экран (4:3)</PresentationFormat>
  <Paragraphs>58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User</cp:lastModifiedBy>
  <cp:revision>209</cp:revision>
  <dcterms:created xsi:type="dcterms:W3CDTF">2016-04-08T05:39:22Z</dcterms:created>
  <dcterms:modified xsi:type="dcterms:W3CDTF">2022-03-26T12:11:02Z</dcterms:modified>
</cp:coreProperties>
</file>