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1"/>
  </p:sldMasterIdLst>
  <p:sldIdLst>
    <p:sldId id="285" r:id="rId2"/>
    <p:sldId id="257" r:id="rId3"/>
    <p:sldId id="259" r:id="rId4"/>
    <p:sldId id="277" r:id="rId5"/>
    <p:sldId id="261" r:id="rId6"/>
    <p:sldId id="262" r:id="rId7"/>
    <p:sldId id="283" r:id="rId8"/>
    <p:sldId id="284" r:id="rId9"/>
    <p:sldId id="268" r:id="rId10"/>
    <p:sldId id="263" r:id="rId11"/>
    <p:sldId id="281" r:id="rId12"/>
    <p:sldId id="270" r:id="rId13"/>
    <p:sldId id="282" r:id="rId14"/>
    <p:sldId id="271" r:id="rId15"/>
    <p:sldId id="272" r:id="rId16"/>
    <p:sldId id="273" r:id="rId17"/>
    <p:sldId id="280" r:id="rId18"/>
    <p:sldId id="286" r:id="rId19"/>
    <p:sldId id="265" r:id="rId20"/>
    <p:sldId id="274" r:id="rId21"/>
    <p:sldId id="287" r:id="rId22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42B5EE"/>
    <a:srgbClr val="009900"/>
    <a:srgbClr val="FF00FF"/>
    <a:srgbClr val="E9F797"/>
    <a:srgbClr val="6699FF"/>
    <a:srgbClr val="FFFF99"/>
    <a:srgbClr val="FFCCCC"/>
    <a:srgbClr val="E1F111"/>
    <a:srgbClr val="D8BC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84" y="210"/>
      </p:cViewPr>
      <p:guideLst>
        <p:guide orient="horz" pos="2160"/>
        <p:guide pos="384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"/>
            <a:ext cx="9906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1"/>
            <a:ext cx="9906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1475" y="4960137"/>
            <a:ext cx="6315075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96113" y="4960137"/>
            <a:ext cx="2600325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F935EE93-4F42-49F4-ADA9-261F9FB4940A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09546-EF3E-4FA2-90F2-41395D7B310C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814310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420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5EE93-4F42-49F4-ADA9-261F9FB4940A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09546-EF3E-4FA2-90F2-41395D7B31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381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762000"/>
            <a:ext cx="2135981" cy="5410200"/>
          </a:xfrm>
        </p:spPr>
        <p:txBody>
          <a:bodyPr vert="eaVert" lIns="45720" tIns="91440" rIns="45720" bIns="9144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4863" y="762000"/>
            <a:ext cx="6160294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5EE93-4F42-49F4-ADA9-261F9FB4940A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09546-EF3E-4FA2-90F2-41395D7B310C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8172450" y="144988"/>
            <a:ext cx="0" cy="74295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3830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5EE93-4F42-49F4-ADA9-261F9FB4940A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09546-EF3E-4FA2-90F2-41395D7B31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278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9906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1"/>
            <a:ext cx="9906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4960137"/>
            <a:ext cx="6315075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6113" y="4960137"/>
            <a:ext cx="2600325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5EE93-4F42-49F4-ADA9-261F9FB4940A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09546-EF3E-4FA2-90F2-41395D7B310C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814310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3186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104" y="585216"/>
            <a:ext cx="7897559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2103" y="2286000"/>
            <a:ext cx="386334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6323" y="2286000"/>
            <a:ext cx="386334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5EE93-4F42-49F4-ADA9-261F9FB4940A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09546-EF3E-4FA2-90F2-41395D7B31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574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2104" y="2179636"/>
            <a:ext cx="386334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2104" y="2967788"/>
            <a:ext cx="386334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7597" y="2179636"/>
            <a:ext cx="386334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67597" y="2967788"/>
            <a:ext cx="386334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5EE93-4F42-49F4-ADA9-261F9FB4940A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09546-EF3E-4FA2-90F2-41395D7B31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418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5EE93-4F42-49F4-ADA9-261F9FB4940A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09546-EF3E-4FA2-90F2-41395D7B31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928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5EE93-4F42-49F4-ADA9-261F9FB4940A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09546-EF3E-4FA2-90F2-41395D7B31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119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2104" y="471509"/>
            <a:ext cx="356616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3437" y="822960"/>
            <a:ext cx="4613720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2104" y="2257506"/>
            <a:ext cx="356616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5EE93-4F42-49F4-ADA9-261F9FB4940A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09546-EF3E-4FA2-90F2-41395D7B31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008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4960138"/>
            <a:ext cx="6315075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90352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6113" y="4960138"/>
            <a:ext cx="2600325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5EE93-4F42-49F4-ADA9-261F9FB4940A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09546-EF3E-4FA2-90F2-41395D7B310C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814310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3763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2104" y="585216"/>
            <a:ext cx="7897559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2105" y="2286000"/>
            <a:ext cx="7897559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2105" y="6470704"/>
            <a:ext cx="1750241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F935EE93-4F42-49F4-ADA9-261F9FB4940A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4883" y="6470704"/>
            <a:ext cx="479493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05334" y="6470704"/>
            <a:ext cx="79110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6809546-EF3E-4FA2-90F2-41395D7B310C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19125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6973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jpeg"/><Relationship Id="rId7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7.png"/><Relationship Id="rId5" Type="http://schemas.microsoft.com/office/2007/relationships/hdphoto" Target="../media/hdphoto3.wdp"/><Relationship Id="rId10" Type="http://schemas.openxmlformats.org/officeDocument/2006/relationships/image" Target="../media/image30.jpeg"/><Relationship Id="rId4" Type="http://schemas.openxmlformats.org/officeDocument/2006/relationships/image" Target="../media/image27.png"/><Relationship Id="rId9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microsoft.com/office/2007/relationships/hdphoto" Target="../media/hdphoto6.wdp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microsoft.com/office/2007/relationships/hdphoto" Target="../media/hdphoto8.wdp"/><Relationship Id="rId7" Type="http://schemas.openxmlformats.org/officeDocument/2006/relationships/image" Target="../media/image47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pn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nsportal.ru/" TargetMode="External"/><Relationship Id="rId3" Type="http://schemas.openxmlformats.org/officeDocument/2006/relationships/hyperlink" Target="http://robo.detinso.ru/taxonomy/term/3/all" TargetMode="External"/><Relationship Id="rId7" Type="http://schemas.openxmlformats.org/officeDocument/2006/relationships/hyperlink" Target="https://nsportal.ru/npo-spo/obrazovanie-i-pedagogika/library/2016/04/02/metodicheskaya-razrabotka-lego-konstruirovanie-i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aam.ru/" TargetMode="External"/><Relationship Id="rId5" Type="http://schemas.openxmlformats.org/officeDocument/2006/relationships/hyperlink" Target="https://www.maam.ru/detskijsad/metodicheskoe-posobie-lego-konstruirovanie-i-robototehnika-v-detskom-sadu-iz-opyta-raboty-mdou-79-g-sochi.html" TargetMode="External"/><Relationship Id="rId4" Type="http://schemas.openxmlformats.org/officeDocument/2006/relationships/hyperlink" Target="http://robo.detinso.ru/" TargetMode="External"/><Relationship Id="rId9" Type="http://schemas.openxmlformats.org/officeDocument/2006/relationships/hyperlink" Target="https://nsportal.ru/npo-spo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7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8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1"/>
            <a:ext cx="9906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5227244"/>
            <a:ext cx="9906000" cy="1261884"/>
          </a:xfrm>
          <a:prstGeom prst="rect">
            <a:avLst/>
          </a:prstGeom>
          <a:solidFill>
            <a:srgbClr val="0070C0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cap="all" spc="2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Инженерная книга</a:t>
            </a:r>
            <a:br>
              <a:rPr lang="ru-RU" sz="2000" b="1" cap="all" spc="2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000" b="1" cap="all" spc="200" dirty="0" smtClean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</a:t>
            </a:r>
            <a:r>
              <a:rPr lang="ru-RU" sz="2800" b="1" cap="all" spc="2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Макет</a:t>
            </a:r>
          </a:p>
          <a:p>
            <a:pPr algn="ctr"/>
            <a:r>
              <a:rPr lang="ru-RU" sz="2800" b="1" cap="all" spc="2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</a:t>
            </a:r>
            <a:r>
              <a:rPr lang="ru-RU" sz="2800" b="1" cap="all" spc="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Наноробостройка</a:t>
            </a:r>
            <a:r>
              <a:rPr lang="ru-RU" sz="2800" b="1" cap="all" spc="2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04890" y="1661691"/>
            <a:ext cx="4296220" cy="3534620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7242" y="1"/>
            <a:ext cx="9411516" cy="17436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/>
          <a:srcRect l="11305" t="31515" r="29821" b="33160"/>
          <a:stretch/>
        </p:blipFill>
        <p:spPr>
          <a:xfrm>
            <a:off x="477606" y="3068811"/>
            <a:ext cx="2224030" cy="114959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509164" y="5149840"/>
            <a:ext cx="2396836" cy="170816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Выполнили дети старшей группы:</a:t>
            </a:r>
          </a:p>
          <a:p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Китаев Артемий, 6 лет; </a:t>
            </a:r>
          </a:p>
          <a:p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Цветкова Алина,6 лет.</a:t>
            </a:r>
          </a:p>
          <a:p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Руководители проекта:</a:t>
            </a:r>
          </a:p>
          <a:p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 Саранцева Л.Х., Коршунова И.С.</a:t>
            </a: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55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345" y="1"/>
            <a:ext cx="9906000" cy="68580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67"/>
          <a:stretch/>
        </p:blipFill>
        <p:spPr>
          <a:xfrm rot="5400000">
            <a:off x="-412039" y="1714912"/>
            <a:ext cx="3593862" cy="188751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Прямоугольник 28"/>
          <p:cNvSpPr/>
          <p:nvPr/>
        </p:nvSpPr>
        <p:spPr>
          <a:xfrm>
            <a:off x="0" y="4646666"/>
            <a:ext cx="7402830" cy="160710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Бульдозер.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Состоит из двух пластин, 6 кубов, 2 уголков с круглыми отверстиями, 2 прямых углов, 2 планок с тремя круглыми отверстиями, 1 Т-образной планки, 1 прямоугольной рамки. 4 больших колеса, соединённых длинными валами, обеспечивают передвижение транспорта. 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Выноска-облако 12"/>
          <p:cNvSpPr/>
          <p:nvPr/>
        </p:nvSpPr>
        <p:spPr>
          <a:xfrm>
            <a:off x="7456354" y="3708805"/>
            <a:ext cx="2503170" cy="3151163"/>
          </a:xfrm>
          <a:prstGeom prst="cloudCallout">
            <a:avLst>
              <a:gd name="adj1" fmla="val -131702"/>
              <a:gd name="adj2" fmla="val -80409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7348939" y="4313689"/>
            <a:ext cx="2557061" cy="2166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Подвижность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бульдозера обеспечили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помощи червячной передачи, малого и большого зубчатых колёс, 2 валов.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" t="24733" r="2336" b="6247"/>
          <a:stretch/>
        </p:blipFill>
        <p:spPr>
          <a:xfrm rot="5400000">
            <a:off x="3177174" y="1809624"/>
            <a:ext cx="3651653" cy="175588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4" name="Picture 2" descr="H:\фото Икаренок\IMG_9693.JPG"/>
          <p:cNvPicPr>
            <a:picLocks noChangeAspect="1" noChangeArrowheads="1"/>
          </p:cNvPicPr>
          <p:nvPr/>
        </p:nvPicPr>
        <p:blipFill>
          <a:blip r:embed="rId6" cstate="print">
            <a:lum contrast="30000"/>
          </a:blip>
          <a:srcRect l="16045" r="11420" b="20936"/>
          <a:stretch>
            <a:fillRect/>
          </a:stretch>
        </p:blipFill>
        <p:spPr bwMode="auto">
          <a:xfrm>
            <a:off x="6785976" y="1091778"/>
            <a:ext cx="2926080" cy="26170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sp>
        <p:nvSpPr>
          <p:cNvPr id="5" name="Выгнутая влево стрелка 4"/>
          <p:cNvSpPr/>
          <p:nvPr/>
        </p:nvSpPr>
        <p:spPr>
          <a:xfrm rot="361308">
            <a:off x="7118319" y="2399215"/>
            <a:ext cx="676069" cy="2512944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print"/>
          <a:srcRect l="81763" t="983" r="307" b="-1"/>
          <a:stretch/>
        </p:blipFill>
        <p:spPr>
          <a:xfrm rot="5400000">
            <a:off x="4139684" y="3900871"/>
            <a:ext cx="767317" cy="5146943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>
            <a:off x="2780866" y="2362502"/>
            <a:ext cx="794957" cy="2423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9" name="Стрелка вправо 18"/>
          <p:cNvSpPr/>
          <p:nvPr/>
        </p:nvSpPr>
        <p:spPr>
          <a:xfrm>
            <a:off x="5937495" y="2417735"/>
            <a:ext cx="794957" cy="2423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79023" y="6131222"/>
            <a:ext cx="1620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См. Приложение 1  </a:t>
            </a:r>
            <a:endParaRPr lang="ru-RU" dirty="0"/>
          </a:p>
        </p:txBody>
      </p:sp>
      <p:sp>
        <p:nvSpPr>
          <p:cNvPr id="15" name="Блок-схема: несколько документов 14"/>
          <p:cNvSpPr/>
          <p:nvPr/>
        </p:nvSpPr>
        <p:spPr>
          <a:xfrm>
            <a:off x="1125180" y="0"/>
            <a:ext cx="7322085" cy="701301"/>
          </a:xfrm>
          <a:prstGeom prst="flowChartMultidocument">
            <a:avLst/>
          </a:prstGeom>
          <a:solidFill>
            <a:schemeClr val="accent3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Технологическая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159250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lum contras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5084"/>
            <a:ext cx="9906000" cy="6858000"/>
          </a:xfrm>
          <a:prstGeom prst="rect">
            <a:avLst/>
          </a:prstGeom>
        </p:spPr>
      </p:pic>
      <p:pic>
        <p:nvPicPr>
          <p:cNvPr id="3074" name="Picture 2" descr="H:\фото Икаренок\IMG_9693.JPG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 l="16045" r="11420" b="20936"/>
          <a:stretch>
            <a:fillRect/>
          </a:stretch>
        </p:blipFill>
        <p:spPr bwMode="auto">
          <a:xfrm>
            <a:off x="3486151" y="3446115"/>
            <a:ext cx="2926080" cy="26170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3075" name="Picture 3" descr="H:\фото Икаренок\IMG_9682.JPG"/>
          <p:cNvPicPr>
            <a:picLocks noChangeAspect="1" noChangeArrowheads="1"/>
          </p:cNvPicPr>
          <p:nvPr/>
        </p:nvPicPr>
        <p:blipFill>
          <a:blip r:embed="rId5" cstate="print">
            <a:lum contrast="30000"/>
          </a:blip>
          <a:srcRect l="62636" t="9648" r="10222" b="40243"/>
          <a:stretch>
            <a:fillRect/>
          </a:stretch>
        </p:blipFill>
        <p:spPr bwMode="auto">
          <a:xfrm>
            <a:off x="7416694" y="3278961"/>
            <a:ext cx="2148839" cy="340438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H:\фото Икаренок\IMG_9691.JPG"/>
          <p:cNvPicPr>
            <a:picLocks noChangeAspect="1" noChangeArrowheads="1"/>
          </p:cNvPicPr>
          <p:nvPr/>
        </p:nvPicPr>
        <p:blipFill>
          <a:blip r:embed="rId6" cstate="print">
            <a:lum contrast="30000"/>
          </a:blip>
          <a:srcRect l="23698" t="11077" r="57567" b="46051"/>
          <a:stretch>
            <a:fillRect/>
          </a:stretch>
        </p:blipFill>
        <p:spPr bwMode="auto">
          <a:xfrm>
            <a:off x="354330" y="613535"/>
            <a:ext cx="1931670" cy="362689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Выноска-облако 18"/>
          <p:cNvSpPr/>
          <p:nvPr/>
        </p:nvSpPr>
        <p:spPr>
          <a:xfrm>
            <a:off x="2354579" y="470092"/>
            <a:ext cx="3371851" cy="2315312"/>
          </a:xfrm>
          <a:prstGeom prst="cloudCallout">
            <a:avLst>
              <a:gd name="adj1" fmla="val -62692"/>
              <a:gd name="adj2" fmla="val 47382"/>
            </a:avLst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2948941" y="590843"/>
            <a:ext cx="20002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-Такое удовольствие конструировать модели из конструктора «ТЕХНИК»!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Выноска-облако 21"/>
          <p:cNvSpPr/>
          <p:nvPr/>
        </p:nvSpPr>
        <p:spPr>
          <a:xfrm>
            <a:off x="5726430" y="97999"/>
            <a:ext cx="3173730" cy="2785404"/>
          </a:xfrm>
          <a:prstGeom prst="cloudCallout">
            <a:avLst>
              <a:gd name="adj1" fmla="val 10500"/>
              <a:gd name="adj2" fmla="val 104924"/>
            </a:avLst>
          </a:prstGeom>
          <a:solidFill>
            <a:srgbClr val="FFFF99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852160" y="548640"/>
            <a:ext cx="28117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-Да, он крупный, в нём много разных деталей, а главное: их быстро и легко крепить! И поэтому у нас всё здорово получилось!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/>
          <a:srcRect l="81763" t="983" r="307" b="-1"/>
          <a:stretch/>
        </p:blipFill>
        <p:spPr>
          <a:xfrm rot="5400000">
            <a:off x="4139684" y="3900871"/>
            <a:ext cx="767317" cy="514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0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5947"/>
            <a:ext cx="9906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87707" y="1719372"/>
            <a:ext cx="3523760" cy="190870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9" name="Стрелка вправо 8"/>
          <p:cNvSpPr/>
          <p:nvPr/>
        </p:nvSpPr>
        <p:spPr>
          <a:xfrm>
            <a:off x="4682965" y="2566437"/>
            <a:ext cx="540070" cy="29648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7199828" y="2512329"/>
            <a:ext cx="540070" cy="29648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626584" y="4847422"/>
            <a:ext cx="8369373" cy="1311128"/>
          </a:xfrm>
          <a:prstGeom prst="rect">
            <a:avLst/>
          </a:prstGeom>
          <a:solidFill>
            <a:schemeClr val="accent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Погрузчик.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</a:rPr>
              <a:t>Состоит из </a:t>
            </a:r>
            <a:r>
              <a:rPr lang="ru-RU" sz="2000" b="1" dirty="0" smtClean="0">
                <a:latin typeface="Times New Roman" panose="02020603050405020304" pitchFamily="18" charset="0"/>
              </a:rPr>
              <a:t>3 </a:t>
            </a:r>
            <a:r>
              <a:rPr lang="ru-RU" sz="2000" b="1" dirty="0">
                <a:latin typeface="Times New Roman" panose="02020603050405020304" pitchFamily="18" charset="0"/>
              </a:rPr>
              <a:t>пластин, 4 прямых углов, уголков, 4 кубов, длинных планок, </a:t>
            </a:r>
            <a:r>
              <a:rPr lang="ru-RU" sz="2000" b="1" dirty="0" smtClean="0">
                <a:latin typeface="Times New Roman" panose="02020603050405020304" pitchFamily="18" charset="0"/>
              </a:rPr>
              <a:t>4 шкивов, 2 </a:t>
            </a:r>
            <a:r>
              <a:rPr lang="ru-RU" sz="2000" b="1" dirty="0">
                <a:latin typeface="Times New Roman" panose="02020603050405020304" pitchFamily="18" charset="0"/>
              </a:rPr>
              <a:t>валов, соединяющих 4 колеса. Блок питания с батарейками и рычагом управления. </a:t>
            </a: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9482" y="1757271"/>
            <a:ext cx="3463955" cy="187630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25213" y="1757271"/>
            <a:ext cx="3463955" cy="187630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6719" y="1757271"/>
            <a:ext cx="3463955" cy="187631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5" name="Стрелка вправо 14"/>
          <p:cNvSpPr/>
          <p:nvPr/>
        </p:nvSpPr>
        <p:spPr>
          <a:xfrm>
            <a:off x="2227808" y="2566437"/>
            <a:ext cx="540070" cy="29648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10" descr="F:\шаблоны дп\351757600baa48cff522e06c893cb6d6-800x.jpg"/>
          <p:cNvPicPr>
            <a:picLocks noChangeAspect="1" noChangeArrowheads="1"/>
          </p:cNvPicPr>
          <p:nvPr/>
        </p:nvPicPr>
        <p:blipFill>
          <a:blip r:embed="rId10" cstate="print"/>
          <a:srcRect l="3046" t="-646" r="70738" b="69631"/>
          <a:stretch>
            <a:fillRect/>
          </a:stretch>
        </p:blipFill>
        <p:spPr bwMode="auto">
          <a:xfrm>
            <a:off x="89858" y="29032"/>
            <a:ext cx="885825" cy="967402"/>
          </a:xfrm>
          <a:prstGeom prst="rect">
            <a:avLst/>
          </a:prstGeom>
          <a:noFill/>
        </p:spPr>
      </p:pic>
      <p:pic>
        <p:nvPicPr>
          <p:cNvPr id="17" name="Picture 10" descr="F:\шаблоны дп\351757600baa48cff522e06c893cb6d6-800x.jpg"/>
          <p:cNvPicPr>
            <a:picLocks noChangeAspect="1" noChangeArrowheads="1"/>
          </p:cNvPicPr>
          <p:nvPr/>
        </p:nvPicPr>
        <p:blipFill>
          <a:blip r:embed="rId10" cstate="print"/>
          <a:srcRect l="3046" t="-646" r="70738" b="69631"/>
          <a:stretch>
            <a:fillRect/>
          </a:stretch>
        </p:blipFill>
        <p:spPr bwMode="auto">
          <a:xfrm>
            <a:off x="5700985" y="35947"/>
            <a:ext cx="789749" cy="862478"/>
          </a:xfrm>
          <a:prstGeom prst="rect">
            <a:avLst/>
          </a:prstGeom>
          <a:noFill/>
        </p:spPr>
      </p:pic>
      <p:pic>
        <p:nvPicPr>
          <p:cNvPr id="18" name="Picture 10" descr="F:\шаблоны дп\351757600baa48cff522e06c893cb6d6-800x.jpg"/>
          <p:cNvPicPr>
            <a:picLocks noChangeAspect="1" noChangeArrowheads="1"/>
          </p:cNvPicPr>
          <p:nvPr/>
        </p:nvPicPr>
        <p:blipFill>
          <a:blip r:embed="rId10" cstate="print"/>
          <a:srcRect l="3046" t="-646" r="70738" b="69631"/>
          <a:stretch>
            <a:fillRect/>
          </a:stretch>
        </p:blipFill>
        <p:spPr bwMode="auto">
          <a:xfrm rot="5400000">
            <a:off x="3249084" y="111860"/>
            <a:ext cx="994833" cy="717225"/>
          </a:xfrm>
          <a:prstGeom prst="rect">
            <a:avLst/>
          </a:prstGeom>
          <a:noFill/>
        </p:spPr>
      </p:pic>
      <p:pic>
        <p:nvPicPr>
          <p:cNvPr id="19" name="Picture 10" descr="F:\шаблоны дп\351757600baa48cff522e06c893cb6d6-800x.jpg"/>
          <p:cNvPicPr>
            <a:picLocks noChangeAspect="1" noChangeArrowheads="1"/>
          </p:cNvPicPr>
          <p:nvPr/>
        </p:nvPicPr>
        <p:blipFill>
          <a:blip r:embed="rId10" cstate="print"/>
          <a:srcRect l="3046" t="-646" r="70738" b="69631"/>
          <a:stretch>
            <a:fillRect/>
          </a:stretch>
        </p:blipFill>
        <p:spPr bwMode="auto">
          <a:xfrm rot="5400000">
            <a:off x="9026911" y="104281"/>
            <a:ext cx="932957" cy="672616"/>
          </a:xfrm>
          <a:prstGeom prst="rect">
            <a:avLst/>
          </a:prstGeom>
          <a:noFill/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1" cstate="print"/>
          <a:srcRect l="81763" t="983" r="307" b="-1"/>
          <a:stretch/>
        </p:blipFill>
        <p:spPr>
          <a:xfrm rot="5400000">
            <a:off x="4138214" y="3900871"/>
            <a:ext cx="767317" cy="51469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4265" y="6411899"/>
            <a:ext cx="1676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См. приложение 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432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5084"/>
            <a:ext cx="9906000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 flipH="1">
            <a:off x="5855654" y="3646584"/>
            <a:ext cx="3229818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:\фото Икаренок\IMG_9709.JPG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 l="3048" t="16821" r="59892" b="11590"/>
          <a:stretch>
            <a:fillRect/>
          </a:stretch>
        </p:blipFill>
        <p:spPr bwMode="auto">
          <a:xfrm>
            <a:off x="883261" y="472031"/>
            <a:ext cx="3452548" cy="547233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4" descr="H:\фото Икаренок\IMG_9699.JPG"/>
          <p:cNvPicPr>
            <a:picLocks noChangeAspect="1" noChangeArrowheads="1"/>
          </p:cNvPicPr>
          <p:nvPr/>
        </p:nvPicPr>
        <p:blipFill>
          <a:blip r:embed="rId5" cstate="print">
            <a:lum contrast="30000"/>
          </a:blip>
          <a:srcRect/>
          <a:stretch>
            <a:fillRect/>
          </a:stretch>
        </p:blipFill>
        <p:spPr bwMode="auto">
          <a:xfrm>
            <a:off x="6492238" y="2169160"/>
            <a:ext cx="3237071" cy="26560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sp>
        <p:nvSpPr>
          <p:cNvPr id="9" name="Выноска-облако 8"/>
          <p:cNvSpPr/>
          <p:nvPr/>
        </p:nvSpPr>
        <p:spPr>
          <a:xfrm>
            <a:off x="3660878" y="261710"/>
            <a:ext cx="3884407" cy="3060700"/>
          </a:xfrm>
          <a:prstGeom prst="cloudCallout">
            <a:avLst>
              <a:gd name="adj1" fmla="val -51910"/>
              <a:gd name="adj2" fmla="val 52956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4354239" y="753867"/>
            <a:ext cx="24976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-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Мне нравится, как погрузчик поднимает и опускает тяжёлые грузы!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Они с подъёмным краном работают в паре</a:t>
            </a:r>
            <a:r>
              <a:rPr lang="ru-RU" dirty="0" smtClean="0"/>
              <a:t>!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/>
          <a:srcRect l="81763" t="983" r="307" b="-1"/>
          <a:stretch/>
        </p:blipFill>
        <p:spPr>
          <a:xfrm rot="5400000">
            <a:off x="4138214" y="3900871"/>
            <a:ext cx="767317" cy="514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2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5084"/>
            <a:ext cx="9906000" cy="6858000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>
            <a:off x="2244234" y="1324356"/>
            <a:ext cx="456512" cy="251436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0" y="177650"/>
            <a:ext cx="1897653" cy="259141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/>
          <a:srcRect l="10454" t="588" r="20704" b="-1"/>
          <a:stretch/>
        </p:blipFill>
        <p:spPr>
          <a:xfrm>
            <a:off x="2763658" y="175556"/>
            <a:ext cx="1975259" cy="259351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" t="5059" r="1" b="19535"/>
          <a:stretch/>
        </p:blipFill>
        <p:spPr>
          <a:xfrm>
            <a:off x="5301494" y="175556"/>
            <a:ext cx="1830517" cy="259351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print"/>
          <a:srcRect b="18085"/>
          <a:stretch/>
        </p:blipFill>
        <p:spPr>
          <a:xfrm>
            <a:off x="7446940" y="3360200"/>
            <a:ext cx="1781169" cy="249433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95" y="180802"/>
            <a:ext cx="1700146" cy="258826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8" name="Стрелка вправо 17"/>
          <p:cNvSpPr/>
          <p:nvPr/>
        </p:nvSpPr>
        <p:spPr>
          <a:xfrm>
            <a:off x="4768908" y="1436424"/>
            <a:ext cx="456512" cy="251436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>
            <a:off x="7112765" y="1396986"/>
            <a:ext cx="456512" cy="251436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259585" y="3881845"/>
            <a:ext cx="7107257" cy="15604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Выгнутая вправо стрелка 19"/>
          <p:cNvSpPr/>
          <p:nvPr/>
        </p:nvSpPr>
        <p:spPr>
          <a:xfrm>
            <a:off x="9320271" y="1932629"/>
            <a:ext cx="506383" cy="1949216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9585" y="3934229"/>
            <a:ext cx="7085986" cy="178510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Подъёмный кран.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Состоит из двух пластин, длинных и малых планок, больших и малых шкивов, малого ремня, 1 длинного вала и нескольких коротких, желтых кубов, углов двух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планок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зубчатыми сторонами. Крюк и нить. Для крепления деталей использовали оборотные штифты. Подъем груза лебедкой происходит автоматически, при помощи блока с батарейками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 cstate="print"/>
          <a:srcRect l="81763" t="983" r="307" b="-1"/>
          <a:stretch/>
        </p:blipFill>
        <p:spPr>
          <a:xfrm rot="5400000">
            <a:off x="3896532" y="3914047"/>
            <a:ext cx="767317" cy="514694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1610" y="6268598"/>
            <a:ext cx="1635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См. приложение 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110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29" y="2824540"/>
            <a:ext cx="3960494" cy="3249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20295" y="1129884"/>
            <a:ext cx="3808451" cy="2341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Скругленный прямоугольник 2"/>
          <p:cNvSpPr/>
          <p:nvPr/>
        </p:nvSpPr>
        <p:spPr>
          <a:xfrm>
            <a:off x="2766877" y="396607"/>
            <a:ext cx="3647778" cy="1773716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717432" y="396607"/>
            <a:ext cx="40593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 улучшили процесс,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в строительстве прогресс:</a:t>
            </a:r>
          </a:p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WeDo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конструктор взяли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робота создали.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Программу закачали,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он теперь- начальник!</a:t>
            </a:r>
          </a:p>
          <a:p>
            <a:endParaRPr lang="ru-RU" dirty="0"/>
          </a:p>
        </p:txBody>
      </p:sp>
      <p:sp>
        <p:nvSpPr>
          <p:cNvPr id="6" name="Стрелка углом вверх 5"/>
          <p:cNvSpPr/>
          <p:nvPr/>
        </p:nvSpPr>
        <p:spPr>
          <a:xfrm>
            <a:off x="4953000" y="4623921"/>
            <a:ext cx="2595850" cy="649995"/>
          </a:xfrm>
          <a:prstGeom prst="bent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/>
          <a:srcRect l="81763" t="983" r="307" b="-1"/>
          <a:stretch/>
        </p:blipFill>
        <p:spPr>
          <a:xfrm rot="5400000">
            <a:off x="4102410" y="3892617"/>
            <a:ext cx="767317" cy="514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3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Блок-схема: перфолента 8"/>
          <p:cNvSpPr/>
          <p:nvPr/>
        </p:nvSpPr>
        <p:spPr>
          <a:xfrm>
            <a:off x="217170" y="337626"/>
            <a:ext cx="8869680" cy="1916019"/>
          </a:xfrm>
          <a:prstGeom prst="flowChartPunchedTap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9906000" cy="685799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50" y="270658"/>
            <a:ext cx="4653541" cy="3820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0" y="4296285"/>
            <a:ext cx="9906000" cy="2186847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3" descr="H:\фото Икаренок\IMG_9695.JPG"/>
          <p:cNvPicPr>
            <a:picLocks noChangeAspect="1" noChangeArrowheads="1"/>
          </p:cNvPicPr>
          <p:nvPr/>
        </p:nvPicPr>
        <p:blipFill>
          <a:blip r:embed="rId5" cstate="print">
            <a:lum contrast="30000"/>
          </a:blip>
          <a:srcRect l="26203" r="28033"/>
          <a:stretch>
            <a:fillRect/>
          </a:stretch>
        </p:blipFill>
        <p:spPr bwMode="auto">
          <a:xfrm>
            <a:off x="7055435" y="232415"/>
            <a:ext cx="2173427" cy="38968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14650" y="4403921"/>
            <a:ext cx="92913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Робота-Бетономешалку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собрали из конструктора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Lego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WeDo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2.0. 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Взяли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СмартХаб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(микрокомпьютер), присоединили к нему голову робота с датчиком движения и прикрепили ноги. На средний мотор прикрепили балку с зубчатыми шестернями, на которые поместили 2 изогнутые балки и соединили их длинной осью с зубчатым колесом (бетономешалка). Использовали планшеты для программирования робота с помощью специальной программы, которая соединяется с ним через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Bluetooth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/>
          <a:srcRect l="81763" t="983" r="307" b="-1"/>
          <a:stretch/>
        </p:blipFill>
        <p:spPr>
          <a:xfrm rot="5400000">
            <a:off x="4268351" y="3900870"/>
            <a:ext cx="767317" cy="514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38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44194"/>
            <a:ext cx="9906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687" y="277247"/>
            <a:ext cx="7897559" cy="149961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Программирование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Screenshot_20211206-1657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8150" y="1727982"/>
            <a:ext cx="1591200" cy="12240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77191" y="2968284"/>
            <a:ext cx="1965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Голосовая команда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трелка вправо с вырезом 8"/>
          <p:cNvSpPr/>
          <p:nvPr/>
        </p:nvSpPr>
        <p:spPr>
          <a:xfrm>
            <a:off x="2160271" y="2250832"/>
            <a:ext cx="560070" cy="211015"/>
          </a:xfrm>
          <a:prstGeom prst="notch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Screenshot_20211206-1658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23212" y="1703952"/>
            <a:ext cx="1591200" cy="12240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628900" y="2982354"/>
            <a:ext cx="187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Установка скорости мотора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трелка вправо с вырезом 11"/>
          <p:cNvSpPr/>
          <p:nvPr/>
        </p:nvSpPr>
        <p:spPr>
          <a:xfrm>
            <a:off x="4547236" y="2220352"/>
            <a:ext cx="560070" cy="211015"/>
          </a:xfrm>
          <a:prstGeom prst="notch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 descr="Screenshot_20211206-16591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03520" y="1740292"/>
            <a:ext cx="1591200" cy="12240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5372100" y="3052690"/>
            <a:ext cx="1543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Вращение рук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трелка вправо с вырезом 14"/>
          <p:cNvSpPr/>
          <p:nvPr/>
        </p:nvSpPr>
        <p:spPr>
          <a:xfrm>
            <a:off x="6979921" y="2260211"/>
            <a:ext cx="560070" cy="211015"/>
          </a:xfrm>
          <a:prstGeom prst="notch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 descr="Screenshot_20211206-16592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25192" y="1761743"/>
            <a:ext cx="1591200" cy="12240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7566660" y="3066758"/>
            <a:ext cx="17830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Время вращения рук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Выгнутая вправо стрелка 17"/>
          <p:cNvSpPr/>
          <p:nvPr/>
        </p:nvSpPr>
        <p:spPr>
          <a:xfrm>
            <a:off x="9269731" y="2489982"/>
            <a:ext cx="636270" cy="1547446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Стрелка вправо с вырезом 19"/>
          <p:cNvSpPr/>
          <p:nvPr/>
        </p:nvSpPr>
        <p:spPr>
          <a:xfrm>
            <a:off x="4522471" y="3990536"/>
            <a:ext cx="560070" cy="211015"/>
          </a:xfrm>
          <a:prstGeom prst="notch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2720340" y="4951828"/>
            <a:ext cx="1694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Моргает индикатор на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СмартХабе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Рисунок 21" descr="Screenshot_20211206-17000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792730" y="3573194"/>
            <a:ext cx="1591199" cy="12240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24" name="Рисунок 23" descr="Screenshot_20211206-17002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204461" y="3641189"/>
            <a:ext cx="1591200" cy="12240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26" name="TextBox 25"/>
          <p:cNvSpPr txBox="1"/>
          <p:nvPr/>
        </p:nvSpPr>
        <p:spPr>
          <a:xfrm>
            <a:off x="5204460" y="4951828"/>
            <a:ext cx="16902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Окончание работы Робота-бетономешалки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:\фото Икаренок\IMG_9696.JPG"/>
          <p:cNvPicPr>
            <a:picLocks noChangeAspect="1" noChangeArrowheads="1"/>
          </p:cNvPicPr>
          <p:nvPr/>
        </p:nvPicPr>
        <p:blipFill>
          <a:blip r:embed="rId10" cstate="print">
            <a:lum bright="20000" contrast="30000"/>
          </a:blip>
          <a:srcRect/>
          <a:stretch>
            <a:fillRect/>
          </a:stretch>
        </p:blipFill>
        <p:spPr bwMode="auto">
          <a:xfrm>
            <a:off x="7086601" y="4206240"/>
            <a:ext cx="2447817" cy="240557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0000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-58589"/>
            <a:ext cx="9906000" cy="68580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20" y="510591"/>
            <a:ext cx="2211530" cy="168654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493" y="509330"/>
            <a:ext cx="2296231" cy="173366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Стрелка вправо 7"/>
          <p:cNvSpPr/>
          <p:nvPr/>
        </p:nvSpPr>
        <p:spPr>
          <a:xfrm>
            <a:off x="3531554" y="830809"/>
            <a:ext cx="827558" cy="342488"/>
          </a:xfrm>
          <a:prstGeom prst="rightArrow">
            <a:avLst/>
          </a:prstGeom>
          <a:solidFill>
            <a:srgbClr val="FFFF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16520" y="4964069"/>
            <a:ext cx="1999082" cy="172634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42809" y="2809302"/>
            <a:ext cx="1864796" cy="154506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/>
          <a:srcRect l="14524" t="18825" r="16208" b="14010"/>
          <a:stretch/>
        </p:blipFill>
        <p:spPr>
          <a:xfrm>
            <a:off x="4510123" y="2704143"/>
            <a:ext cx="2172601" cy="175537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400000">
            <a:off x="4139125" y="4986346"/>
            <a:ext cx="2250152" cy="149315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Стрелка вправо 12"/>
          <p:cNvSpPr/>
          <p:nvPr/>
        </p:nvSpPr>
        <p:spPr>
          <a:xfrm>
            <a:off x="3416983" y="3168922"/>
            <a:ext cx="827558" cy="29745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3509828" y="5694994"/>
            <a:ext cx="754632" cy="27542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7910945" y="65859"/>
            <a:ext cx="1995056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Приложение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563926" y="1630496"/>
            <a:ext cx="340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610872" y="39987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599734" y="636699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142809" y="0"/>
            <a:ext cx="2168426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Бульдозер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2808" y="2355273"/>
            <a:ext cx="2168427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Погрузчик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6520" y="4607848"/>
            <a:ext cx="2194715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Подъёмный кран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02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223009" y="379828"/>
            <a:ext cx="7943851" cy="120032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 строили, строили и, наконец, построили!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УРА!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Вот такой макет «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Наноробостройки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у нас получился!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2" name="Picture 8" descr="H:\фото Икаренок\IMG_9677.JPG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 l="12013" t="2665" r="4759"/>
          <a:stretch>
            <a:fillRect/>
          </a:stretch>
        </p:blipFill>
        <p:spPr bwMode="auto">
          <a:xfrm>
            <a:off x="2693194" y="1737741"/>
            <a:ext cx="4983956" cy="47826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4530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9906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15938" y="2402612"/>
            <a:ext cx="8946355" cy="4652556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spcBef>
                <a:spcPts val="1000"/>
              </a:spcBef>
            </a:pPr>
            <a:endParaRPr lang="ru-RU" sz="20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Расширять представления детей о профессиях людей строительной промышленности, конструкциях, особенностях специальной техники с этапами строительства.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Создать условия для развития конструктивных творческих способностей через конструирование   специальной техники, способствовать усовершенствованию конструктивных способностей посредством программирования построек, приведение их в движение, обогащению и активизации конструктивного опыта детей.</a:t>
            </a:r>
          </a:p>
          <a:p>
            <a:pPr marL="285750" lvl="0" indent="-285750">
              <a:spcAft>
                <a:spcPts val="0"/>
              </a:spcAft>
              <a:buFont typeface="Arial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Поощрять самостоятельность, инициативность, упорство при достижении цели, организованность, умение работать в коллективе, в паре, воспитывать уважение к труду взрослых, бережное отношение к результатам труда. </a:t>
            </a:r>
            <a:endParaRPr lang="ru-RU" sz="20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spcBef>
                <a:spcPts val="1000"/>
              </a:spcBef>
            </a:pP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Блок-схема: несколько документов 10"/>
          <p:cNvSpPr/>
          <p:nvPr/>
        </p:nvSpPr>
        <p:spPr>
          <a:xfrm>
            <a:off x="515937" y="143220"/>
            <a:ext cx="1319060" cy="605928"/>
          </a:xfrm>
          <a:prstGeom prst="flowChartMultidocument">
            <a:avLst/>
          </a:prstGeom>
          <a:solidFill>
            <a:srgbClr val="E1F1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86439" y="319489"/>
            <a:ext cx="1736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4663" y="849716"/>
            <a:ext cx="8987631" cy="9233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Стимулировать детское техническое творчество, развивать у дошкольников интерес к моделированию и конструированию через реализацию проекта «Макет </a:t>
            </a:r>
            <a:r>
              <a:rPr lang="ru-RU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наноробостройки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(конструирование спецтехники для строительства зданий). </a:t>
            </a:r>
            <a:endParaRPr lang="ru-RU" dirty="0"/>
          </a:p>
        </p:txBody>
      </p:sp>
      <p:sp>
        <p:nvSpPr>
          <p:cNvPr id="15" name="Блок-схема: несколько документов 14"/>
          <p:cNvSpPr/>
          <p:nvPr/>
        </p:nvSpPr>
        <p:spPr>
          <a:xfrm>
            <a:off x="474662" y="1773047"/>
            <a:ext cx="1754188" cy="672699"/>
          </a:xfrm>
          <a:prstGeom prst="flowChartMultidocument">
            <a:avLst/>
          </a:prstGeom>
          <a:solidFill>
            <a:srgbClr val="E1F1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90779" y="1903163"/>
            <a:ext cx="1132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/>
          <a:srcRect l="81763" t="983" r="307" b="-1"/>
          <a:stretch/>
        </p:blipFill>
        <p:spPr>
          <a:xfrm rot="5400000">
            <a:off x="4615900" y="4088392"/>
            <a:ext cx="941943" cy="459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27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2086" y="78688"/>
            <a:ext cx="8377582" cy="71452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литературы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292" y="28520"/>
            <a:ext cx="988970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872197"/>
            <a:ext cx="89839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Волосовец Т. В., Карпова Ю. В., Тимофеева Т. В. Парциальная образовательная программа дошкольного образования «От </a:t>
            </a:r>
            <a:r>
              <a:rPr lang="ru-RU" sz="1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Фрёбеля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до робота: растим будущих инженеров»: учебное пособие. Самара: ООО «Издательство АСГАРД», 2017.</a:t>
            </a:r>
          </a:p>
          <a:p>
            <a:pPr marL="342900" indent="-342900">
              <a:buAutoNum type="arabicPeriod"/>
            </a:pPr>
            <a:r>
              <a:rPr lang="ru-RU" sz="1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Ишмакова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М. С. Конструирование в дошкольном образовании в условиях введения ФГОС: пособие для педагогов. Всероссийский учебно-методический центр образовательной робототехники. – М.: Изд. – полиграф. Центр «Маска», 20013.</a:t>
            </a:r>
          </a:p>
          <a:p>
            <a:pPr marL="342900" indent="-342900">
              <a:buAutoNum type="arabicPeriod"/>
            </a:pP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Корягин 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А.: Образовательная робототехника </a:t>
            </a:r>
            <a:r>
              <a:rPr lang="ru-RU" sz="1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LegoWeDo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Сборник методических 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рекомендаций 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 практикумов. – ДМК Пресс, 2016. </a:t>
            </a:r>
            <a:endParaRPr lang="ru-RU" sz="1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-RU" sz="1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Куцакова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Л. В. Программа и конспекты занятий по конструированию М: ТЦ Сфера, 2005. – 341 с.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251612" y="251286"/>
            <a:ext cx="3695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литературы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90255" y="3211299"/>
            <a:ext cx="58664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Электронные ресурсы: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Tx/>
              <a:buAutoNum type="arabicPeriod"/>
            </a:pP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Методические пособия | Образовательная робототехника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robo.detinso.ru</a:t>
            </a:r>
            <a:endParaRPr lang="ru-RU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Tx/>
              <a:buAutoNum type="arabicPeriod"/>
            </a:pP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Методическое пособие </a:t>
            </a:r>
            <a:r>
              <a:rPr lang="ru-RU" sz="1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Лего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 конструирование...</a:t>
            </a:r>
            <a:r>
              <a:rPr lang="en-US" sz="1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maam.ru</a:t>
            </a:r>
            <a:r>
              <a:rPr lang="en-US" sz="1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›</a:t>
            </a:r>
            <a:r>
              <a:rPr lang="en-US" sz="1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detskijsad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/</a:t>
            </a:r>
            <a:r>
              <a:rPr lang="en-US" sz="1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metodicheskoe-posobie-lego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…</a:t>
            </a:r>
            <a:r>
              <a:rPr lang="en-US" sz="1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iz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…</a:t>
            </a:r>
            <a:endParaRPr lang="ru-RU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sz="16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Методическая разработка на тему: Методическая...</a:t>
            </a:r>
            <a:r>
              <a:rPr lang="en-US" sz="16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8"/>
              </a:rPr>
              <a:t>nsportal.ru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›</a:t>
            </a:r>
            <a:r>
              <a:rPr lang="ru-RU" sz="16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9"/>
              </a:rPr>
              <a:t>НПО и СПО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›</a:t>
            </a:r>
            <a:r>
              <a:rPr lang="en-US" sz="16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…-</a:t>
            </a:r>
            <a:r>
              <a:rPr lang="en-US" sz="16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lego-konstruirovanie-i</a:t>
            </a:r>
            <a:endParaRPr lang="ru-RU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18754"/>
            <a:ext cx="12192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157" y="3256049"/>
            <a:ext cx="3011487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40149" y="393894"/>
            <a:ext cx="5550380" cy="3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49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15320"/>
            <a:ext cx="9906000" cy="6858000"/>
          </a:xfrm>
          <a:prstGeom prst="rect">
            <a:avLst/>
          </a:prstGeom>
        </p:spPr>
      </p:pic>
      <p:sp>
        <p:nvSpPr>
          <p:cNvPr id="7" name="Облако 6"/>
          <p:cNvSpPr/>
          <p:nvPr/>
        </p:nvSpPr>
        <p:spPr>
          <a:xfrm>
            <a:off x="6309360" y="1209822"/>
            <a:ext cx="3596640" cy="17021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блако 5"/>
          <p:cNvSpPr/>
          <p:nvPr/>
        </p:nvSpPr>
        <p:spPr>
          <a:xfrm>
            <a:off x="6221389" y="1117777"/>
            <a:ext cx="3684611" cy="2279639"/>
          </a:xfrm>
          <a:prstGeom prst="cloud">
            <a:avLst/>
          </a:prstGeom>
          <a:solidFill>
            <a:srgbClr val="E9F797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лако 7"/>
          <p:cNvSpPr/>
          <p:nvPr/>
        </p:nvSpPr>
        <p:spPr>
          <a:xfrm rot="10800000" flipV="1">
            <a:off x="5456406" y="5110658"/>
            <a:ext cx="3406141" cy="1842868"/>
          </a:xfrm>
          <a:prstGeom prst="cloud">
            <a:avLst/>
          </a:prstGeom>
          <a:solidFill>
            <a:srgbClr val="E9F797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Создать макет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наноробостройки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lum contrast="3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310" r="9962" b="43775"/>
          <a:stretch/>
        </p:blipFill>
        <p:spPr>
          <a:xfrm>
            <a:off x="306689" y="2279910"/>
            <a:ext cx="3754829" cy="3558448"/>
          </a:xfrm>
          <a:prstGeom prst="rect">
            <a:avLst/>
          </a:prstGeom>
          <a:ln w="127000" cap="rnd">
            <a:solidFill>
              <a:schemeClr val="tx2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Стрелка вправо 12"/>
          <p:cNvSpPr/>
          <p:nvPr/>
        </p:nvSpPr>
        <p:spPr>
          <a:xfrm rot="20780065">
            <a:off x="4178594" y="2792640"/>
            <a:ext cx="1119107" cy="335699"/>
          </a:xfrm>
          <a:prstGeom prst="right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блако 13"/>
          <p:cNvSpPr/>
          <p:nvPr/>
        </p:nvSpPr>
        <p:spPr>
          <a:xfrm>
            <a:off x="4699383" y="3243527"/>
            <a:ext cx="3661043" cy="2246768"/>
          </a:xfrm>
          <a:prstGeom prst="cloud">
            <a:avLst/>
          </a:prstGeom>
          <a:solidFill>
            <a:srgbClr val="E9F797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943486" y="3397417"/>
            <a:ext cx="312020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Сконструировать  и запрограммировать робота  и специальную строительную технику!</a:t>
            </a:r>
            <a:endParaRPr lang="ru-RU" sz="2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677599" y="1421434"/>
            <a:ext cx="300672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Мы подумали, как мы можем помочь строителям. И нам пришла идея: сделать такие машины, которые сами будут работать на стройке.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Блок-схема: несколько документов 11"/>
          <p:cNvSpPr/>
          <p:nvPr/>
        </p:nvSpPr>
        <p:spPr>
          <a:xfrm>
            <a:off x="1038341" y="143588"/>
            <a:ext cx="7322085" cy="758952"/>
          </a:xfrm>
          <a:prstGeom prst="flowChartMultidocument">
            <a:avLst/>
          </a:prstGeom>
          <a:ln>
            <a:solidFill>
              <a:srgbClr val="0000FF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Идея и общее содержание проекта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трелка вправо 15"/>
          <p:cNvSpPr/>
          <p:nvPr/>
        </p:nvSpPr>
        <p:spPr>
          <a:xfrm>
            <a:off x="4062923" y="3987992"/>
            <a:ext cx="735647" cy="315052"/>
          </a:xfrm>
          <a:prstGeom prst="right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1470778">
            <a:off x="4380680" y="5115922"/>
            <a:ext cx="1252685" cy="331323"/>
          </a:xfrm>
          <a:prstGeom prst="right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0" y="956158"/>
            <a:ext cx="6677600" cy="1104759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получение нами технических знаний, развития у детей творчества, любознательности, инициативы, желания познавать, открывать для себя новое, исследовать мир - самостоятельно.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 cstate="print"/>
          <a:srcRect l="81763" t="983" r="307" b="-1"/>
          <a:stretch/>
        </p:blipFill>
        <p:spPr>
          <a:xfrm rot="5400000">
            <a:off x="1728584" y="4088392"/>
            <a:ext cx="941943" cy="459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33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1017"/>
            <a:ext cx="9906000" cy="6858000"/>
          </a:xfrm>
          <a:prstGeom prst="rect">
            <a:avLst/>
          </a:prstGeom>
        </p:spPr>
      </p:pic>
      <p:pic>
        <p:nvPicPr>
          <p:cNvPr id="4099" name="Picture 3" descr="H:\фото Икаренок\IMG_9709.JPG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>
            <a:off x="2542311" y="2596602"/>
            <a:ext cx="4148138" cy="3403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sp>
        <p:nvSpPr>
          <p:cNvPr id="4" name="Выноска-облако 3"/>
          <p:cNvSpPr/>
          <p:nvPr/>
        </p:nvSpPr>
        <p:spPr>
          <a:xfrm>
            <a:off x="3553798" y="1314510"/>
            <a:ext cx="3048292" cy="1368264"/>
          </a:xfrm>
          <a:prstGeom prst="cloudCallout">
            <a:avLst>
              <a:gd name="adj1" fmla="val -15020"/>
              <a:gd name="adj2" fmla="val 82730"/>
            </a:avLst>
          </a:prstGeom>
          <a:solidFill>
            <a:schemeClr val="bg1">
              <a:lumMod val="95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768437" y="1359337"/>
            <a:ext cx="28336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 что профессия «Строитель» такая интересная!!! И такая тяжёлая!</a:t>
            </a:r>
            <a:endParaRPr lang="ru-RU" sz="2000" dirty="0"/>
          </a:p>
        </p:txBody>
      </p:sp>
      <p:sp>
        <p:nvSpPr>
          <p:cNvPr id="3" name="Выноска-облако 2"/>
          <p:cNvSpPr/>
          <p:nvPr/>
        </p:nvSpPr>
        <p:spPr>
          <a:xfrm>
            <a:off x="6690449" y="1625996"/>
            <a:ext cx="2467406" cy="1581327"/>
          </a:xfrm>
          <a:prstGeom prst="cloudCallout">
            <a:avLst>
              <a:gd name="adj1" fmla="val -51542"/>
              <a:gd name="adj2" fmla="val 57010"/>
            </a:avLst>
          </a:prstGeom>
          <a:solidFill>
            <a:schemeClr val="bg1">
              <a:lumMod val="9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820819" y="1883885"/>
            <a:ext cx="19245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…тяжёлую работу могут выполнять роботы …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Блок-схема: несколько документов 14"/>
          <p:cNvSpPr/>
          <p:nvPr/>
        </p:nvSpPr>
        <p:spPr>
          <a:xfrm>
            <a:off x="1315828" y="20299"/>
            <a:ext cx="7527963" cy="770693"/>
          </a:xfrm>
          <a:prstGeom prst="flowChartMultidocument">
            <a:avLst/>
          </a:prstGeom>
          <a:ln>
            <a:solidFill>
              <a:srgbClr val="0000FF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/>
          <a:srcRect l="81763" t="983" r="307" b="-1"/>
          <a:stretch/>
        </p:blipFill>
        <p:spPr>
          <a:xfrm rot="5400000">
            <a:off x="4145409" y="4065600"/>
            <a:ext cx="941943" cy="4597274"/>
          </a:xfrm>
          <a:prstGeom prst="rect">
            <a:avLst/>
          </a:prstGeom>
        </p:spPr>
      </p:pic>
      <p:sp>
        <p:nvSpPr>
          <p:cNvPr id="16" name="Выноска-облако 15"/>
          <p:cNvSpPr/>
          <p:nvPr/>
        </p:nvSpPr>
        <p:spPr>
          <a:xfrm>
            <a:off x="6820818" y="3294044"/>
            <a:ext cx="3085181" cy="1679738"/>
          </a:xfrm>
          <a:prstGeom prst="cloudCallout">
            <a:avLst>
              <a:gd name="adj1" fmla="val -55850"/>
              <a:gd name="adj2" fmla="val -37688"/>
            </a:avLst>
          </a:prstGeom>
          <a:solidFill>
            <a:schemeClr val="bg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6820817" y="3417983"/>
            <a:ext cx="28496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…главное, их запрограммировать!!!</a:t>
            </a:r>
            <a:endParaRPr lang="ru-RU" sz="2000" dirty="0"/>
          </a:p>
        </p:txBody>
      </p:sp>
      <p:sp>
        <p:nvSpPr>
          <p:cNvPr id="5" name="Выноска-облако 4"/>
          <p:cNvSpPr/>
          <p:nvPr/>
        </p:nvSpPr>
        <p:spPr>
          <a:xfrm>
            <a:off x="634393" y="1751683"/>
            <a:ext cx="2221042" cy="1542360"/>
          </a:xfrm>
          <a:prstGeom prst="cloudCallout">
            <a:avLst>
              <a:gd name="adj1" fmla="val 43247"/>
              <a:gd name="adj2" fmla="val 69643"/>
            </a:avLst>
          </a:prstGeom>
          <a:solidFill>
            <a:schemeClr val="bg1">
              <a:lumMod val="95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00101" y="2119745"/>
            <a:ext cx="1873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 где работают родители?</a:t>
            </a:r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913023" y="165254"/>
            <a:ext cx="7832305" cy="56262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История вопроса и способы решения проблемы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11486" y="914400"/>
            <a:ext cx="8467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Как-то раз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группе, Алина Ц. и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Артемий К. 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играли в стройку.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говорили о том….</a:t>
            </a:r>
            <a:r>
              <a:rPr lang="ru-RU" dirty="0" smtClean="0"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шаблоны дп\1620890388_2-phonoteka_org-p-fon-dlya-tablitsi-v-prezentatsii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504" y="0"/>
            <a:ext cx="923902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503" y="550495"/>
            <a:ext cx="4690431" cy="143220"/>
          </a:xfrm>
          <a:solidFill>
            <a:srgbClr val="C00000"/>
          </a:solidFill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400" dirty="0">
                <a:solidFill>
                  <a:srgbClr val="002060"/>
                </a:solidFill>
                <a:latin typeface="Impact" panose="020B0806030902050204" pitchFamily="34" charset="0"/>
                <a:ea typeface="+mn-ea"/>
                <a:cs typeface="+mn-cs"/>
              </a:rPr>
              <a:t>4. Описание процесса подготовки проекта</a:t>
            </a:r>
            <a:r>
              <a:rPr lang="ru-RU" sz="2400" dirty="0">
                <a:solidFill>
                  <a:srgbClr val="FF0000"/>
                </a:solidFill>
                <a:latin typeface="Impact" panose="020B0806030902050204" pitchFamily="34" charset="0"/>
                <a:ea typeface="+mn-ea"/>
                <a:cs typeface="+mn-cs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Impact" panose="020B0806030902050204" pitchFamily="34" charset="0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lum contrast="40000"/>
          </a:blip>
          <a:srcRect l="56842" t="22550" r="9238" b="9343"/>
          <a:stretch/>
        </p:blipFill>
        <p:spPr>
          <a:xfrm>
            <a:off x="116366" y="4823410"/>
            <a:ext cx="1079930" cy="20015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03185" y="99153"/>
            <a:ext cx="3088165" cy="147732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фильмов и  презентаций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процессе строительства зданий, о работе специальной технике на стройке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82517" y="1574959"/>
            <a:ext cx="2282557" cy="1477328"/>
          </a:xfrm>
          <a:prstGeom prst="rect">
            <a:avLst/>
          </a:prstGeom>
          <a:solidFill>
            <a:srgbClr val="42B5EE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правилами техники безопасности во время работы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стройке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27894" y="2768550"/>
            <a:ext cx="2085631" cy="1754326"/>
          </a:xfrm>
          <a:prstGeom prst="rect">
            <a:avLst/>
          </a:prstGeom>
          <a:solidFill>
            <a:srgbClr val="42B5EE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Сюжетно-ролевые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игры: «Мы-строители», «Погрузчики», «Дружные машины» …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23756" y="4033042"/>
            <a:ext cx="2937259" cy="2031325"/>
          </a:xfrm>
          <a:prstGeom prst="rect">
            <a:avLst/>
          </a:prstGeom>
          <a:solidFill>
            <a:srgbClr val="42B5EE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 :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«Чья команда быстрее», «Разложи детали по местам», «Логическая цепочка», знакомство с профессиями «Чей инструмент».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88198" y="5824180"/>
            <a:ext cx="2962849" cy="646331"/>
          </a:xfrm>
          <a:prstGeom prst="rect">
            <a:avLst/>
          </a:prstGeom>
          <a:solidFill>
            <a:srgbClr val="42B5EE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Виртуальная экскурсия на стройку вместе с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Хрюшей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78" y="892367"/>
            <a:ext cx="4659102" cy="38228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5585552" y="396608"/>
            <a:ext cx="250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03184" y="1740665"/>
            <a:ext cx="332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67110" y="3051673"/>
            <a:ext cx="313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55356" y="4417765"/>
            <a:ext cx="189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85552" y="5673688"/>
            <a:ext cx="270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Кольцо 2"/>
          <p:cNvSpPr/>
          <p:nvPr/>
        </p:nvSpPr>
        <p:spPr>
          <a:xfrm>
            <a:off x="5331932" y="231355"/>
            <a:ext cx="719082" cy="903382"/>
          </a:xfrm>
          <a:prstGeom prst="don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Кольцо 17"/>
          <p:cNvSpPr/>
          <p:nvPr/>
        </p:nvSpPr>
        <p:spPr>
          <a:xfrm>
            <a:off x="6027143" y="1581360"/>
            <a:ext cx="719082" cy="903382"/>
          </a:xfrm>
          <a:prstGeom prst="donut">
            <a:avLst/>
          </a:prstGeom>
          <a:solidFill>
            <a:srgbClr val="FFFF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Кольцо 18"/>
          <p:cNvSpPr/>
          <p:nvPr/>
        </p:nvSpPr>
        <p:spPr>
          <a:xfrm>
            <a:off x="6588198" y="2868236"/>
            <a:ext cx="719082" cy="903382"/>
          </a:xfrm>
          <a:prstGeom prst="donut">
            <a:avLst/>
          </a:prstGeom>
          <a:solidFill>
            <a:srgbClr val="FF00FF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Кольцо 19"/>
          <p:cNvSpPr/>
          <p:nvPr/>
        </p:nvSpPr>
        <p:spPr>
          <a:xfrm>
            <a:off x="6096817" y="4263526"/>
            <a:ext cx="719082" cy="903382"/>
          </a:xfrm>
          <a:prstGeom prst="donut">
            <a:avLst/>
          </a:prstGeom>
          <a:solidFill>
            <a:srgbClr val="0099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Кольцо 20"/>
          <p:cNvSpPr/>
          <p:nvPr/>
        </p:nvSpPr>
        <p:spPr>
          <a:xfrm>
            <a:off x="5370161" y="5514383"/>
            <a:ext cx="719082" cy="903382"/>
          </a:xfrm>
          <a:prstGeom prst="donut">
            <a:avLst/>
          </a:prstGeom>
          <a:solidFill>
            <a:srgbClr val="7030A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 cstate="print"/>
          <a:srcRect l="81763" t="983" r="307" b="-1"/>
          <a:stretch/>
        </p:blipFill>
        <p:spPr>
          <a:xfrm rot="5400000">
            <a:off x="2604002" y="4212568"/>
            <a:ext cx="894091" cy="4363725"/>
          </a:xfrm>
          <a:prstGeom prst="rect">
            <a:avLst/>
          </a:prstGeom>
        </p:spPr>
      </p:pic>
      <p:sp>
        <p:nvSpPr>
          <p:cNvPr id="24" name="Блок-схема: несколько документов 23"/>
          <p:cNvSpPr/>
          <p:nvPr/>
        </p:nvSpPr>
        <p:spPr>
          <a:xfrm>
            <a:off x="0" y="0"/>
            <a:ext cx="5247249" cy="731520"/>
          </a:xfrm>
          <a:prstGeom prst="flowChartMultidocument">
            <a:avLst/>
          </a:prstGeom>
          <a:solidFill>
            <a:schemeClr val="accent3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182880" y="-1"/>
            <a:ext cx="509250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Комплексное исследование и решение на основе исследования </a:t>
            </a:r>
          </a:p>
        </p:txBody>
      </p:sp>
    </p:spTree>
    <p:extLst>
      <p:ext uri="{BB962C8B-B14F-4D97-AF65-F5344CB8AC3E}">
        <p14:creationId xmlns:p14="http://schemas.microsoft.com/office/powerpoint/2010/main" val="407105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0550"/>
            <a:ext cx="9906000" cy="6858000"/>
          </a:xfrm>
          <a:prstGeom prst="rect">
            <a:avLst/>
          </a:prstGeom>
        </p:spPr>
      </p:pic>
      <p:pic>
        <p:nvPicPr>
          <p:cNvPr id="2050" name="Picture 2" descr="F:\шаблоны дп\img2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30000"/>
          </a:blip>
          <a:srcRect l="9184" t="15914" r="54445" b="46907"/>
          <a:stretch>
            <a:fillRect/>
          </a:stretch>
        </p:blipFill>
        <p:spPr bwMode="auto">
          <a:xfrm>
            <a:off x="89513" y="80550"/>
            <a:ext cx="1567863" cy="162736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" t="2935" r="5521"/>
          <a:stretch/>
        </p:blipFill>
        <p:spPr>
          <a:xfrm>
            <a:off x="2389972" y="1076825"/>
            <a:ext cx="5854089" cy="50320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/>
          <a:srcRect l="81763" t="983" r="307" b="-1"/>
          <a:stretch/>
        </p:blipFill>
        <p:spPr>
          <a:xfrm rot="5400000">
            <a:off x="4869970" y="3460670"/>
            <a:ext cx="894091" cy="599730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235034" y="232512"/>
            <a:ext cx="75713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spc="1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ходе исследования узнали, что раньше, наши предки строили себе жилища без инструментов, машин, и даже без гвоздей и цемента!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62032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0550"/>
            <a:ext cx="9906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7864" y="17224"/>
            <a:ext cx="8203123" cy="1690688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2050" name="Picture 2" descr="F:\шаблоны дп\img2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contrast="30000"/>
          </a:blip>
          <a:srcRect l="9184" t="15914" r="54445" b="46907"/>
          <a:stretch>
            <a:fillRect/>
          </a:stretch>
        </p:blipFill>
        <p:spPr bwMode="auto">
          <a:xfrm>
            <a:off x="89513" y="80550"/>
            <a:ext cx="1567863" cy="162736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7891" name="Picture 3" descr="H:\Коршунова И.С. фото\IMG_9472.JPG"/>
          <p:cNvPicPr>
            <a:picLocks noChangeAspect="1" noChangeArrowheads="1"/>
          </p:cNvPicPr>
          <p:nvPr/>
        </p:nvPicPr>
        <p:blipFill>
          <a:blip r:embed="rId5" cstate="print">
            <a:lum contrast="30000"/>
          </a:blip>
          <a:srcRect/>
          <a:stretch>
            <a:fillRect/>
          </a:stretch>
        </p:blipFill>
        <p:spPr bwMode="auto">
          <a:xfrm>
            <a:off x="2328253" y="1210363"/>
            <a:ext cx="5987416" cy="4912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354989" y="80551"/>
            <a:ext cx="7775156" cy="10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Мы без дела не страдали,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ни минутки не скучали: информацию искали, во все игры поиграли…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/>
          <a:srcRect l="81763" t="983" r="307" b="-1"/>
          <a:stretch/>
        </p:blipFill>
        <p:spPr>
          <a:xfrm rot="5400000">
            <a:off x="4869970" y="3460670"/>
            <a:ext cx="894091" cy="599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2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0550"/>
            <a:ext cx="9906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7864" y="17224"/>
            <a:ext cx="8203123" cy="1690688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2050" name="Picture 2" descr="F:\шаблоны дп\img2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9184" t="15914" r="54445" b="46907"/>
          <a:stretch>
            <a:fillRect/>
          </a:stretch>
        </p:blipFill>
        <p:spPr bwMode="auto">
          <a:xfrm>
            <a:off x="89513" y="80550"/>
            <a:ext cx="1567863" cy="1627362"/>
          </a:xfrm>
          <a:prstGeom prst="rect">
            <a:avLst/>
          </a:prstGeom>
          <a:noFill/>
        </p:spPr>
      </p:pic>
      <p:pic>
        <p:nvPicPr>
          <p:cNvPr id="38914" name="Picture 2" descr="H:\Коршунова И.С. фото\IMG_9536.JPG"/>
          <p:cNvPicPr>
            <a:picLocks noChangeAspect="1" noChangeArrowheads="1"/>
          </p:cNvPicPr>
          <p:nvPr/>
        </p:nvPicPr>
        <p:blipFill>
          <a:blip r:embed="rId5" cstate="print">
            <a:lum contrast="30000"/>
          </a:blip>
          <a:srcRect l="7270" r="6383"/>
          <a:stretch>
            <a:fillRect/>
          </a:stretch>
        </p:blipFill>
        <p:spPr bwMode="auto">
          <a:xfrm>
            <a:off x="1807833" y="1390876"/>
            <a:ext cx="5024426" cy="47744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/>
          <a:srcRect l="81763" t="983" r="307" b="-1"/>
          <a:stretch/>
        </p:blipFill>
        <p:spPr>
          <a:xfrm rot="5400000">
            <a:off x="4569342" y="3935146"/>
            <a:ext cx="767317" cy="5146943"/>
          </a:xfrm>
          <a:prstGeom prst="rect">
            <a:avLst/>
          </a:prstGeom>
        </p:spPr>
      </p:pic>
      <p:sp>
        <p:nvSpPr>
          <p:cNvPr id="10" name="Выноска-облако 9"/>
          <p:cNvSpPr/>
          <p:nvPr/>
        </p:nvSpPr>
        <p:spPr>
          <a:xfrm>
            <a:off x="6246055" y="801858"/>
            <a:ext cx="3659945" cy="3151164"/>
          </a:xfrm>
          <a:prstGeom prst="cloudCallout">
            <a:avLst>
              <a:gd name="adj1" fmla="val -51967"/>
              <a:gd name="adj2" fmla="val 66071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682154" y="1083212"/>
            <a:ext cx="32238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заметили, как сели на профессий карусели: повар, врач и укротитель,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Даже праздников устроители.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Но мы выбрали строителей!  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лок-схема: несколько документов 10"/>
          <p:cNvSpPr/>
          <p:nvPr/>
        </p:nvSpPr>
        <p:spPr>
          <a:xfrm>
            <a:off x="1730326" y="436098"/>
            <a:ext cx="5247249" cy="758952"/>
          </a:xfrm>
          <a:prstGeom prst="flowChartMultidocumen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Описание процесса подготовки проекта 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32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8134"/>
            <a:ext cx="9906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46508" y="1918034"/>
            <a:ext cx="4943820" cy="3070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7326631" y="829995"/>
            <a:ext cx="1840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682826" y="179029"/>
            <a:ext cx="7046837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правилами техники безопасности на стройке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Вертикальный свиток 11"/>
          <p:cNvSpPr/>
          <p:nvPr/>
        </p:nvSpPr>
        <p:spPr>
          <a:xfrm>
            <a:off x="-207819" y="1014661"/>
            <a:ext cx="4862945" cy="4855708"/>
          </a:xfrm>
          <a:prstGeom prst="verticalScroll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77091" y="1551710"/>
            <a:ext cx="3934691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Aft>
                <a:spcPts val="1425"/>
              </a:spcAft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Регулярно проводить инструктаж по технике безопасности;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spcAft>
                <a:spcPts val="1425"/>
              </a:spcAft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Находиться на объекте только в каске;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spcAft>
                <a:spcPts val="1425"/>
              </a:spcAft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Следить за наличием монтажных поясов у работающих на высоте;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spcAft>
                <a:spcPts val="1425"/>
              </a:spcAft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Надёжно закреплять стойки, домкраты и леса;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spcAft>
                <a:spcPts val="1425"/>
              </a:spcAft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Вокруг ям, проёмов и пр. делать временные ограждения;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spcAft>
                <a:spcPts val="1425"/>
              </a:spcAft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Привлекать профессиональных электриков;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spcAft>
                <a:spcPts val="1425"/>
              </a:spcAft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Следить за порядком на территории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Вертикальный свиток 12"/>
          <p:cNvSpPr/>
          <p:nvPr/>
        </p:nvSpPr>
        <p:spPr>
          <a:xfrm>
            <a:off x="6758159" y="1090671"/>
            <a:ext cx="3286385" cy="4834406"/>
          </a:xfrm>
          <a:prstGeom prst="verticalScroll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162799" y="1551709"/>
            <a:ext cx="2576945" cy="4457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425"/>
              </a:spcAft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строительной площадке следует выделять опасные для людей зоны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spcAft>
                <a:spcPts val="1425"/>
              </a:spcAft>
              <a:buFont typeface="Wingdings" panose="05000000000000000000" pitchFamily="2" charset="2"/>
              <a:buChar char="q"/>
            </a:pP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Опасные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зоны 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должны быть обозначены знаками безопасности и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надписями: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местах перемещения машин и 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оборудования;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 местах, над которыми происходит перемещение грузов грузоподъемными кранами.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/>
          <a:srcRect l="81763" t="983" r="307" b="-1"/>
          <a:stretch/>
        </p:blipFill>
        <p:spPr>
          <a:xfrm rot="5400000">
            <a:off x="4936341" y="3830335"/>
            <a:ext cx="767317" cy="514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8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2893</TotalTime>
  <Words>983</Words>
  <Application>Microsoft Office PowerPoint</Application>
  <PresentationFormat>Лист A4 (210x297 мм)</PresentationFormat>
  <Paragraphs>106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Arial</vt:lpstr>
      <vt:lpstr>Calibri</vt:lpstr>
      <vt:lpstr>Impact</vt:lpstr>
      <vt:lpstr>Times New Roman</vt:lpstr>
      <vt:lpstr>Tw Cen MT</vt:lpstr>
      <vt:lpstr>Tw Cen MT Condensed</vt:lpstr>
      <vt:lpstr>Wingdings</vt:lpstr>
      <vt:lpstr>Wingdings 3</vt:lpstr>
      <vt:lpstr>Интеграл</vt:lpstr>
      <vt:lpstr>Презентация PowerPoint</vt:lpstr>
      <vt:lpstr>Презентация PowerPoint</vt:lpstr>
      <vt:lpstr>Презентация PowerPoint</vt:lpstr>
      <vt:lpstr>2. История вопроса и способы решения проблемы</vt:lpstr>
      <vt:lpstr>4. Описание процесса подготовки проекта </vt:lpstr>
      <vt:lpstr>Презентация PowerPoint</vt:lpstr>
      <vt:lpstr>    </vt:lpstr>
      <vt:lpstr>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Программирование</vt:lpstr>
      <vt:lpstr>Презентация PowerPoint</vt:lpstr>
      <vt:lpstr> </vt:lpstr>
      <vt:lpstr>Список литературы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«Наноробостройка»</dc:title>
  <dc:creator>Zverdvd.org</dc:creator>
  <cp:lastModifiedBy>PROSIGMA</cp:lastModifiedBy>
  <cp:revision>236</cp:revision>
  <dcterms:created xsi:type="dcterms:W3CDTF">2021-11-14T11:19:28Z</dcterms:created>
  <dcterms:modified xsi:type="dcterms:W3CDTF">2022-03-22T13:59:44Z</dcterms:modified>
</cp:coreProperties>
</file>