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474" r:id="rId3"/>
    <p:sldId id="451" r:id="rId4"/>
    <p:sldId id="463" r:id="rId5"/>
    <p:sldId id="455" r:id="rId6"/>
    <p:sldId id="475" r:id="rId7"/>
    <p:sldId id="476" r:id="rId8"/>
    <p:sldId id="477" r:id="rId9"/>
    <p:sldId id="478" r:id="rId10"/>
    <p:sldId id="480" r:id="rId11"/>
    <p:sldId id="485" r:id="rId12"/>
    <p:sldId id="479" r:id="rId13"/>
    <p:sldId id="483" r:id="rId14"/>
    <p:sldId id="484" r:id="rId15"/>
    <p:sldId id="465" r:id="rId16"/>
    <p:sldId id="456" r:id="rId17"/>
    <p:sldId id="457" r:id="rId18"/>
    <p:sldId id="467" r:id="rId19"/>
    <p:sldId id="468" r:id="rId20"/>
    <p:sldId id="466" r:id="rId21"/>
    <p:sldId id="469" r:id="rId22"/>
    <p:sldId id="470" r:id="rId23"/>
    <p:sldId id="472" r:id="rId24"/>
    <p:sldId id="445" r:id="rId25"/>
    <p:sldId id="260" r:id="rId26"/>
    <p:sldId id="261" r:id="rId27"/>
    <p:sldId id="276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119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16632-5BE9-4D83-B0B1-708D1AEC154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EC94-99D3-40C5-9A5D-1D5D57339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titution.ru/decisions/12013889/12013889.htm" TargetMode="External"/><Relationship Id="rId3" Type="http://schemas.openxmlformats.org/officeDocument/2006/relationships/hyperlink" Target="http://www.constitution.ru/10003000/10003000-8.htm" TargetMode="External"/><Relationship Id="rId7" Type="http://schemas.openxmlformats.org/officeDocument/2006/relationships/hyperlink" Target="http://www.constitution.ru/10003000/10003000-7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onstitution.ru/index.htm" TargetMode="External"/><Relationship Id="rId5" Type="http://schemas.openxmlformats.org/officeDocument/2006/relationships/hyperlink" Target="http://www.constitution.ru/10003000/10003000-6.htm" TargetMode="External"/><Relationship Id="rId4" Type="http://schemas.openxmlformats.org/officeDocument/2006/relationships/hyperlink" Target="http://www.constitution.ru/10003000/10003000-3.ht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DFE5-31CF-4BEB-99B7-EE370BCF72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ФЕДЕРАЛЬНОЕ СОБРАНИЕ РОССИЙСКОЙ ФЕДЕРАЦИИ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Парламент РФ, представительный и законодательный орган РФ. В соответствии с Конституцией России ФС РФ — один из органов, осуществляющих государственную власть в РФ. ФС РФ организовано по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бикамеральному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принципу, т. е. состоит из 2 палат — СФ и ГД. Палаты различаются между собой по природе, порядку образования, составу, статусу, компетенции. СФ обеспечивает представительство субъектов РФ, выражает и отстаивает их интересы на федеральном уровне, а также является дополнительным «фильтром» на пути некачественных или излишне политизированных законов. ГД выражает интересы социальных слоев и групп.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В СФ входят по 2 представителя от каждого субъекта РФ: по 1 от представительного и исполнительного органов 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государственной власти.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формирования СФ устанавливается федеральным законом: члены СФ избираются (назначаются) соответствующими органами государственной власти субъектов РФ по установленной федеральным законом процедуре.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ГД состоит из 450 депутатов и избирается гражданами РФ сроком на 4 года на основе всеобщего равного и прямого избирательного права при тайном голосовании. Порядок выборов депутатов ГД устанавливается федеральным законом. В случаях, предусмотренных ст. 111 и 117 Конституции РФ, ГД может быть распущена Президентом РФ. При этом Президент РФ назначает дату новых выборов с тем, чтобы вновь избранная ГД собралась не позднее чем через 4 месяца с момента роспуска. Согласно Конституции РФ депутатом ГД может быть гражданин РФ, достигший 21 года и имеющий право участвовать в выборах. Одно и то же лицо не может одновременно являться и членом СФ, и депутатом ГД. Депутаты ГД работают на профессиональной постоянной основе и не могут быть депутатами иных представительных органов государственной власти и органов местного самоуправления, находиться на государственной службе, заниматься др. деятельностью, кроме преподавательской, научной и иной творческой деятельности.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ФС РФ — постоянно действующий орган. Палаты ФС РФ заседают раздельно и являются организационно самостоятельными, однако могут собираться совместно для заслушивания посланий Президента РФ, Конституционного Суда РФ или выступлений руководителей иностранных государств. Каждая из палат принимает свой регламент; решает вопросы внутреннего распорядка своей деятельности; избирает из своего состава председателя и его заместителей, которые ведут заседания и ведают внутренним распорядком соответствующей палаты; образует комитеты и комиссии; проводит по вопросам своего ведения парламентские слушания. Депутаты ГД образуют депутатские объединения (фракции и депутатские группы). Заседания палат являются открытыми, но в случаях, предусмотренных регламентами палат, СФ и ГД вправе проводить закрытые заседания.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из палат ФС РФ наделена собственными полномочиями в законодательном процессе. При этом в механизме взаимодействия палат содержатся своеобразные сдержки и противовесы, благодаря которым СФ имеет возможность «сдерживать» и «останавливать» решения, принимаемые ГД, а ГД — преодолевать эти процедурные препятствия.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«сдержек и противовесов»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checks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разделение компетенции между органами государственной власти, обеспечивающее их взаимный контроль.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 Конституционного Суда РФ от 11 декабря 1998 г. N 28-П "По делу о толковании положений части 4 статьи 111 Конституции Российской Федерации«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http://www.constitution.ru/decisions/12013889/12013889.htm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трехкратного отклонения представленных Президентом Российской Федерации кандидатур Председателя Правительства Российской Федерации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независимо от того, представлялся ли каждый раз новый кандидат либо один и тот же кандидат дважды или трижды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 Государственная Дума подлежит роспуску.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статьи 111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Конституции Российской Федерации во взаимосвязи с ее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статьями 10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(часть 1), 80 (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части 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83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(пункт "а"),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(пункт "б"),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103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(пункт "а" части 1),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110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(часть 1) и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115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(часть 1), определяющими место Правительства Российской Федерации в системе государственной власти и условия и порядок назначения его Председателя, также следует необходимость согласованных действий Президента Российской Федерации и Государственной Думы в ходе реализации своих полномочий в процедуре назначения Председателя Правительства Российской Федерации. Поэтому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указанная процедура предполагает поиск согласия между ними с целью устранения возникающих противоречий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поводу кандидатуры на данную должность, что возможно на основе предусмотренных Конституцией Российской Федерации или не противоречащих ей форм взаимодействия, складывающихся в процессе реализации полномочий главы государства и в парламентской практике.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Рекомендую прочесть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полностью данный документ, а также:</a:t>
            </a:r>
          </a:p>
          <a:p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Особое мнение судьи Конституционного Суда Российской Федерации 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Н.В.Витрука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Особое мнение судьи Конституционного Суда Российской Федерации В.О.Лучина</a:t>
            </a:r>
            <a:endParaRPr lang="ru-RU" sz="1200" b="0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Весьма интересно.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http://uristinfo.net/2010-12-18-14-34-28/122-mvbaglaj-konstitutsionnoe-pravo-rf/3223-razdel-vi-organy-gosudarstvennoj-vlasti-v-rossijskoj-federatsii-glava-20-obschaja-harakteristika-organov-gosudarstvennoj-vlasti.html?start=1</a:t>
            </a:r>
            <a:r>
              <a:rPr lang="ru-RU" baseline="0" dirty="0" smtClean="0"/>
              <a:t> </a:t>
            </a:r>
            <a:r>
              <a:rPr lang="ru-RU" dirty="0" smtClean="0"/>
              <a:t>- подробнее</a:t>
            </a:r>
            <a:r>
              <a:rPr lang="ru-RU" baseline="0" dirty="0" smtClean="0"/>
              <a:t> о данных органах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5D44-AADA-46C8-B4BA-BBA35658132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5D44-AADA-46C8-B4BA-BBA35658132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Конституционный (уставный) суд субъекта Российской Федерации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орган конституционного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правосудия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(контроля) в 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субъекте РФ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 действующей Конституции РФ </a:t>
            </a:r>
            <a:r>
              <a:rPr lang="ru-RU" b="1" dirty="0" smtClean="0"/>
              <a:t>общие положения об организации государственной власти: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через органы государственной власти народ осуществляет свою власть (ч. 2 ст. 3)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единство системы государственной власти (ч. 3 ст. 5)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разграничение предметов ведения и полномочий между органами государственной власти Российской Федерации и органами государственной власти ее субъектов (ч. 3 ст. 5, ч. 3 ст. 11)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разделение государственной власти на законодательную, исполнительную и судебную (ст. 10)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органы законодательной, исполнительной и судебной власти самостоятельны (там же)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органы местного самоуправления не входят в систему органов государственной власти (ст. 12)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определена обязанность органов государственной власти соблюдать Конституцию РФ и законы (ч. 2 ст. 15).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органы государственной власти обязаны обеспечить каждому возможность ознакомления с документами и материалами, непосредственно затрагивающими его права и свободы, если иное не предусмотрено законом (ч. 2 ст. 24)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граждане РФ имеют право избирать и быть избранными в органы государственной власти (ч. 2 ст. 32)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решения и действия (бездействие) органов государственной власти могут быть обжалованы в суд (ч. 2 ст. 46)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вред, причиненный их незаконными действиями (бездействием), возмещается государством (ст. 53)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Президент РФ принимает меры по охране суверенитета, но гарантом суверенитета является многонациональный народ (статья 3 Конституции РФ).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РФ сохранилось право законодательной инициативы (пункт 1 статьи 104 Конституции У Президента РФ). Он подписывает и обнародует федеральные законы (статья 84 Конституции РФ).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9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Президент РФ вправе приостанавливать действие актов исполнительной власти субъектов РФ, если они противоречат Конституции РФ, федеральным законам или международным обязательствам России (статья 85 Конституции РФ).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8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статьи 80 Конституции Президент представляет Российскую Федерацию внутри страны и в международных отношениях. Определяет основные направления внутренней и внешней политики.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Президент РФ является Верховным Главнокомандующим Вооруженных Сил РФ (статья 87). Может вводить на территории страны военное и чрезвычайное положения. Присваивать высшие воинские, специальные и почётные </a:t>
            </a:r>
            <a:r>
              <a:rPr lang="ru-RU" dirty="0" err="1" smtClean="0"/>
              <a:t>звания:</a:t>
            </a:r>
            <a:r>
              <a:rPr lang="ru-RU" dirty="0" err="1" smtClean="0"/>
              <a:t>Президент</a:t>
            </a:r>
            <a:r>
              <a:rPr lang="ru-RU" dirty="0" smtClean="0"/>
              <a:t> награждает государственными наградами и решает вопросы гражданства.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5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Обнуление счисления президентских сроков — это метод консолидации власти, позволяющий действующему главе государства продлить максимальный срок своих полномочий.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7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Новая редакция Конституции предусматривает сохранение неприкосновенности Президенту РФ и после завершения срока его полномочий.</a:t>
            </a:r>
          </a:p>
          <a:p>
            <a:endParaRPr lang="ru-RU" dirty="0" smtClean="0"/>
          </a:p>
          <a:p>
            <a:r>
              <a:rPr lang="ru-RU" dirty="0" smtClean="0"/>
              <a:t>Лишение бывшего Президента неприкосновенности возможно только после решения Совета Федерации. Данная процедура прописана в статье 93 Конституции и соответствует механизму отрешения Президента РФ от должности: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Новая редакция Конституции предусматривает сохранение неприкосновенности Президенту РФ и после завершения срока его полномочий.</a:t>
            </a:r>
          </a:p>
          <a:p>
            <a:endParaRPr lang="ru-RU" dirty="0" smtClean="0"/>
          </a:p>
          <a:p>
            <a:r>
              <a:rPr lang="ru-RU" dirty="0" smtClean="0"/>
              <a:t>Лишение бывшего Президента неприкосновенности возможно только после решения Совета Федерации. Данная процедура прописана в статье 93 Конституции и соответствует механизму отрешения Президента РФ от должности: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Президент РФ является главой государства (статья 80), но теперь в Конституции закреплено и право осуществлять общее руководство Правительством РФ (статья 83).</a:t>
            </a:r>
          </a:p>
          <a:p>
            <a:r>
              <a:rPr lang="ru-RU" dirty="0" smtClean="0"/>
              <a:t>Структуру Правительства Президент утверждает по предложению Председателя Правительства. Президент может вносить в неё изменения и определять органы, которыми будет руководить самостоятельно. При смене Председателя Правительства РФ структура Правительства не меняется (статья 83).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резидент РФ, прекративший исполнение своих полномочий, в соответствии с новыми поправками в Конституции (см. статью 95) может стать сенатором пожизненно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EC94-99D3-40C5-9A5D-1D5D573395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8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7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alphaModFix amt="59000"/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F962-7603-4486-AF29-545D8E56F88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ristinfo.net/2010-12-18-14-34-28/122-mvbaglaj-konstitutsionnoe-pravo-rf/3223-razdel-vi-organy-gosudarstvennoj-vlasti-v-rossijskoj-federatsii-glava-20-obschaja-harakteristika-organov-gosudarstvennoj-vlasti.html?start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kremlin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neturok.ru/ru/school/obshestvoznanie/11-klass/bpoliticheskoe-izmerenie-sovremennyh-obwestvb/politicheskaya-sistema-sovremennogo-rossiyskogo-obschestva?seconds=0&amp;chapter_id=814" TargetMode="External"/><Relationship Id="rId3" Type="http://schemas.openxmlformats.org/officeDocument/2006/relationships/hyperlink" Target="http://all-politologija.ru/knigi/muxaev-politologiya/znachenie-termina-politika" TargetMode="External"/><Relationship Id="rId7" Type="http://schemas.openxmlformats.org/officeDocument/2006/relationships/hyperlink" Target="http://www.ido.rudn.ru/ffec/juris/ju18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upinaoa.narod.ru/index/0-20" TargetMode="External"/><Relationship Id="rId5" Type="http://schemas.openxmlformats.org/officeDocument/2006/relationships/hyperlink" Target="http://soc.reshuege.ru/" TargetMode="External"/><Relationship Id="rId4" Type="http://schemas.openxmlformats.org/officeDocument/2006/relationships/hyperlink" Target="http://www.ege.edu.ru/" TargetMode="External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ailandproperty.tv/forum/picture.php?albumid=874&amp;pictureid=20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336704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188640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Обществознание 11 класс </a:t>
            </a:r>
            <a:r>
              <a:rPr lang="ru-RU" sz="1600" b="1" dirty="0">
                <a:latin typeface="Calibri" pitchFamily="34" charset="0"/>
              </a:rPr>
              <a:t/>
            </a:r>
            <a:br>
              <a:rPr lang="ru-RU" sz="1600" b="1" dirty="0">
                <a:latin typeface="Calibri" pitchFamily="34" charset="0"/>
              </a:rPr>
            </a:br>
            <a:r>
              <a:rPr lang="ru-RU" sz="1600" b="1" dirty="0" smtClean="0">
                <a:latin typeface="Calibri" pitchFamily="34" charset="0"/>
              </a:rPr>
              <a:t>Профильный уровень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8864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Кодификатор по обществознанию</a:t>
            </a:r>
          </a:p>
          <a:p>
            <a:pPr algn="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Глава 4. Политика. Тема 4.14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5013176"/>
            <a:ext cx="6840760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ГОСУДАРСТВЕННОЙ ВЛАСТИ В РФ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63"/>
            <a:ext cx="9144000" cy="5151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" y="476672"/>
            <a:ext cx="9217023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28"/>
            <a:ext cx="9144000" cy="600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 8. Материал составлен автором на основе Конституции РФ (с поправками 20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981"/>
            <a:ext cx="9142301" cy="51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1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 9. Материал составлен автором на основе Конституции РФ (с поправками 20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05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КОМПЛЕКТЫ ДЛЯ УРОКОВ\10-11 класс ОБЩЕСТВОЗНАНИЕ профиль\4. ПОЛИТИКА\4.14. Органы государственной власти РФ\схемы\Досрочное прекращение полномочий Президента Р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160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2" name="Picture 2" descr="E:\КОМПЛЕКТЫ ДЛЯ УРОКОВ\10-11 класс ОБЩЕСТВОЗНАНИЕ профиль\4. ПОЛИТИКА\4.14. Органы государственной власти РФ\схемы\Импичмент Президента Р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616624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988840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Процедура отрешения от должности Президента РФ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(Конституция РФ. Статья 93)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4" name="Picture 4" descr="http://www.ridus.ru/_ah/img/awm4f_iHoFi2TDc47f7aWw"/>
          <p:cNvPicPr>
            <a:picLocks noChangeAspect="1" noChangeArrowheads="1"/>
          </p:cNvPicPr>
          <p:nvPr/>
        </p:nvPicPr>
        <p:blipFill>
          <a:blip r:embed="rId4" cstate="print">
            <a:lum bright="-8000" contrast="17000"/>
          </a:blip>
          <a:srcRect/>
          <a:stretch>
            <a:fillRect/>
          </a:stretch>
        </p:blipFill>
        <p:spPr bwMode="auto">
          <a:xfrm>
            <a:off x="3779912" y="1484784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5085184"/>
            <a:ext cx="6840760" cy="14401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ИМПИЧМЕНТ</a:t>
            </a:r>
            <a:r>
              <a:rPr lang="ru-RU" sz="2000" b="1" dirty="0" smtClean="0"/>
              <a:t> -  процедура отрешения президента от должности, привлечение к суду высших должностных лиц, допустивших грубые нарушения закона.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H="1">
            <a:off x="3995936" y="5949280"/>
            <a:ext cx="48965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63888" y="836712"/>
            <a:ext cx="5580112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является главой государства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выступает гарантом Конституции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принимает меры по охране суверенитета России, ее независимости и территориальной целостности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является Верховным главнокомандующим Вооруженными силами страны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определяет основные направления внутренней и внешней политики страны.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избирается на 6 лет на основе всеобщего прямого тайного голосования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одно и то же лицо не может занимать должность президента более двух сроков подряд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назначает председателя Правительства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формирует и возглавляет Совет безопасности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назначает выборы Государственной думы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подписывает и обнародует федеральные законы</a:t>
            </a:r>
          </a:p>
          <a:p>
            <a:pPr marL="352425" indent="-352425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/>
              <a:t>подписывает международные договоры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РОССИЙСКОЙ ФЕДЕРАЦИИ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63093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ИЗДАЕТ УКАЗЫ И РАСПОРЯЖЕНИЯ.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://i.iplsc.com/andquot-carskaandquot-ceremonia-zaprzysiezenia-putina-na-pre/0001L1OJCXNJQ4A6-C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5682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5373216"/>
            <a:ext cx="280831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Президент </a:t>
            </a:r>
          </a:p>
          <a:p>
            <a:pPr algn="ctr"/>
            <a:r>
              <a:rPr lang="ru-RU" b="1" dirty="0" smtClean="0"/>
              <a:t>Российской Федерации</a:t>
            </a:r>
          </a:p>
          <a:p>
            <a:pPr algn="ctr"/>
            <a:r>
              <a:rPr lang="ru-RU" b="1" dirty="0" smtClean="0"/>
              <a:t>В.В.Путин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373216"/>
            <a:ext cx="424847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Правовой статус Президента РФ:</a:t>
            </a:r>
          </a:p>
          <a:p>
            <a:r>
              <a:rPr lang="ru-RU" b="1" dirty="0" smtClean="0"/>
              <a:t>Конституция РФ. Глава 4. </a:t>
            </a:r>
          </a:p>
          <a:p>
            <a:r>
              <a:rPr lang="ru-RU" b="1" dirty="0" smtClean="0"/>
              <a:t>Президент Российской Федерации.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СОБРАНИЕ</a:t>
            </a:r>
          </a:p>
        </p:txBody>
      </p:sp>
      <p:pic>
        <p:nvPicPr>
          <p:cNvPr id="56321" name="Picture 1" descr="E:\КОМПЛЕКТЫ ДЛЯ УРОКОВ\10-11 класс ОБЩЕСТВОЗНАНИЕ профиль\4. ПОЛИТИКА\4.14. Органы государственной власти РФ\схемы\Федеральное собрани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94" y="1098352"/>
            <a:ext cx="8730195" cy="549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4293096"/>
            <a:ext cx="23042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4581128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28184" y="4365104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827584" y="4725144"/>
            <a:ext cx="2952328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НАЗНАЧАЮТСЯ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4797152"/>
            <a:ext cx="2952328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ИЗБИРАЮТСЯ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3717032"/>
            <a:ext cx="8280920" cy="2304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Основная функция Федерального Собрания —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3717032"/>
            <a:ext cx="8280920" cy="2304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Основная функция Федерального Собрания — принятие федеральных законов</a:t>
            </a:r>
          </a:p>
          <a:p>
            <a:pPr algn="ctr"/>
            <a:endParaRPr lang="ru-RU" dirty="0"/>
          </a:p>
        </p:txBody>
      </p:sp>
      <p:pic>
        <p:nvPicPr>
          <p:cNvPr id="16" name="Picture 16" descr="question-mark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869160"/>
            <a:ext cx="939647" cy="138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http://stepanov01.narod.ru/library/organs/pictures/banner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72816"/>
            <a:ext cx="4095750" cy="233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 rot="20648699">
            <a:off x="3601234" y="2258878"/>
            <a:ext cx="2592288" cy="6343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5373216"/>
            <a:ext cx="5040560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Правовой статус Федерального Собрания РФ:</a:t>
            </a:r>
          </a:p>
          <a:p>
            <a:r>
              <a:rPr lang="ru-RU" b="1" dirty="0" smtClean="0"/>
              <a:t>Конституция РФ. Глава 5. </a:t>
            </a:r>
          </a:p>
          <a:p>
            <a:r>
              <a:rPr lang="ru-RU" b="1" dirty="0" smtClean="0"/>
              <a:t>Федеральное Собрание.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РФ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0" name="Picture 2" descr="E:\КОМПЛЕКТЫ ДЛЯ УРОКОВ\10-11 класс ОБЩЕСТВОЗНАНИЕ профиль\4. ПОЛИТИКА\4.14. Органы государственной власти РФ\схемы\структура Правительства Р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08719"/>
            <a:ext cx="4392487" cy="569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5517232"/>
            <a:ext cx="460851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Правовой статус Правительства РФ:</a:t>
            </a:r>
          </a:p>
          <a:p>
            <a:r>
              <a:rPr lang="ru-RU" b="1" dirty="0" smtClean="0"/>
              <a:t>Конституция РФ. Глава 6. </a:t>
            </a:r>
          </a:p>
          <a:p>
            <a:r>
              <a:rPr lang="ru-RU" b="1" dirty="0" smtClean="0"/>
              <a:t>Правительство Российской Федерации.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141277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 в настоящее время является </a:t>
            </a:r>
          </a:p>
          <a:p>
            <a:pPr algn="ctr"/>
            <a:r>
              <a:rPr lang="ru-RU" sz="2400" b="1" dirty="0" smtClean="0"/>
              <a:t>Председателем Правительства РФ?</a:t>
            </a:r>
            <a:endParaRPr lang="ru-RU" sz="2400" b="1" dirty="0"/>
          </a:p>
        </p:txBody>
      </p:sp>
      <p:pic>
        <p:nvPicPr>
          <p:cNvPr id="11" name="Picture 2" descr="F:\для презентаций\общее\3d-characters_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102611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F:\для презентаций\общее\3d-characters_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102611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5517232"/>
            <a:ext cx="3312368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Председатель </a:t>
            </a:r>
          </a:p>
          <a:p>
            <a:pPr algn="ctr"/>
            <a:r>
              <a:rPr lang="ru-RU" b="1" dirty="0" smtClean="0"/>
              <a:t>Правительства РФ</a:t>
            </a:r>
          </a:p>
          <a:p>
            <a:pPr algn="ctr"/>
            <a:r>
              <a:rPr lang="ru-RU" b="1" dirty="0" err="1" smtClean="0"/>
              <a:t>М.В.Мишустин</a:t>
            </a:r>
            <a:endParaRPr lang="ru-RU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18" y="1124744"/>
            <a:ext cx="3118063" cy="41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635896" y="3573016"/>
            <a:ext cx="1944216" cy="2088232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РФ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 descr="E:\КОМПЛЕКТЫ ДЛЯ УРОКОВ\10-11 класс ОБЩЕСТВОЗНАНИЕ профиль\4. ПОЛИТИКА\4.14. Органы государственной власти РФ\схемы\функции Правительства Р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6" y="954948"/>
            <a:ext cx="9146486" cy="590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stepanov01.narod.ru/library/organs/pictures/bann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4095750" cy="233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 rot="20648699">
            <a:off x="5761474" y="5067188"/>
            <a:ext cx="2592288" cy="634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ветлана\Desktop\матвиенко валентина иван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1872208" cy="212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duma.gov.ru/media/persons/607x607/6exdEgANZp7AIBOABv7kXtCvp4pYiC1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08" y="2540293"/>
            <a:ext cx="2170279" cy="217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хаил Мишустин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0" y="386011"/>
            <a:ext cx="2001242" cy="200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www.socialinform.ru/wp-content/uploads/2021/12/6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73" y="332656"/>
            <a:ext cx="3465791" cy="220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-15280"/>
            <a:ext cx="1749418" cy="240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1460"/>
            <a:ext cx="2129113" cy="212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3185"/>
            <a:ext cx="1944216" cy="222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3" y="4710573"/>
            <a:ext cx="2120365" cy="2120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0" y="4640044"/>
            <a:ext cx="1456678" cy="2206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27" y="4694568"/>
            <a:ext cx="1452732" cy="2136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КОМПЛЕКТЫ ДЛЯ УРОКОВ\10-11 класс ОБЩЕСТВОЗНАНИЕ профиль\4. ПОЛИТИКА\4.14. Органы государственной власти РФ\схемы\процедура формирования Правительства Р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2" y="116632"/>
            <a:ext cx="4846938" cy="664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18864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ФОРМИРОВАНИЯ ПРАВИТЕЛЬСТВА РФ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687354"/>
            <a:ext cx="4139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В каком случае формируется новый состав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Кто предлагает кандидатуру Председателя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Кто утверждает кандидатуру Председателя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Сколько раз Президент может предложить новую кандидатуру Председателя Правительства?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Что будет если Государственная Дума отклонит все предложенные Президентом кандидатуры?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1259632" cy="17008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0"/>
            <a:ext cx="1259632" cy="17008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88640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1772816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2708920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696" y="4437112"/>
            <a:ext cx="1259632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0"/>
            <a:ext cx="1152128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4653136"/>
            <a:ext cx="3816424" cy="20162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ru-RU" sz="2000" b="1" dirty="0" smtClean="0"/>
              <a:t>6.   Как завершается процесс формирования Правительства РФ?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2060848"/>
            <a:ext cx="1512168" cy="4797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3528" y="58772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– СМЕШАННАЯ РЕСПУБЛИКА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5" grpId="1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КОМПЛЕКТЫ ДЛЯ УРОКОВ\10-11 класс ОБЩЕСТВОЗНАНИЕ профиль\4. ПОЛИТИКА\4.14. Органы государственной власти РФ\схемы\процедура формирования Правительства Р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2" y="116632"/>
            <a:ext cx="4846938" cy="664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18864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ФОРМИРОВАНИЯ ПРАВИТЕЛЬСТВА РФ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687354"/>
            <a:ext cx="4139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В каком случае формируется новый состав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Кто предлагает кандидатуру Председателя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Кто утверждает кандидатуру Председателя Правительства РФ?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Сколько раз Президент может предложить новую кандидатуру Председателя Правительства?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/>
              <a:t>Что будет если Государственная Дума отклонит все предложенные Президентом кандидатуры?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88640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1772816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2708920"/>
            <a:ext cx="125963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696" y="4437112"/>
            <a:ext cx="1259632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0"/>
            <a:ext cx="1152128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188640"/>
            <a:ext cx="3960440" cy="4320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sz="2400" b="1" dirty="0" smtClean="0"/>
              <a:t>СИСТЕМА «СДЕРЖЕК И ПРОТИВОВЕСОВ» (англ. </a:t>
            </a:r>
            <a:r>
              <a:rPr lang="ru-RU" sz="2400" b="1" dirty="0" err="1" smtClean="0"/>
              <a:t>checks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and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balances</a:t>
            </a:r>
            <a:r>
              <a:rPr lang="ru-RU" sz="2400" b="1" dirty="0" smtClean="0"/>
              <a:t>) – </a:t>
            </a:r>
          </a:p>
          <a:p>
            <a:pPr marL="182563"/>
            <a:r>
              <a:rPr lang="ru-RU" sz="2400" b="1" dirty="0" smtClean="0"/>
              <a:t>разделение компетенции между органами государственной власти, обеспечивающее их взаимный контроль. 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6056" y="188640"/>
            <a:ext cx="3960440" cy="4320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/>
            <a:r>
              <a:rPr lang="ru-RU" sz="2400" b="1" dirty="0" smtClean="0"/>
              <a:t>Конфликт между Государственной Думой и Президентом заставит их искать рациональный компромисс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302246" cy="143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3203848" y="4005064"/>
            <a:ext cx="2376264" cy="108012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3.bp.blogspot.com/-5jgxIxImY1M/Vqm4KA0e4cI/AAAAAAAAADw/h8ZbzTZffl0/s1600/sud_sys_rf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20058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116632"/>
            <a:ext cx="3923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ВЛАСТЬ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764704"/>
            <a:ext cx="439248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Принципы деятельности судебной системы РФ: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законности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единства судебной системы РФ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осуществления правосудия только судом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равенства всех перед законом и судом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независимости судей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презумпции невиновности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обеспечение беспристрастного и компетентного суда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состязательности сторон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открытости судопроизводства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соблюдения прав и свобод человека и гражданина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обязательности судебных решений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b="1" dirty="0" smtClean="0"/>
              <a:t>принцип государственного или национального языка в судах.</a:t>
            </a:r>
            <a:endParaRPr lang="ru-RU" b="1" dirty="0"/>
          </a:p>
        </p:txBody>
      </p:sp>
      <p:pic>
        <p:nvPicPr>
          <p:cNvPr id="6" name="Picture 2" descr="http://www.chuc.ru/netcat_files/Image/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376264" cy="354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 descr="Федеральный конституционный закон  О судебной системе Российской Федерации   ,    , Омега-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56992"/>
            <a:ext cx="218638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5517232"/>
            <a:ext cx="4392488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Правовой статус судебной власти в РФ:</a:t>
            </a:r>
          </a:p>
          <a:p>
            <a:r>
              <a:rPr lang="ru-RU" b="1" dirty="0" smtClean="0"/>
              <a:t>Конституция РФ. Глава 7. </a:t>
            </a:r>
          </a:p>
          <a:p>
            <a:r>
              <a:rPr lang="ru-RU" b="1" dirty="0" smtClean="0"/>
              <a:t>Судебная власть и прокуратура.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konspekta.net/studopediainfo/baza2/609391556470.files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84965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2636912"/>
            <a:ext cx="1440160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04248" y="2708920"/>
            <a:ext cx="2160240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4427984" y="2564904"/>
            <a:ext cx="2592288" cy="1152128"/>
          </a:xfrm>
          <a:prstGeom prst="mathMultipl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СУДЕБНОЙ СИСТЕМЫ В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908720"/>
            <a:ext cx="8136904" cy="136815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>
              <a:spcAft>
                <a:spcPts val="600"/>
              </a:spcAft>
            </a:pPr>
            <a:r>
              <a:rPr lang="ru-RU" sz="2400" b="1" dirty="0" smtClean="0"/>
              <a:t>Найдите ошибки в представленной схеме.</a:t>
            </a:r>
          </a:p>
          <a:p>
            <a:pPr marL="266700"/>
            <a:r>
              <a:rPr lang="ru-RU" b="1" dirty="0" smtClean="0"/>
              <a:t>Для этого прочтите:</a:t>
            </a:r>
          </a:p>
          <a:p>
            <a:pPr marL="266700"/>
            <a:r>
              <a:rPr lang="ru-RU" b="1" dirty="0" smtClean="0"/>
              <a:t>Конституция РФ. Глава 7. Судебная власть и прокуратура.</a:t>
            </a:r>
            <a:endParaRPr lang="ru-RU" dirty="0"/>
          </a:p>
        </p:txBody>
      </p:sp>
      <p:pic>
        <p:nvPicPr>
          <p:cNvPr id="9" name="Picture 2" descr="F:\для презентаций\общее\3d-characters_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052736"/>
            <a:ext cx="75608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0649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ОРГАНЫ ГОСУДАРСТВЕННОЙ ВЛАСТИ С ОСОБЫМ СТАТУСОМ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96752"/>
          <a:ext cx="8640960" cy="53793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56384"/>
                <a:gridCol w="5184576"/>
              </a:tblGrid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Прокуратура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 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НАДЗОР</a:t>
                      </a:r>
                      <a:r>
                        <a:rPr lang="ru-RU" dirty="0" smtClean="0"/>
                        <a:t> за исполнением действующих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территории РФ законов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Счетная палата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контроль за исполнением федерального бюджета, эффективностью и целесообразностью расходов государственных средств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Центральный банк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проведение (во взаимодействии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Правительством) единой государственной денежно-кредитной политики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Центральная избирательная комиссия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и проведение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выборов, референдумов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Уполномоченный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по правам человека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гарантии государственной защиты прав и свобод граждан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Российская академия наук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фундаментальных и поисковых научных исследований, научно-консультативное и экспертное обеспечение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07904" y="1196752"/>
          <a:ext cx="5184576" cy="536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84576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13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959">
                <a:tc>
                  <a:txBody>
                    <a:bodyPr/>
                    <a:lstStyle/>
                    <a:p>
                      <a:pPr algn="ctr"/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209">
                <a:tc>
                  <a:txBody>
                    <a:bodyPr/>
                    <a:lstStyle/>
                    <a:p>
                      <a:pPr algn="ctr"/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6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283968" y="2276872"/>
            <a:ext cx="4032448" cy="3240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spcAft>
                <a:spcPts val="600"/>
              </a:spcAft>
            </a:pPr>
            <a:r>
              <a:rPr lang="ru-RU" sz="2000" b="1" dirty="0" smtClean="0"/>
              <a:t>ОПРЕДЕЛИТЕ:</a:t>
            </a:r>
          </a:p>
          <a:p>
            <a:pPr marL="447675" indent="-2667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полномочия</a:t>
            </a:r>
          </a:p>
          <a:p>
            <a:pPr marL="447675" indent="-2667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правила формирования</a:t>
            </a:r>
          </a:p>
          <a:p>
            <a:pPr marL="180975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http://uristinfo.net/2010-12-18-14-34-28/122-mvbaglaj-konstitutsionnoe-pravo-rf/3223-razdel-vi-organy-gosudarstvennoj-vlasti-v-rossijskoj-federatsii-glava-20-obschaja-harakteristika-organov-gosudarstvennoj-vlasti.html?start=1</a:t>
            </a:r>
            <a:r>
              <a:rPr lang="ru-RU" sz="1400" dirty="0" smtClean="0">
                <a:solidFill>
                  <a:schemeClr val="bg1"/>
                </a:solidFill>
              </a:rPr>
              <a:t> - подробнее о данных органах власти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2060848"/>
            <a:ext cx="4536504" cy="36724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не входят ни в одну из трех властей — законодательную, исполнительную, судебную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создаются и действуют в соответствии с Конституцией РФ и федеральными законами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являются независимыми органами государственной власти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07504" y="188640"/>
            <a:ext cx="3744416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ПОВТОРИМ: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38132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Официальный сайт Президента РФ - </a:t>
            </a:r>
            <a:r>
              <a:rPr lang="en-US" sz="1400" b="1" dirty="0" smtClean="0">
                <a:hlinkClick r:id="rId2"/>
              </a:rPr>
              <a:t>http://kremlin.ru/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8900" cy="2009776"/>
          </a:xfrm>
          <a:prstGeom prst="rect">
            <a:avLst/>
          </a:prstGeom>
          <a:noFill/>
        </p:spPr>
      </p:pic>
      <p:pic>
        <p:nvPicPr>
          <p:cNvPr id="8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8224"/>
            <a:ext cx="2628900" cy="2009776"/>
          </a:xfrm>
          <a:prstGeom prst="rect">
            <a:avLst/>
          </a:prstGeom>
          <a:noFill/>
        </p:spPr>
      </p:pic>
      <p:pic>
        <p:nvPicPr>
          <p:cNvPr id="7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628900" cy="20097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1800" y="1166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ГЛОССАРИЙ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687080"/>
            <a:ext cx="619268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ГОСУДАРСТВЕННОЙ ВЛАСТИ </a:t>
            </a:r>
            <a:r>
              <a:rPr lang="ru-RU" sz="2000" b="1" dirty="0" smtClean="0"/>
              <a:t>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особая политическая организация  (или одно должностное лицо), наделенные властными полномочиями и осуществляющие в установленном законом порядке реализацию задач и функций государства.  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АППАРАТ</a:t>
            </a:r>
            <a:r>
              <a:rPr lang="ru-RU" sz="2000" b="1" dirty="0" smtClean="0"/>
              <a:t> - это часть механизма государства, представляющая собой совокупность государственных органов, наделенных властными полномочиями  для реализации государственной власти.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«СДЕРЖЕК И ПРОТИВОВЕСОВ» </a:t>
            </a:r>
            <a:r>
              <a:rPr lang="ru-RU" sz="2000" b="1" dirty="0" smtClean="0"/>
              <a:t>(англ. </a:t>
            </a:r>
            <a:r>
              <a:rPr lang="ru-RU" sz="2000" b="1" dirty="0" err="1" smtClean="0"/>
              <a:t>checks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balances</a:t>
            </a:r>
            <a:r>
              <a:rPr lang="ru-RU" sz="2000" b="1" dirty="0" smtClean="0"/>
              <a:t>) - разделение компетенции между органами государственной власти, обеспечивающее их взаимный контроль. 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ИМПИЧМЕНТ</a:t>
            </a:r>
            <a:r>
              <a:rPr lang="ru-RU" sz="2000" b="1" dirty="0" smtClean="0"/>
              <a:t> -  процедура отрешения президента от должности, привлечение к суду высших должностных лиц, допустивших грубые нарушения закона.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ЦИТАТНИК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(так говорил В.Путин)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4" name="AutoShape 2" descr="Картинки по запросу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ata:image/jpeg;base64,/9j/4AAQSkZJRgABAQAAAQABAAD/2wCEAAkGBxQTEhUUEhQUFBUXFxQVFxcUFhUUFhYVFhQYFhcXFxgYHCggGBolHBQYITEhJSkrLi4uFx8zODMsNygtLisBCgoKDg0OGxAQGywmHyYsLCwsLSwsLCwsLCwsLCwsLCwsLCwsLCwsLCwsLCwsLCwsLCwsLCwsLCwsLCwsLCwsLP/AABEIAL8BCAMBEQACEQEDEQH/xAAcAAEAAQUBAQAAAAAAAAAAAAAABgECBAUHAwj/xAA+EAABAwIEBAQDBgQEBwEAAAABAAIDBBEFEiExBkFRYRMUInEHgZEjMkJSobFiwdHhFXLw8TNDU4KDkrIk/8QAGgEBAAIDAQAAAAAAAAAAAAAAAAECAwQFBv/EADARAAICAgEDAwMDAwQDAAAAAAABAgMEESEFEjETQVEiYXEUgaEyQrEjkcHxFdHh/9oADAMBAAIRAxEAPwDuKAIAgCAIAgCAIAgCAIAgCAIAgCAIAgCAIAgCAIAgCAIAgCAIAgCAIAgCAIAgCAIAgCAIAgCAIAgCAIAgCAIAgCAIAgKEoDXQY1C+Z0LXjxG7j+h5rDG+En2o2JYtsa1Y19LL8XrhDC+Q65QSB1PIfVLrfTg5Fcep22KC9zV8HY+apjs4Ae0626HYrFjXOxafk2+o4P6WS7fDPXifiFtI0G2Z7jo3bQbkq19/pceWUwcGWVJpcJG1oKoSRseNnNDvqFmhLuimaltbrm4P2ejIurlCqAIAgCAIAgCAIAgCAIAgCAIAgCAIAgCAIAgCAIAgCA03EmONpWNeWl2Z2Ww05XKwX3qpI28PDlkz7U9HrhGMxVDM0bvcHQt9wprvhNFcjFsx5ds0cpxWpdHVyPY6xEjiCD3XHjvyvl/5PYYtSnixhNexsMd40dPD4ZaG7Zjfe3ZbFtk7Y9rRq4vSoY9vf3fg02DY+6mkzxkaixB2I7qI90H3I3cvGqyI9k2XYvjb6mTPIR0AGwHQKk+6T7pE4mNVjw7IEywDjOGKmax+bOwZQANHW215LaryFCvtfk4eZ0m63Ic4f0swuHMWmqa9rnONrP8ASD6Q221ljqnKdy2zPnYdOPhuKXPHPudLXUPLi6AqgCAIAgCAIAgCAIAgCAIAgCAIAgCAIAgCAIAgNTX8QwQyiKR4a6wO2gvtc8lgnkQg9M26sK+2HfCO0arjYxS0jnB7DlIc0hwN+y1sxxlBOL2bPTVZXkqOmjlXmS3YkexIWqov2PX2dn96/jZhvkc472V0kiPqf2RYIOuqtsdi9y4QhNluyJe0kf3Cgq4L2PVszfxDL3bqPmFDRCUo+DaYNib6WRsrLOGovyIO4PQqFuMu4wZNMMmv058G1xfi+ef0t+zadMrL3J991Nl9k+Ga+N0nHo+qXP3Z0rAYHx08TZCS8NF76m+9l0qYOMEpHlcqcZ3SlFaW+DZLKa4QBAEAQBAEAQBAEAQBAEAQBAEAQBAUugF0BVAUKhggPxHwUn/9DdbAB/8AIrnZdfa+87fR8tws9L5OeOk0tfT/AFyWvo9RKXb48/g8CFkIjD3kAoLlboCmZCCochYEIQUjeWG7ee4Ox9wpIlBMyqWoDXMkaNGuBsfwkG9j2VZL4MbXfF1y90dAm+Ioy+mHX+J2l/kth5bS4icCPQJb+qa1+CTcL4o+pgEr2ZLkgW2IHMLZonKcNyOTm48aLXCL2blZzUCAIAgCAIAgCAIAgCAIAgCAIChKAjXFnExpHRgMDg65dc20Ftu+q1b73U0teTp9O6f+rUuda/8ApsosZidD42cZMua99R291l9WPb3Go8W1WelrnZpeFeKnVU8jCwNaBmZa97XtqsNN7nPTN/P6YsWqMt8+5LVtnIITx/ilVA9hhJbGRqQL+q+x+XJaOROyL2npHX6XDGsbjcufYhVfxRUTMLHyEtO4sBda0pza+p7PRVdPxqZd8Y8mlJ/13VUbK5fcyxXMhcB8ydABqSewUFJ2KCbZKMI+H1TOA6RwgYeRGaQj22C2K6JNbOHk9bjF6rWzet+FsVtaia/WzLfSyy/pl8mg+tZG98GrxP4czRgmJwlA7ZH/AE2P6LHLHkvBtUdce9WL90Q+pp3xOLXgtPfRa78nepujbFSi9osQzlGOym/LYjqEMc17o22BQxvnjZMbR5hc7XbuPqqpLuWzBlWTVEpV+dHbIHRgAMLQALAAi1uy6qlHWkzwslLe3s97q5UqgCAIAgCAIAgCAIAgCAIAgKFAQjGuNXwVL4jEC1tudnEEXuPqtKeU4ycdHcxekRyKe9S5IbxjxT5lzXZMrWAgC9ySd/2WCyfqvlHXwcRYUWm9t/8AH/ZG465x01A6XNvoo7PZm07Jb7lA32BYpJSuE7A17SMrtbjXk7oe6Ql2S4MGTVXlw7J7TJFS8bVU08bWBoDnBuUC9xfW59ll/UWOSOff0nGoqlKTeyY4vjFJlcyaSMg6Fv3j+nNbFl1etM4lOHkWcwi/ycersniP8O+S5y33tfRc49lBThTGMvJiuUozpaRVgUtlkdK+HnDQDBUytu92sYP4G9fcrbx6uO5nkurZrsn6cfC8k8C3DjFUAQEY4z4cbUxOc0WkaCQRzste+pSW0dDAzJUWLfg47YgkHQi4I7haJ7SE1JJooVBLL4nbdtPkdQoktlVw2SHh/A56k/ZlzGA6yEmw7N6lTVTKx8HPzs6mhaaTl8aOwUsWVrW3JsALnc2G5XVitLR46Uu6TfyeysVCAIAgCAIAgCAIAgCAIAgLZHgC5Nh1OyhjTfg5n8SK+nkyeEQ6UGxLdsvQnnqufkSjKX0npejUXQblNNRIFLHrYrCnrk7EO3myRKsN+G9S9gke6NlxcRkOzAcru2BW0qZNbRxbeuds9RjwR+opX0s7mO5Gzh+Zp3BC15b8Pydaq2ORV6kTbcM4jFTyyCQOLHtcxr26vYHcx3slc1F7a+xgzsWzJqj2PlPf2MaowV2R0kLxNE3QubcFvQPadW++yq4rzHlGKrqVlclVkJpv3Xj+DXRbO+X7qsjqT8o83KxkZlYfT+JIxn53tb8idVSXlIw5E+yqUvsd7gjDWho0AAA9houxFaWjwMm29s9FYgIAgKEIDiHGdKI6yZoFhcOH/cLrlzj2yaPa9Lsc8eLf4NKqnRDAoZTfKZPeE+MWwRCKVhyi9nN6HqFlqyfTXa1s4mf0md8/VrfPwdBwzEo52B8TszdvYjcEclv1zU47R5y6mdMu2a0zMVzEEAQBAEAQBAEAQBAEAQBAa3iLDjUU74g7KXDQ9wbi/ZY7Yd8dGfGvdFisS3o5Dj3DVRSgOlDS29szTcX5ey586nDhnq8HqccqXZrTMSQBkjH7tOVw+XL9Frxlx90bSh3wcPydco+KKZ0YcZWtNhdp3B5iy6UcuHbtnkbOnXxm4qLOZ8TTipqnvZsSAP8AK0WH7LQss23I9Rg0OjHUZeTEwzCXVErmMe1ga0uc52wa3c25q1MXJaGVlPFpUktvwbCHHIqWKSKmLpTLo+WQAXFrWY0bBX7u1dsf3/8ARrxwrb5xtyZePCRo6fUP+R/VYpcHTn5R4FXMjM7B5cssbvyvafoVWT1yYciLnVKPyjvMb7gEc9V109pHgGtPRcpAQBAUugOM8eyh1ZKR1Df/AFFlyZy3Y2ez6VDtxVsjiHTPWNvpJVW+SrXgl/C/BvmYxK+UtYSQGsAzG3UnZZqqPUW2zhdR6pZTZ6cPPydHwfC46aMRxNytGu9ySdyTzK34QUFpHnbrp3S7pvbM9XMQQBAEAQBAEAQBAEAQBAEBQlAcs+KeMPMzaexDGgP2++47W6gLSyG3LR6Po8aqoO6TW/8ABFYJCwBs8bww7ZgWkHq24WnOtp7XDOvVkV3c1S5R6Wi5SG3QtsQsf1fBnTs91/Jd5oW8OnYXPdpe13Hs0KVW2+TFY+1epY+EVpqaqppWkwStdewBYSHA6FptcWIWx2yXsaUs/EyIOEno6BU/Dyle3M3xInEXsHZmgnlldyW28ePk89DPvr4Uto54acRVDorgi7mXGx5XC581tM9bVOVlKlJc6MOaMtJB5aK0XtGyntbKRusUlHaJOucD482aIRuP2jBa35gOa2sW7jsfk8h1XCdNnfFfSyVArdOSVQFLoDWY/iraeJzyddQ0dStfItVcX8mziYzyLFFfucRrqgveSTckkn3JuudBcbfk93CCjFJexjXVyTKeLNA5ndY1y2wbLAeKX0rvQ4ObfWMm4Pt0KyVylB7Rzs3EovX1PT+TsmHVPixsksW5gHWdoRfWxXUjLujs8dZDsm473oy1YoEAQBAEAQBAEAQBAEBRzrIC3OnkEGrON3RVpie1vgtdkJ/EP4rrSeRJT58Hdr6Qp4qti/qfJuOLsSZDB4wDDJ92NxAcRfmFkvnFLa8s0cDFd93ZLwvJzrFcTlqqEmS73QzNOa13ZHtI5crrW7nKPPsd70aMTKTX0xlF/wAf9lMPwWlYxnnXyNlksWsZ/wApp+6ZB1O9kSiuH5MNtuVkN2UvUF/OjP4ZwGaDFGMLCWtzuz2OTJlNjfbmFkhBqfJjyuoV34b3xJ8aOsALdPOEJ+I+MTxBkULHWeCXPaCT/lFtlrZMpf0o6vS44yn33tceEzmUtLM31PjkaN7ua4fqQtTs17HpK86ix9sZGXU/aMEg32eO42PsVhX0y0Z4PtfazAWUy60ZNFWOjcHMcWkbEKko+6K2Vxsj2yW0dCwX4gNsBUA3/M3UH3C2K8qUeJ8nnMnoct7pf7EgbxjSWv4vysbrL+up99/7HP8A/F5W9dhq8T4+haD4TS89XaN/qqSzd/0I3KOh3Se7OEc+xvHJKh5c93sOQ7Ba2tvulyz0ONiV48dQ/wBzU3VjZ2e9JDc35BUnLgq3oyKSVnjNc8Zow5uYdWg6pH6dfyYrq5Sqko8PXB2Kmo6QMEzI4Q22YPDW7dV1YKDW0eDs74txnvaM6irWSD0H+SyFDLQBAEAQBAEBZJIBugPI1IQFBVjmgMgOvqEAugNBxyx5opchILRmNtLtB1H0WHIjuBvdNlGOVBzW1s51gfGs1M0tNpGcg8n0+x6dlo1WyhwnwejyulU3vu8P7e5GsSxXxJHSO+84lxt3UKO+WbsHCqChHnSLBVvfYEusNgTt7XTRX1VF7UdGdhldPA4uhcWkixtbUex3Txynopb6NyUbY7RZHUl0zXSkm72ueTvbMLlRpGVpek41/Hg67iPGFLCwHP4hIFms1P8AZbzyIJbXJ5GrpmRbLXbr7s2mA4syqiEsYIBJFjuCNwslc1NbRr5WNPHsdc/JsLLIa5D/AIlYoyOmMRsXyaAdADq5auTP6dI6nScV23d/tE5PR1mQ9QdCOoWlKG9HrpLZlVFPcZmat/bsVjjP2ZMZez8mIQsui2mLpsIu8UoNsoSgf5LUIPanpy726qkpdvkl8I955ABkb8z17KkU39TKfctdhs1/SWm+w/ut79K3HZ52XXNTacOCZ8LwTthdFKRkcQ4AXNuy2Mep1nN6hlwyZqcVr5+5L8GiaHjKNbXPssxom+QBAEAQBAUcbIDQzV2YkoRssNSg2ebqpTobMnBq67zGeeo9woaJNf8AESoqI4GyQOIa132mX7wbyPtfda2Spa4On0tUyt7bVvfg5/VcaVL4TE54IcLE2GYjpdavqTce3Z6CPTMaE/US1oikpJUKKXg23ux/YBisXUIrgEKCdFw02NvbRNEOKZlx1oOkozD8w+83v39lVxMbg48xLnx5Ta9wdWuGxHX+yjSMkZ9yb+Dt3D5ggpo2MkZlDQblwGYnUn3uuhXKKj5PEZCtstlJp72blj7i425Hqsu9ms1rgjXEXBcVZM2WR7xYZS1pAuL335LFKlOXcbePnW0QcIeGa/iThWjgo5XMiawsaSHbuJ5XJ3WO6uMYbRkxsi6y+P1Pycppq0xnQ9rHY9u605xUlyeylzwzYtkik3+zd31bf+SxalEp3Sj90UfhruVnDsQVPqL3LqaZ4Gjd0KepEvtfJc2icodqI2j08FjNXOHsFDm5eA5fBZJUl3pYLDbuVaFXK+TFbONUHOXseElPIzVw06jUf2WzZTKPlHNo6xVa9Pj8khwep8RjHDdrrX62W5juXp6ZwOp1wjkPs5TJ7T3dZrBdx66AdSVmb2c83+H0QjG93HVzuv8AZQWMtAEAQBAEB5VQ9DrflP7ICC+bUlSnm1ILXVaArQYk2KTxHmzGNc9x3s0D+6rJpLbLwg5yUUUxL4j07ontbG8lzSBmsBqLa9lpyyNprR3aejWxnGUpI5cStdHoJfU9Fikye2kelNTSSvEcTHSPOzWi/wDsO6lcvRgvyIUrc2S2j+G1YRd/gt/hL3X+ZAssqomzkT63FPhGtxrhKopxmcwgDocwPsQscoSj5NzF6lXc9eGaBQdJMyqI5rxnncs7P6ex2VJcGKS7WpIycLpJJ3tiiGZx2F9B1J6AJ2bekL8mFEfUl/jydx4cw009PHCXZywWJ6nc27LpVx7Y6PE5N3q2ynrybJXMBoONcHkqqcxRODSXNOugIHWyw3VuetG1h5Cot72tmv4b4Cgp2XlDZpT95zhcDs1p2CRqSXJly+oWZD86RzHi6mbFWTMYLNa6wHQb2H1WntdzR6Lpc5PGTk/n/LEuDTRxNlLmC4vka71tvtmb3UyqettGOHVqp3enr9zHoZJpXNjjzOe42a0Hf+ix+mt60dG2yNUHOfCK4lBPC7JOHNdexBP023B6o61HyjDjZlWQtwJDwxwZ5yB8viljg7KwWu0kDXNztfRZq6u5M53Ueo2Y9qhD8kfkgdBLlcCCHZSDuHA2t3HQqiTU0Zv1deVjS29PRJISLLqHkfcvjcLgD9EI+5MMJnAez6fVRoEsUFggCAIAgCAICA8T4W+F5e0ExE3uNcpO4PbupI0R/wA2pIBqkBM+F8D+zc+dt/FblyOH/LPUd1VrfBaLae0QDj/heOjex0LjkkzfZnUst055VpWwUHwer6VmzvTjP29yLyCywI6kOdstYP0RlvHJ2j4eYA2npmvIHiygOcbagHZvsFu0RSimeMz8iVtr+ESuyzmieVTTte0tcAWkEEFVlFSWmTGTi+5eTgnFGG+XqZIxsDcexXOa09HtsK71qVJmsBsQRuCD9DdPY2muDb4PjD6acyxWvrodiHakKK3JLaNe3HhkVdlnj/k6bwhxn5uQxOjyPyl9wbiwIGvTdblVzk9NHm8/pf6WCmpbTJgFsHKCAogIVxJwfGZJKy7nOADvD0tcbu6nTksKpj3Nm5HOtjR6KfBEsScZAXb32WaacoNGpCXY018mPwaTS1HjPbdou3bWztyPZa1FTT2zr9T6jG6tQg/yTHjShhrYWvjlj8QbZjlzN/KehH9Ve2pz5RpYeU8a3u9j04RqoqOmbE9+d93Od4YJFydgeatVW4rkjNylkWuxGJj4iqHh7IyHc3G3qHLTr3WTtXk1N8aMCXDjbTRWIMVtK6PVxF+QCA3vCNDJK/OSRE08/wATug7KNk6J6oJCAIAgCAIAgNDjdY5wLGGwNwT17eyIjZAq7C8p6e2ysQbjhCGmac0xvLfTN9xvS3f3QkkHG2JTQ0jpKbKXXaL7+knUt7rDb3a4NvCVMrUrfBxfEq2WV2aZznHq79gtFr58nsaFUo6q1r7HnVjUHqAf0VImSv3LYN/opkWktpo+gMAnD6eIj8jR7ECxC3ceXdWtHhMmDhbKLNis5hLXFCGcR47mD6yVw2uG++UWXLclKbaPZ9LrcMdbI2xtyp8I6D8M2WE0sclRHHK7IwkBzgbWFuvJRBL+41rpWQocq/J2zA8Ep6ZtoGNbfd27ne7ua6MIRS+k8XbfZbL/AFG9m1CuYiqAIChCA0NZwlA9xIzMvyadPodkI0aXHuEXNa11OXPI+80kXI6tU7GvgjfgPZ96OQe7HKQloyaF2Z1tdOuibIN/TQ2UbB7ygWUg1TMNdUTNYNG7uPRo3+fJCSfU1O2NoYwWa0WAVST1QBAEAQBAEBr8aqskZtudkBBn4mQbOU6KmY1zZG2P+ykEfrKGWNxs1zxuC0E6d7ICyqq5smR+drbg2cCASNt1K4HBhvoJahgjjHpDrlx0Yw8z3PYLWt/1JaidfAsWL/q2Pz4Rh49hzIwGxvzlgGfa4vzsOS1LYenPX2O30/LlkRcmtGjY7VVfg6RN+C+LzT/Zyaxn6t7qkbHU9rwcrqHTlf8AXHh/5OhR8VUpF/Fb7G63FmVNb2efl07JXHaaLiTjiMMLYDdxBGba3t3WC3Kc12wX7nQw+kWOSlbwjlVZUZysUI6Wj0utcLwX0UP4jsFWyXsVke2H4TUVBcYInyAHUiwA7XJWaMHJGvfmU4+ozfJ1L4d0FXDG9tSC1tx4bHODnD822w7LaojJeTzXU76LpqVX7kxC2DmFUAQBAEAQFCEBGeIZAZA0Aeka2A3KkgxWSJog855VIN7w1BaMv5vP6DQKpJuEJCAIAgCAIDwrKgMbfnsEBHq6cv3QjZHMRhBBViDWYcZDK1kepcbAFCTesxIsdleHRvHXTXseaDRuX4yHxlr2seSLa6j5hRoGnkoM8fhscYm7eiwI9lGuNIlS1LufJEKnhWanlc6EGeJ293DxHA7hw5laV2POS/B6XC6lTKChL6X/AAaWqo7epty3Ud2kbtPQhaqm/EjtRkmuDEuQshk8Hq2Z3VV7Y/ALHyE81OvgHvR0bnntzKrOaiiG9F+JVLWjI06bE9VWEP7mV+7Jh8LsfDH+WdtI67CPz22PvZbdE9S0cbrOH3x9ZPx5/B1cBbp5gqgCAIAgCAIChKA59WVl3ud1cT+qkgvgnupIPUszICXYR/wWe1lUsZiAIAgCAIAgNPjMvqA6D9SgNDU1NlJU1VZUCykk23A+E3d5hw01Effq7+ShkkuqaRkgs9rXDuAf9lAIzinCpb6qc/8Ajcf/AJJ/YqdkaNI+Z0Zyva5h7gqQe1NnkIEbXO7gEAe5KENJrTITxPSS0NW9pe1/iDxNvTYmxaR/Nc/IrUpHr+m3K2hL44MI1EL9wY3dtW/LmFrOM4+OTpx7l+B5eL/qBV75/Bbu37FQYGcy/wBk1Yxz4POpr3uacjS2MaEhpt83bK0adcsxOcFLW+fgl/wmhhe+Zr2Ne/KwtzAO9OocBfuQtuhxb0zjdb71GLT0vc6BTcL0kcwnZAxsg2cBtfoNgtlQinvRwnk2yj2uT0bgBXMBVAEAQBAEAQHnUusxx6A/sgOWVocNVJB54fVXNuakgkdMEBLMJP2Te1x+qqWMxAEAQBAEAQEYxKe7nHuhBH6lr5HZY2lzrE2HQKxBoGuc466dkJOh8FVl4vCO7Nv8pUMEjUEhAWuYDuAfdAMoG2iA5px/wjU1VY18LQWOY1mYusGWJuSOe/Ja1tcnLaO30/PqoocX52ZeM8B08WHyBjc0zGF/ific5oufl2UyqSjx5MeP1CyeSnJ8MgnBHD/nZ8ji4RtbneW725NB5XWGtdz0drqOY6K/p8vwZnHvCvkntdHmMLtidS1w5EqbYOJj6bn+vFqb5R07g7D2f4fAx7BZ0YLmkb5tTfutiuK7EjzuXa/1EpRYwDg6npJnzRZruFgCfS0E3ICmNUYvaF+bbfBQn4RI1kNQIAgCAIAgCAIDBxuTLC/2t9dEIZAawKSDZ8N8Oh9NI9w9cn3D+UN2t7lNklmHzcjoRcEdCNCpIJTgknpc3ob/AFVSxs0AQBAWSyhouTZAeRrGdUBr63GWgED6qdEEYrqy+g1J0AHMnkgJTw/hfgsu7/iO1cenRo7BQTojPGOFNjlErLDxL5m/xD8Q91OyCzhWotUsA5hwPta6An6gkIAgCApZAUcwEWOoQGFhmDQU+bwY2x5jmdl5nuqxio+DJZbOz+p7Mqana8We0OHRwBH6q3kpGTj4PRrbIQVQBAEAQBAEAQBAEBpOLZcsF+WZv81KBB56oEGykg6JgLgaeLLtkH9/1VSSL8T05gm8UD0SHccn8wfdSiNHrhONtBGvuOqaGyXwyhwDhqCoJL0AQGLiTbxutuNfogIjjFW9jbgXHVSQYFDgdVU2cfsmHZz73Ps1SCVYRwzFAQ8l0jx+J+w9hsFUnRssQrmxMLnfIcyeiA55i1c6V5e75DkB0CkgknB2EiMeK8jxHDRtx6Wnt1KAlN1BIzICgeEBXMgKZwgK5ggKZwgGcIBmCAZwgGcIBmQDOEAzICuZAUzhAVzIBdAY2JUjZo3Ru2cLex5H6oDlb4HMc5jt2ktPuFYgmfBWIekwuOupb7cwoaBJKumZKxzHi7SLEKCTmmJ4Y6mmyakfeY7q2/7hWKkkwDFC0WOo6KCSVxShwDhsVBJfdAa91YBv+yAiWJzujcQ0F8Z2sCS3+E/1TZU3mHYveNucnNbXQ37XQsZH+Kt7/QoCOY/VSSSelj3NAAFv1Qg1rI3c4n/RWIMindI0gtjeDffZQwStuJ35H6KCSv8AiHugKiuQFRWFCR5soCvmygKeaKAu8yUIY8wUA8coSV8coCvjlAPGKAqJygKeOUA8coB5iyAebQGFiuLZGXF73A0FyB1QgjFTVscS4g3O+huSrEGbgULGuEj3AEatbroep/ooBJhiTfzBQWI3XYuyR95LHKSGjoFYqetK9sps2zQN3aDToOpQEkimAADdgLBVLF/joAY0BTw0BaYQgKGAIC3wAgHlwg0UNOEBTywQFPLBAPKhADTowW+XChAr5cKQUFMgKinQDy6AeAgHgoCvhIAIUA8JAPDQFfCQFvhIB4SAeAEA8sOgQFppW9AgHkm/lCAtOHxn8DPoEBcyhYNmtHyCA9WwAIC4R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xQTEhUUEhQUFBUXFxQVFxcUFhUUFhYVFhQYFhcXFxgYHCggGBolHBQYITEhJSkrLi4uFx8zODMsNygtLisBCgoKDg0OGxAQGywmHyYsLCwsLSwsLCwsLCwsLCwsLCwsLCwsLCwsLCwsLCwsLCwsLCwsLCwsLCwsLCwsLCwsLP/AABEIAL8BCAMBEQACEQEDEQH/xAAcAAEAAQUBAQAAAAAAAAAAAAAABgECBAUHAwj/xAA+EAABAwIEBAQDBgQEBwEAAAABAAIDBBEFEiExBkFRYRMUInEHgZEjMkJSobFiwdHhFXLw8TNDU4KDkrIk/8QAGgEBAAIDAQAAAAAAAAAAAAAAAAECAwQFBv/EADARAAICAgEDAwMDAwQDAAAAAAABAgMEESEFEjETQVEiYXEUgaEyQrEjkcHxFdHh/9oADAMBAAIRAxEAPwDuKAIAgCAIAgCAIAgCAIAgCAIAgCAIAgCAIAgCAIAgCAIAgCAIAgCAIAgCAIAgCAIAgCAIAgCAIAgCAIAgCAIAgCAIAgKEoDXQY1C+Z0LXjxG7j+h5rDG+En2o2JYtsa1Y19LL8XrhDC+Q65QSB1PIfVLrfTg5Fcep22KC9zV8HY+apjs4Ae0626HYrFjXOxafk2+o4P6WS7fDPXifiFtI0G2Z7jo3bQbkq19/pceWUwcGWVJpcJG1oKoSRseNnNDvqFmhLuimaltbrm4P2ejIurlCqAIAgCAIAgCAIAgCAIAgCAIAgCAIAgCAIAgCAIAgCA03EmONpWNeWl2Z2Ww05XKwX3qpI28PDlkz7U9HrhGMxVDM0bvcHQt9wprvhNFcjFsx5ds0cpxWpdHVyPY6xEjiCD3XHjvyvl/5PYYtSnixhNexsMd40dPD4ZaG7Zjfe3ZbFtk7Y9rRq4vSoY9vf3fg02DY+6mkzxkaixB2I7qI90H3I3cvGqyI9k2XYvjb6mTPIR0AGwHQKk+6T7pE4mNVjw7IEywDjOGKmax+bOwZQANHW215LaryFCvtfk4eZ0m63Ic4f0swuHMWmqa9rnONrP8ASD6Q221ljqnKdy2zPnYdOPhuKXPHPudLXUPLi6AqgCAIAgCAIAgCAIAgCAIAgCAIAgCAIAgCAIAgNTX8QwQyiKR4a6wO2gvtc8lgnkQg9M26sK+2HfCO0arjYxS0jnB7DlIc0hwN+y1sxxlBOL2bPTVZXkqOmjlXmS3YkexIWqov2PX2dn96/jZhvkc472V0kiPqf2RYIOuqtsdi9y4QhNluyJe0kf3Cgq4L2PVszfxDL3bqPmFDRCUo+DaYNib6WRsrLOGovyIO4PQqFuMu4wZNMMmv058G1xfi+ef0t+zadMrL3J991Nl9k+Ga+N0nHo+qXP3Z0rAYHx08TZCS8NF76m+9l0qYOMEpHlcqcZ3SlFaW+DZLKa4QBAEAQBAEAQBAEAQBAEAQBAEAQBAUugF0BVAUKhggPxHwUn/9DdbAB/8AIrnZdfa+87fR8tws9L5OeOk0tfT/AFyWvo9RKXb48/g8CFkIjD3kAoLlboCmZCCochYEIQUjeWG7ee4Ox9wpIlBMyqWoDXMkaNGuBsfwkG9j2VZL4MbXfF1y90dAm+Ioy+mHX+J2l/kth5bS4icCPQJb+qa1+CTcL4o+pgEr2ZLkgW2IHMLZonKcNyOTm48aLXCL2blZzUCAIAgCAIAgCAIAgCAIAgCAIChKAjXFnExpHRgMDg65dc20Ftu+q1b73U0teTp9O6f+rUuda/8ApsosZidD42cZMua99R291l9WPb3Go8W1WelrnZpeFeKnVU8jCwNaBmZa97XtqsNN7nPTN/P6YsWqMt8+5LVtnIITx/ilVA9hhJbGRqQL+q+x+XJaOROyL2npHX6XDGsbjcufYhVfxRUTMLHyEtO4sBda0pza+p7PRVdPxqZd8Y8mlJ/13VUbK5fcyxXMhcB8ydABqSewUFJ2KCbZKMI+H1TOA6RwgYeRGaQj22C2K6JNbOHk9bjF6rWzet+FsVtaia/WzLfSyy/pl8mg+tZG98GrxP4czRgmJwlA7ZH/AE2P6LHLHkvBtUdce9WL90Q+pp3xOLXgtPfRa78nepujbFSi9osQzlGOym/LYjqEMc17o22BQxvnjZMbR5hc7XbuPqqpLuWzBlWTVEpV+dHbIHRgAMLQALAAi1uy6qlHWkzwslLe3s97q5UqgCAIAgCAIAgCAIAgCAIAgKFAQjGuNXwVL4jEC1tudnEEXuPqtKeU4ycdHcxekRyKe9S5IbxjxT5lzXZMrWAgC9ySd/2WCyfqvlHXwcRYUWm9t/8AH/ZG465x01A6XNvoo7PZm07Jb7lA32BYpJSuE7A17SMrtbjXk7oe6Ql2S4MGTVXlw7J7TJFS8bVU08bWBoDnBuUC9xfW59ll/UWOSOff0nGoqlKTeyY4vjFJlcyaSMg6Fv3j+nNbFl1etM4lOHkWcwi/ycersniP8O+S5y33tfRc49lBThTGMvJiuUozpaRVgUtlkdK+HnDQDBUytu92sYP4G9fcrbx6uO5nkurZrsn6cfC8k8C3DjFUAQEY4z4cbUxOc0WkaCQRzste+pSW0dDAzJUWLfg47YgkHQi4I7haJ7SE1JJooVBLL4nbdtPkdQoktlVw2SHh/A56k/ZlzGA6yEmw7N6lTVTKx8HPzs6mhaaTl8aOwUsWVrW3JsALnc2G5XVitLR46Uu6TfyeysVCAIAgCAIAgCAIAgCAIAgLZHgC5Nh1OyhjTfg5n8SK+nkyeEQ6UGxLdsvQnnqufkSjKX0npejUXQblNNRIFLHrYrCnrk7EO3myRKsN+G9S9gke6NlxcRkOzAcru2BW0qZNbRxbeuds9RjwR+opX0s7mO5Gzh+Zp3BC15b8Pydaq2ORV6kTbcM4jFTyyCQOLHtcxr26vYHcx3slc1F7a+xgzsWzJqj2PlPf2MaowV2R0kLxNE3QubcFvQPadW++yq4rzHlGKrqVlclVkJpv3Xj+DXRbO+X7qsjqT8o83KxkZlYfT+JIxn53tb8idVSXlIw5E+yqUvsd7gjDWho0AAA9houxFaWjwMm29s9FYgIAgKEIDiHGdKI6yZoFhcOH/cLrlzj2yaPa9Lsc8eLf4NKqnRDAoZTfKZPeE+MWwRCKVhyi9nN6HqFlqyfTXa1s4mf0md8/VrfPwdBwzEo52B8TszdvYjcEclv1zU47R5y6mdMu2a0zMVzEEAQBAEAQBAEAQBAEAQBAa3iLDjUU74g7KXDQ9wbi/ZY7Yd8dGfGvdFisS3o5Dj3DVRSgOlDS29szTcX5ey586nDhnq8HqccqXZrTMSQBkjH7tOVw+XL9Frxlx90bSh3wcPydco+KKZ0YcZWtNhdp3B5iy6UcuHbtnkbOnXxm4qLOZ8TTipqnvZsSAP8AK0WH7LQss23I9Rg0OjHUZeTEwzCXVErmMe1ga0uc52wa3c25q1MXJaGVlPFpUktvwbCHHIqWKSKmLpTLo+WQAXFrWY0bBX7u1dsf3/8ARrxwrb5xtyZePCRo6fUP+R/VYpcHTn5R4FXMjM7B5cssbvyvafoVWT1yYciLnVKPyjvMb7gEc9V109pHgGtPRcpAQBAUugOM8eyh1ZKR1Df/AFFlyZy3Y2ez6VDtxVsjiHTPWNvpJVW+SrXgl/C/BvmYxK+UtYSQGsAzG3UnZZqqPUW2zhdR6pZTZ6cPPydHwfC46aMRxNytGu9ySdyTzK34QUFpHnbrp3S7pvbM9XMQQBAEAQBAEAQBAEAQBAEBQlAcs+KeMPMzaexDGgP2++47W6gLSyG3LR6Po8aqoO6TW/8ABFYJCwBs8bww7ZgWkHq24WnOtp7XDOvVkV3c1S5R6Wi5SG3QtsQsf1fBnTs91/Jd5oW8OnYXPdpe13Hs0KVW2+TFY+1epY+EVpqaqppWkwStdewBYSHA6FptcWIWx2yXsaUs/EyIOEno6BU/Dyle3M3xInEXsHZmgnlldyW28ePk89DPvr4Uto54acRVDorgi7mXGx5XC581tM9bVOVlKlJc6MOaMtJB5aK0XtGyntbKRusUlHaJOucD482aIRuP2jBa35gOa2sW7jsfk8h1XCdNnfFfSyVArdOSVQFLoDWY/iraeJzyddQ0dStfItVcX8mziYzyLFFfucRrqgveSTckkn3JuudBcbfk93CCjFJexjXVyTKeLNA5ndY1y2wbLAeKX0rvQ4ObfWMm4Pt0KyVylB7Rzs3EovX1PT+TsmHVPixsksW5gHWdoRfWxXUjLujs8dZDsm473oy1YoEAQBAEAQBAEAQBAEBRzrIC3OnkEGrON3RVpie1vgtdkJ/EP4rrSeRJT58Hdr6Qp4qti/qfJuOLsSZDB4wDDJ92NxAcRfmFkvnFLa8s0cDFd93ZLwvJzrFcTlqqEmS73QzNOa13ZHtI5crrW7nKPPsd70aMTKTX0xlF/wAf9lMPwWlYxnnXyNlksWsZ/wApp+6ZB1O9kSiuH5MNtuVkN2UvUF/OjP4ZwGaDFGMLCWtzuz2OTJlNjfbmFkhBqfJjyuoV34b3xJ8aOsALdPOEJ+I+MTxBkULHWeCXPaCT/lFtlrZMpf0o6vS44yn33tceEzmUtLM31PjkaN7ua4fqQtTs17HpK86ix9sZGXU/aMEg32eO42PsVhX0y0Z4PtfazAWUy60ZNFWOjcHMcWkbEKko+6K2Vxsj2yW0dCwX4gNsBUA3/M3UH3C2K8qUeJ8nnMnoct7pf7EgbxjSWv4vysbrL+up99/7HP8A/F5W9dhq8T4+haD4TS89XaN/qqSzd/0I3KOh3Se7OEc+xvHJKh5c93sOQ7Ba2tvulyz0ONiV48dQ/wBzU3VjZ2e9JDc35BUnLgq3oyKSVnjNc8Zow5uYdWg6pH6dfyYrq5Sqko8PXB2Kmo6QMEzI4Q22YPDW7dV1YKDW0eDs74txnvaM6irWSD0H+SyFDLQBAEAQBAEBZJIBugPI1IQFBVjmgMgOvqEAugNBxyx5opchILRmNtLtB1H0WHIjuBvdNlGOVBzW1s51gfGs1M0tNpGcg8n0+x6dlo1WyhwnwejyulU3vu8P7e5GsSxXxJHSO+84lxt3UKO+WbsHCqChHnSLBVvfYEusNgTt7XTRX1VF7UdGdhldPA4uhcWkixtbUex3Txynopb6NyUbY7RZHUl0zXSkm72ueTvbMLlRpGVpek41/Hg67iPGFLCwHP4hIFms1P8AZbzyIJbXJ5GrpmRbLXbr7s2mA4syqiEsYIBJFjuCNwslc1NbRr5WNPHsdc/JsLLIa5D/AIlYoyOmMRsXyaAdADq5auTP6dI6nScV23d/tE5PR1mQ9QdCOoWlKG9HrpLZlVFPcZmat/bsVjjP2ZMZez8mIQsui2mLpsIu8UoNsoSgf5LUIPanpy726qkpdvkl8I955ABkb8z17KkU39TKfctdhs1/SWm+w/ut79K3HZ52XXNTacOCZ8LwTthdFKRkcQ4AXNuy2Mep1nN6hlwyZqcVr5+5L8GiaHjKNbXPssxom+QBAEAQBAUcbIDQzV2YkoRssNSg2ebqpTobMnBq67zGeeo9woaJNf8AESoqI4GyQOIa132mX7wbyPtfda2Spa4On0tUyt7bVvfg5/VcaVL4TE54IcLE2GYjpdavqTce3Z6CPTMaE/US1oikpJUKKXg23ux/YBisXUIrgEKCdFw02NvbRNEOKZlx1oOkozD8w+83v39lVxMbg48xLnx5Ta9wdWuGxHX+yjSMkZ9yb+Dt3D5ggpo2MkZlDQblwGYnUn3uuhXKKj5PEZCtstlJp72blj7i425Hqsu9ms1rgjXEXBcVZM2WR7xYZS1pAuL335LFKlOXcbePnW0QcIeGa/iThWjgo5XMiawsaSHbuJ5XJ3WO6uMYbRkxsi6y+P1Pycppq0xnQ9rHY9u605xUlyeylzwzYtkik3+zd31bf+SxalEp3Sj90UfhruVnDsQVPqL3LqaZ4Gjd0KepEvtfJc2icodqI2j08FjNXOHsFDm5eA5fBZJUl3pYLDbuVaFXK+TFbONUHOXseElPIzVw06jUf2WzZTKPlHNo6xVa9Pj8khwep8RjHDdrrX62W5juXp6ZwOp1wjkPs5TJ7T3dZrBdx66AdSVmb2c83+H0QjG93HVzuv8AZQWMtAEAQBAEB5VQ9DrflP7ICC+bUlSnm1ILXVaArQYk2KTxHmzGNc9x3s0D+6rJpLbLwg5yUUUxL4j07ontbG8lzSBmsBqLa9lpyyNprR3aejWxnGUpI5cStdHoJfU9Fikye2kelNTSSvEcTHSPOzWi/wDsO6lcvRgvyIUrc2S2j+G1YRd/gt/hL3X+ZAssqomzkT63FPhGtxrhKopxmcwgDocwPsQscoSj5NzF6lXc9eGaBQdJMyqI5rxnncs7P6ex2VJcGKS7WpIycLpJJ3tiiGZx2F9B1J6AJ2bekL8mFEfUl/jydx4cw009PHCXZywWJ6nc27LpVx7Y6PE5N3q2ynrybJXMBoONcHkqqcxRODSXNOugIHWyw3VuetG1h5Cot72tmv4b4Cgp2XlDZpT95zhcDs1p2CRqSXJly+oWZD86RzHi6mbFWTMYLNa6wHQb2H1WntdzR6Lpc5PGTk/n/LEuDTRxNlLmC4vka71tvtmb3UyqettGOHVqp3enr9zHoZJpXNjjzOe42a0Hf+ix+mt60dG2yNUHOfCK4lBPC7JOHNdexBP023B6o61HyjDjZlWQtwJDwxwZ5yB8viljg7KwWu0kDXNztfRZq6u5M53Ueo2Y9qhD8kfkgdBLlcCCHZSDuHA2t3HQqiTU0Zv1deVjS29PRJISLLqHkfcvjcLgD9EI+5MMJnAez6fVRoEsUFggCAIAgCAICA8T4W+F5e0ExE3uNcpO4PbupI0R/wA2pIBqkBM+F8D+zc+dt/FblyOH/LPUd1VrfBaLae0QDj/heOjex0LjkkzfZnUst055VpWwUHwer6VmzvTjP29yLyCywI6kOdstYP0RlvHJ2j4eYA2npmvIHiygOcbagHZvsFu0RSimeMz8iVtr+ESuyzmieVTTte0tcAWkEEFVlFSWmTGTi+5eTgnFGG+XqZIxsDcexXOa09HtsK71qVJmsBsQRuCD9DdPY2muDb4PjD6acyxWvrodiHakKK3JLaNe3HhkVdlnj/k6bwhxn5uQxOjyPyl9wbiwIGvTdblVzk9NHm8/pf6WCmpbTJgFsHKCAogIVxJwfGZJKy7nOADvD0tcbu6nTksKpj3Nm5HOtjR6KfBEsScZAXb32WaacoNGpCXY018mPwaTS1HjPbdou3bWztyPZa1FTT2zr9T6jG6tQg/yTHjShhrYWvjlj8QbZjlzN/KehH9Ve2pz5RpYeU8a3u9j04RqoqOmbE9+d93Od4YJFydgeatVW4rkjNylkWuxGJj4iqHh7IyHc3G3qHLTr3WTtXk1N8aMCXDjbTRWIMVtK6PVxF+QCA3vCNDJK/OSRE08/wATug7KNk6J6oJCAIAgCAIAgNDjdY5wLGGwNwT17eyIjZAq7C8p6e2ysQbjhCGmac0xvLfTN9xvS3f3QkkHG2JTQ0jpKbKXXaL7+knUt7rDb3a4NvCVMrUrfBxfEq2WV2aZznHq79gtFr58nsaFUo6q1r7HnVjUHqAf0VImSv3LYN/opkWktpo+gMAnD6eIj8jR7ECxC3ceXdWtHhMmDhbKLNis5hLXFCGcR47mD6yVw2uG++UWXLclKbaPZ9LrcMdbI2xtyp8I6D8M2WE0sclRHHK7IwkBzgbWFuvJRBL+41rpWQocq/J2zA8Ep6ZtoGNbfd27ne7ua6MIRS+k8XbfZbL/AFG9m1CuYiqAIChCA0NZwlA9xIzMvyadPodkI0aXHuEXNa11OXPI+80kXI6tU7GvgjfgPZ96OQe7HKQloyaF2Z1tdOuibIN/TQ2UbB7ygWUg1TMNdUTNYNG7uPRo3+fJCSfU1O2NoYwWa0WAVST1QBAEAQBAEBr8aqskZtudkBBn4mQbOU6KmY1zZG2P+ykEfrKGWNxs1zxuC0E6d7ICyqq5smR+drbg2cCASNt1K4HBhvoJahgjjHpDrlx0Yw8z3PYLWt/1JaidfAsWL/q2Pz4Rh49hzIwGxvzlgGfa4vzsOS1LYenPX2O30/LlkRcmtGjY7VVfg6RN+C+LzT/Zyaxn6t7qkbHU9rwcrqHTlf8AXHh/5OhR8VUpF/Fb7G63FmVNb2efl07JXHaaLiTjiMMLYDdxBGba3t3WC3Kc12wX7nQw+kWOSlbwjlVZUZysUI6Wj0utcLwX0UP4jsFWyXsVke2H4TUVBcYInyAHUiwA7XJWaMHJGvfmU4+ozfJ1L4d0FXDG9tSC1tx4bHODnD822w7LaojJeTzXU76LpqVX7kxC2DmFUAQBAEAQFCEBGeIZAZA0Aeka2A3KkgxWSJog855VIN7w1BaMv5vP6DQKpJuEJCAIAgCAIDwrKgMbfnsEBHq6cv3QjZHMRhBBViDWYcZDK1kepcbAFCTesxIsdleHRvHXTXseaDRuX4yHxlr2seSLa6j5hRoGnkoM8fhscYm7eiwI9lGuNIlS1LufJEKnhWanlc6EGeJ293DxHA7hw5laV2POS/B6XC6lTKChL6X/AAaWqo7epty3Ud2kbtPQhaqm/EjtRkmuDEuQshk8Hq2Z3VV7Y/ALHyE81OvgHvR0bnntzKrOaiiG9F+JVLWjI06bE9VWEP7mV+7Jh8LsfDH+WdtI67CPz22PvZbdE9S0cbrOH3x9ZPx5/B1cBbp5gqgCAIAgCAIChKA59WVl3ud1cT+qkgvgnupIPUszICXYR/wWe1lUsZiAIAgCAIAgNPjMvqA6D9SgNDU1NlJU1VZUCykk23A+E3d5hw01Effq7+ShkkuqaRkgs9rXDuAf9lAIzinCpb6qc/8Ajcf/AJJ/YqdkaNI+Z0Zyva5h7gqQe1NnkIEbXO7gEAe5KENJrTITxPSS0NW9pe1/iDxNvTYmxaR/Nc/IrUpHr+m3K2hL44MI1EL9wY3dtW/LmFrOM4+OTpx7l+B5eL/qBV75/Bbu37FQYGcy/wBk1Yxz4POpr3uacjS2MaEhpt83bK0adcsxOcFLW+fgl/wmhhe+Zr2Ne/KwtzAO9OocBfuQtuhxb0zjdb71GLT0vc6BTcL0kcwnZAxsg2cBtfoNgtlQinvRwnk2yj2uT0bgBXMBVAEAQBAEAQHnUusxx6A/sgOWVocNVJB54fVXNuakgkdMEBLMJP2Te1x+qqWMxAEAQBAEAQEYxKe7nHuhBH6lr5HZY2lzrE2HQKxBoGuc466dkJOh8FVl4vCO7Nv8pUMEjUEhAWuYDuAfdAMoG2iA5px/wjU1VY18LQWOY1mYusGWJuSOe/Ja1tcnLaO30/PqoocX52ZeM8B08WHyBjc0zGF/ific5oufl2UyqSjx5MeP1CyeSnJ8MgnBHD/nZ8ji4RtbneW725NB5XWGtdz0drqOY6K/p8vwZnHvCvkntdHmMLtidS1w5EqbYOJj6bn+vFqb5R07g7D2f4fAx7BZ0YLmkb5tTfutiuK7EjzuXa/1EpRYwDg6npJnzRZruFgCfS0E3ICmNUYvaF+bbfBQn4RI1kNQIAgCAIAgCAIDBxuTLC/2t9dEIZAawKSDZ8N8Oh9NI9w9cn3D+UN2t7lNklmHzcjoRcEdCNCpIJTgknpc3ob/AFVSxs0AQBAWSyhouTZAeRrGdUBr63GWgED6qdEEYrqy+g1J0AHMnkgJTw/hfgsu7/iO1cenRo7BQTojPGOFNjlErLDxL5m/xD8Q91OyCzhWotUsA5hwPta6An6gkIAgCApZAUcwEWOoQGFhmDQU+bwY2x5jmdl5nuqxio+DJZbOz+p7Mqana8We0OHRwBH6q3kpGTj4PRrbIQVQBAEAQBAEAQBAEBpOLZcsF+WZv81KBB56oEGykg6JgLgaeLLtkH9/1VSSL8T05gm8UD0SHccn8wfdSiNHrhONtBGvuOqaGyXwyhwDhqCoJL0AQGLiTbxutuNfogIjjFW9jbgXHVSQYFDgdVU2cfsmHZz73Ps1SCVYRwzFAQ8l0jx+J+w9hsFUnRssQrmxMLnfIcyeiA55i1c6V5e75DkB0CkgknB2EiMeK8jxHDRtx6Wnt1KAlN1BIzICgeEBXMgKZwgK5ggKZwgGcIBmCAZwgGcIBmQDOEAzICuZAUzhAVzIBdAY2JUjZo3Ru2cLex5H6oDlb4HMc5jt2ktPuFYgmfBWIekwuOupb7cwoaBJKumZKxzHi7SLEKCTmmJ4Y6mmyakfeY7q2/7hWKkkwDFC0WOo6KCSVxShwDhsVBJfdAa91YBv+yAiWJzujcQ0F8Z2sCS3+E/1TZU3mHYveNucnNbXQ37XQsZH+Kt7/QoCOY/VSSSelj3NAAFv1Qg1rI3c4n/RWIMindI0gtjeDffZQwStuJ35H6KCSv8AiHugKiuQFRWFCR5soCvmygKeaKAu8yUIY8wUA8coSV8coCvjlAPGKAqJygKeOUA8coB5iyAebQGFiuLZGXF73A0FyB1QgjFTVscS4g3O+huSrEGbgULGuEj3AEatbroep/ooBJhiTfzBQWI3XYuyR95LHKSGjoFYqetK9sps2zQN3aDToOpQEkimAADdgLBVLF/joAY0BTw0BaYQgKGAIC3wAgHlwg0UNOEBTywQFPLBAPKhADTowW+XChAr5cKQUFMgKinQDy6AeAgHgoCvhIAIUA8JAPDQFfCQFvhIB4SAeAEA8sOgQFppW9AgHkm/lCAtOHxn8DPoEBcyhYNmtHyCA9WwAIC4R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xQTEhUUEhQUFBUXFxQVFxcUFhUUFhYVFhQYFhcXFxgYHCggGBolHBQYITEhJSkrLi4uFx8zODMsNygtLisBCgoKDg0OGxAQGywmHyYsLCwsLSwsLCwsLCwsLCwsLCwsLCwsLCwsLCwsLCwsLCwsLCwsLCwsLCwsLCwsLCwsLP/AABEIAL8BCAMBEQACEQEDEQH/xAAcAAEAAQUBAQAAAAAAAAAAAAAABgECBAUHAwj/xAA+EAABAwIEBAQDBgQEBwEAAAABAAIDBBEFEiExBkFRYRMUInEHgZEjMkJSobFiwdHhFXLw8TNDU4KDkrIk/8QAGgEBAAIDAQAAAAAAAAAAAAAAAAECAwQFBv/EADARAAICAgEDAwMDAwQDAAAAAAABAgMEESEFEjETQVEiYXEUgaEyQrEjkcHxFdHh/9oADAMBAAIRAxEAPwDuKAIAgCAIAgCAIAgCAIAgCAIAgCAIAgCAIAgCAIAgCAIAgCAIAgCAIAgCAIAgCAIAgCAIAgCAIAgCAIAgCAIAgCAIAgKEoDXQY1C+Z0LXjxG7j+h5rDG+En2o2JYtsa1Y19LL8XrhDC+Q65QSB1PIfVLrfTg5Fcep22KC9zV8HY+apjs4Ae0626HYrFjXOxafk2+o4P6WS7fDPXifiFtI0G2Z7jo3bQbkq19/pceWUwcGWVJpcJG1oKoSRseNnNDvqFmhLuimaltbrm4P2ejIurlCqAIAgCAIAgCAIAgCAIAgCAIAgCAIAgCAIAgCAIAgCA03EmONpWNeWl2Z2Ww05XKwX3qpI28PDlkz7U9HrhGMxVDM0bvcHQt9wprvhNFcjFsx5ds0cpxWpdHVyPY6xEjiCD3XHjvyvl/5PYYtSnixhNexsMd40dPD4ZaG7Zjfe3ZbFtk7Y9rRq4vSoY9vf3fg02DY+6mkzxkaixB2I7qI90H3I3cvGqyI9k2XYvjb6mTPIR0AGwHQKk+6T7pE4mNVjw7IEywDjOGKmax+bOwZQANHW215LaryFCvtfk4eZ0m63Ic4f0swuHMWmqa9rnONrP8ASD6Q221ljqnKdy2zPnYdOPhuKXPHPudLXUPLi6AqgCAIAgCAIAgCAIAgCAIAgCAIAgCAIAgCAIAgNTX8QwQyiKR4a6wO2gvtc8lgnkQg9M26sK+2HfCO0arjYxS0jnB7DlIc0hwN+y1sxxlBOL2bPTVZXkqOmjlXmS3YkexIWqov2PX2dn96/jZhvkc472V0kiPqf2RYIOuqtsdi9y4QhNluyJe0kf3Cgq4L2PVszfxDL3bqPmFDRCUo+DaYNib6WRsrLOGovyIO4PQqFuMu4wZNMMmv058G1xfi+ef0t+zadMrL3J991Nl9k+Ga+N0nHo+qXP3Z0rAYHx08TZCS8NF76m+9l0qYOMEpHlcqcZ3SlFaW+DZLKa4QBAEAQBAEAQBAEAQBAEAQBAEAQBAUugF0BVAUKhggPxHwUn/9DdbAB/8AIrnZdfa+87fR8tws9L5OeOk0tfT/AFyWvo9RKXb48/g8CFkIjD3kAoLlboCmZCCochYEIQUjeWG7ee4Ox9wpIlBMyqWoDXMkaNGuBsfwkG9j2VZL4MbXfF1y90dAm+Ioy+mHX+J2l/kth5bS4icCPQJb+qa1+CTcL4o+pgEr2ZLkgW2IHMLZonKcNyOTm48aLXCL2blZzUCAIAgCAIAgCAIAgCAIAgCAIChKAjXFnExpHRgMDg65dc20Ftu+q1b73U0teTp9O6f+rUuda/8ApsosZidD42cZMua99R291l9WPb3Go8W1WelrnZpeFeKnVU8jCwNaBmZa97XtqsNN7nPTN/P6YsWqMt8+5LVtnIITx/ilVA9hhJbGRqQL+q+x+XJaOROyL2npHX6XDGsbjcufYhVfxRUTMLHyEtO4sBda0pza+p7PRVdPxqZd8Y8mlJ/13VUbK5fcyxXMhcB8ydABqSewUFJ2KCbZKMI+H1TOA6RwgYeRGaQj22C2K6JNbOHk9bjF6rWzet+FsVtaia/WzLfSyy/pl8mg+tZG98GrxP4czRgmJwlA7ZH/AE2P6LHLHkvBtUdce9WL90Q+pp3xOLXgtPfRa78nepujbFSi9osQzlGOym/LYjqEMc17o22BQxvnjZMbR5hc7XbuPqqpLuWzBlWTVEpV+dHbIHRgAMLQALAAi1uy6qlHWkzwslLe3s97q5UqgCAIAgCAIAgCAIAgCAIAgKFAQjGuNXwVL4jEC1tudnEEXuPqtKeU4ycdHcxekRyKe9S5IbxjxT5lzXZMrWAgC9ySd/2WCyfqvlHXwcRYUWm9t/8AH/ZG465x01A6XNvoo7PZm07Jb7lA32BYpJSuE7A17SMrtbjXk7oe6Ql2S4MGTVXlw7J7TJFS8bVU08bWBoDnBuUC9xfW59ll/UWOSOff0nGoqlKTeyY4vjFJlcyaSMg6Fv3j+nNbFl1etM4lOHkWcwi/ycersniP8O+S5y33tfRc49lBThTGMvJiuUozpaRVgUtlkdK+HnDQDBUytu92sYP4G9fcrbx6uO5nkurZrsn6cfC8k8C3DjFUAQEY4z4cbUxOc0WkaCQRzste+pSW0dDAzJUWLfg47YgkHQi4I7haJ7SE1JJooVBLL4nbdtPkdQoktlVw2SHh/A56k/ZlzGA6yEmw7N6lTVTKx8HPzs6mhaaTl8aOwUsWVrW3JsALnc2G5XVitLR46Uu6TfyeysVCAIAgCAIAgCAIAgCAIAgLZHgC5Nh1OyhjTfg5n8SK+nkyeEQ6UGxLdsvQnnqufkSjKX0npejUXQblNNRIFLHrYrCnrk7EO3myRKsN+G9S9gke6NlxcRkOzAcru2BW0qZNbRxbeuds9RjwR+opX0s7mO5Gzh+Zp3BC15b8Pydaq2ORV6kTbcM4jFTyyCQOLHtcxr26vYHcx3slc1F7a+xgzsWzJqj2PlPf2MaowV2R0kLxNE3QubcFvQPadW++yq4rzHlGKrqVlclVkJpv3Xj+DXRbO+X7qsjqT8o83KxkZlYfT+JIxn53tb8idVSXlIw5E+yqUvsd7gjDWho0AAA9houxFaWjwMm29s9FYgIAgKEIDiHGdKI6yZoFhcOH/cLrlzj2yaPa9Lsc8eLf4NKqnRDAoZTfKZPeE+MWwRCKVhyi9nN6HqFlqyfTXa1s4mf0md8/VrfPwdBwzEo52B8TszdvYjcEclv1zU47R5y6mdMu2a0zMVzEEAQBAEAQBAEAQBAEAQBAa3iLDjUU74g7KXDQ9wbi/ZY7Yd8dGfGvdFisS3o5Dj3DVRSgOlDS29szTcX5ey586nDhnq8HqccqXZrTMSQBkjH7tOVw+XL9Frxlx90bSh3wcPydco+KKZ0YcZWtNhdp3B5iy6UcuHbtnkbOnXxm4qLOZ8TTipqnvZsSAP8AK0WH7LQss23I9Rg0OjHUZeTEwzCXVErmMe1ga0uc52wa3c25q1MXJaGVlPFpUktvwbCHHIqWKSKmLpTLo+WQAXFrWY0bBX7u1dsf3/8ARrxwrb5xtyZePCRo6fUP+R/VYpcHTn5R4FXMjM7B5cssbvyvafoVWT1yYciLnVKPyjvMb7gEc9V109pHgGtPRcpAQBAUugOM8eyh1ZKR1Df/AFFlyZy3Y2ez6VDtxVsjiHTPWNvpJVW+SrXgl/C/BvmYxK+UtYSQGsAzG3UnZZqqPUW2zhdR6pZTZ6cPPydHwfC46aMRxNytGu9ySdyTzK34QUFpHnbrp3S7pvbM9XMQQBAEAQBAEAQBAEAQBAEBQlAcs+KeMPMzaexDGgP2++47W6gLSyG3LR6Po8aqoO6TW/8ABFYJCwBs8bww7ZgWkHq24WnOtp7XDOvVkV3c1S5R6Wi5SG3QtsQsf1fBnTs91/Jd5oW8OnYXPdpe13Hs0KVW2+TFY+1epY+EVpqaqppWkwStdewBYSHA6FptcWIWx2yXsaUs/EyIOEno6BU/Dyle3M3xInEXsHZmgnlldyW28ePk89DPvr4Uto54acRVDorgi7mXGx5XC581tM9bVOVlKlJc6MOaMtJB5aK0XtGyntbKRusUlHaJOucD482aIRuP2jBa35gOa2sW7jsfk8h1XCdNnfFfSyVArdOSVQFLoDWY/iraeJzyddQ0dStfItVcX8mziYzyLFFfucRrqgveSTckkn3JuudBcbfk93CCjFJexjXVyTKeLNA5ndY1y2wbLAeKX0rvQ4ObfWMm4Pt0KyVylB7Rzs3EovX1PT+TsmHVPixsksW5gHWdoRfWxXUjLujs8dZDsm473oy1YoEAQBAEAQBAEAQBAEBRzrIC3OnkEGrON3RVpie1vgtdkJ/EP4rrSeRJT58Hdr6Qp4qti/qfJuOLsSZDB4wDDJ92NxAcRfmFkvnFLa8s0cDFd93ZLwvJzrFcTlqqEmS73QzNOa13ZHtI5crrW7nKPPsd70aMTKTX0xlF/wAf9lMPwWlYxnnXyNlksWsZ/wApp+6ZB1O9kSiuH5MNtuVkN2UvUF/OjP4ZwGaDFGMLCWtzuz2OTJlNjfbmFkhBqfJjyuoV34b3xJ8aOsALdPOEJ+I+MTxBkULHWeCXPaCT/lFtlrZMpf0o6vS44yn33tceEzmUtLM31PjkaN7ua4fqQtTs17HpK86ix9sZGXU/aMEg32eO42PsVhX0y0Z4PtfazAWUy60ZNFWOjcHMcWkbEKko+6K2Vxsj2yW0dCwX4gNsBUA3/M3UH3C2K8qUeJ8nnMnoct7pf7EgbxjSWv4vysbrL+up99/7HP8A/F5W9dhq8T4+haD4TS89XaN/qqSzd/0I3KOh3Se7OEc+xvHJKh5c93sOQ7Ba2tvulyz0ONiV48dQ/wBzU3VjZ2e9JDc35BUnLgq3oyKSVnjNc8Zow5uYdWg6pH6dfyYrq5Sqko8PXB2Kmo6QMEzI4Q22YPDW7dV1YKDW0eDs74txnvaM6irWSD0H+SyFDLQBAEAQBAEBZJIBugPI1IQFBVjmgMgOvqEAugNBxyx5opchILRmNtLtB1H0WHIjuBvdNlGOVBzW1s51gfGs1M0tNpGcg8n0+x6dlo1WyhwnwejyulU3vu8P7e5GsSxXxJHSO+84lxt3UKO+WbsHCqChHnSLBVvfYEusNgTt7XTRX1VF7UdGdhldPA4uhcWkixtbUex3Txynopb6NyUbY7RZHUl0zXSkm72ueTvbMLlRpGVpek41/Hg67iPGFLCwHP4hIFms1P8AZbzyIJbXJ5GrpmRbLXbr7s2mA4syqiEsYIBJFjuCNwslc1NbRr5WNPHsdc/JsLLIa5D/AIlYoyOmMRsXyaAdADq5auTP6dI6nScV23d/tE5PR1mQ9QdCOoWlKG9HrpLZlVFPcZmat/bsVjjP2ZMZez8mIQsui2mLpsIu8UoNsoSgf5LUIPanpy726qkpdvkl8I955ABkb8z17KkU39TKfctdhs1/SWm+w/ut79K3HZ52XXNTacOCZ8LwTthdFKRkcQ4AXNuy2Mep1nN6hlwyZqcVr5+5L8GiaHjKNbXPssxom+QBAEAQBAUcbIDQzV2YkoRssNSg2ebqpTobMnBq67zGeeo9woaJNf8AESoqI4GyQOIa132mX7wbyPtfda2Spa4On0tUyt7bVvfg5/VcaVL4TE54IcLE2GYjpdavqTce3Z6CPTMaE/US1oikpJUKKXg23ux/YBisXUIrgEKCdFw02NvbRNEOKZlx1oOkozD8w+83v39lVxMbg48xLnx5Ta9wdWuGxHX+yjSMkZ9yb+Dt3D5ggpo2MkZlDQblwGYnUn3uuhXKKj5PEZCtstlJp72blj7i425Hqsu9ms1rgjXEXBcVZM2WR7xYZS1pAuL335LFKlOXcbePnW0QcIeGa/iThWjgo5XMiawsaSHbuJ5XJ3WO6uMYbRkxsi6y+P1Pycppq0xnQ9rHY9u605xUlyeylzwzYtkik3+zd31bf+SxalEp3Sj90UfhruVnDsQVPqL3LqaZ4Gjd0KepEvtfJc2icodqI2j08FjNXOHsFDm5eA5fBZJUl3pYLDbuVaFXK+TFbONUHOXseElPIzVw06jUf2WzZTKPlHNo6xVa9Pj8khwep8RjHDdrrX62W5juXp6ZwOp1wjkPs5TJ7T3dZrBdx66AdSVmb2c83+H0QjG93HVzuv8AZQWMtAEAQBAEB5VQ9DrflP7ICC+bUlSnm1ILXVaArQYk2KTxHmzGNc9x3s0D+6rJpLbLwg5yUUUxL4j07ontbG8lzSBmsBqLa9lpyyNprR3aejWxnGUpI5cStdHoJfU9Fikye2kelNTSSvEcTHSPOzWi/wDsO6lcvRgvyIUrc2S2j+G1YRd/gt/hL3X+ZAssqomzkT63FPhGtxrhKopxmcwgDocwPsQscoSj5NzF6lXc9eGaBQdJMyqI5rxnncs7P6ex2VJcGKS7WpIycLpJJ3tiiGZx2F9B1J6AJ2bekL8mFEfUl/jydx4cw009PHCXZywWJ6nc27LpVx7Y6PE5N3q2ynrybJXMBoONcHkqqcxRODSXNOugIHWyw3VuetG1h5Cot72tmv4b4Cgp2XlDZpT95zhcDs1p2CRqSXJly+oWZD86RzHi6mbFWTMYLNa6wHQb2H1WntdzR6Lpc5PGTk/n/LEuDTRxNlLmC4vka71tvtmb3UyqettGOHVqp3enr9zHoZJpXNjjzOe42a0Hf+ix+mt60dG2yNUHOfCK4lBPC7JOHNdexBP023B6o61HyjDjZlWQtwJDwxwZ5yB8viljg7KwWu0kDXNztfRZq6u5M53Ueo2Y9qhD8kfkgdBLlcCCHZSDuHA2t3HQqiTU0Zv1deVjS29PRJISLLqHkfcvjcLgD9EI+5MMJnAez6fVRoEsUFggCAIAgCAICA8T4W+F5e0ExE3uNcpO4PbupI0R/wA2pIBqkBM+F8D+zc+dt/FblyOH/LPUd1VrfBaLae0QDj/heOjex0LjkkzfZnUst055VpWwUHwer6VmzvTjP29yLyCywI6kOdstYP0RlvHJ2j4eYA2npmvIHiygOcbagHZvsFu0RSimeMz8iVtr+ESuyzmieVTTte0tcAWkEEFVlFSWmTGTi+5eTgnFGG+XqZIxsDcexXOa09HtsK71qVJmsBsQRuCD9DdPY2muDb4PjD6acyxWvrodiHakKK3JLaNe3HhkVdlnj/k6bwhxn5uQxOjyPyl9wbiwIGvTdblVzk9NHm8/pf6WCmpbTJgFsHKCAogIVxJwfGZJKy7nOADvD0tcbu6nTksKpj3Nm5HOtjR6KfBEsScZAXb32WaacoNGpCXY018mPwaTS1HjPbdou3bWztyPZa1FTT2zr9T6jG6tQg/yTHjShhrYWvjlj8QbZjlzN/KehH9Ve2pz5RpYeU8a3u9j04RqoqOmbE9+d93Od4YJFydgeatVW4rkjNylkWuxGJj4iqHh7IyHc3G3qHLTr3WTtXk1N8aMCXDjbTRWIMVtK6PVxF+QCA3vCNDJK/OSRE08/wATug7KNk6J6oJCAIAgCAIAgNDjdY5wLGGwNwT17eyIjZAq7C8p6e2ysQbjhCGmac0xvLfTN9xvS3f3QkkHG2JTQ0jpKbKXXaL7+knUt7rDb3a4NvCVMrUrfBxfEq2WV2aZznHq79gtFr58nsaFUo6q1r7HnVjUHqAf0VImSv3LYN/opkWktpo+gMAnD6eIj8jR7ECxC3ceXdWtHhMmDhbKLNis5hLXFCGcR47mD6yVw2uG++UWXLclKbaPZ9LrcMdbI2xtyp8I6D8M2WE0sclRHHK7IwkBzgbWFuvJRBL+41rpWQocq/J2zA8Ep6ZtoGNbfd27ne7ua6MIRS+k8XbfZbL/AFG9m1CuYiqAIChCA0NZwlA9xIzMvyadPodkI0aXHuEXNa11OXPI+80kXI6tU7GvgjfgPZ96OQe7HKQloyaF2Z1tdOuibIN/TQ2UbB7ygWUg1TMNdUTNYNG7uPRo3+fJCSfU1O2NoYwWa0WAVST1QBAEAQBAEBr8aqskZtudkBBn4mQbOU6KmY1zZG2P+ykEfrKGWNxs1zxuC0E6d7ICyqq5smR+drbg2cCASNt1K4HBhvoJahgjjHpDrlx0Yw8z3PYLWt/1JaidfAsWL/q2Pz4Rh49hzIwGxvzlgGfa4vzsOS1LYenPX2O30/LlkRcmtGjY7VVfg6RN+C+LzT/Zyaxn6t7qkbHU9rwcrqHTlf8AXHh/5OhR8VUpF/Fb7G63FmVNb2efl07JXHaaLiTjiMMLYDdxBGba3t3WC3Kc12wX7nQw+kWOSlbwjlVZUZysUI6Wj0utcLwX0UP4jsFWyXsVke2H4TUVBcYInyAHUiwA7XJWaMHJGvfmU4+ozfJ1L4d0FXDG9tSC1tx4bHODnD822w7LaojJeTzXU76LpqVX7kxC2DmFUAQBAEAQFCEBGeIZAZA0Aeka2A3KkgxWSJog855VIN7w1BaMv5vP6DQKpJuEJCAIAgCAIDwrKgMbfnsEBHq6cv3QjZHMRhBBViDWYcZDK1kepcbAFCTesxIsdleHRvHXTXseaDRuX4yHxlr2seSLa6j5hRoGnkoM8fhscYm7eiwI9lGuNIlS1LufJEKnhWanlc6EGeJ293DxHA7hw5laV2POS/B6XC6lTKChL6X/AAaWqo7epty3Ud2kbtPQhaqm/EjtRkmuDEuQshk8Hq2Z3VV7Y/ALHyE81OvgHvR0bnntzKrOaiiG9F+JVLWjI06bE9VWEP7mV+7Jh8LsfDH+WdtI67CPz22PvZbdE9S0cbrOH3x9ZPx5/B1cBbp5gqgCAIAgCAIChKA59WVl3ud1cT+qkgvgnupIPUszICXYR/wWe1lUsZiAIAgCAIAgNPjMvqA6D9SgNDU1NlJU1VZUCykk23A+E3d5hw01Effq7+ShkkuqaRkgs9rXDuAf9lAIzinCpb6qc/8Ajcf/AJJ/YqdkaNI+Z0Zyva5h7gqQe1NnkIEbXO7gEAe5KENJrTITxPSS0NW9pe1/iDxNvTYmxaR/Nc/IrUpHr+m3K2hL44MI1EL9wY3dtW/LmFrOM4+OTpx7l+B5eL/qBV75/Bbu37FQYGcy/wBk1Yxz4POpr3uacjS2MaEhpt83bK0adcsxOcFLW+fgl/wmhhe+Zr2Ne/KwtzAO9OocBfuQtuhxb0zjdb71GLT0vc6BTcL0kcwnZAxsg2cBtfoNgtlQinvRwnk2yj2uT0bgBXMBVAEAQBAEAQHnUusxx6A/sgOWVocNVJB54fVXNuakgkdMEBLMJP2Te1x+qqWMxAEAQBAEAQEYxKe7nHuhBH6lr5HZY2lzrE2HQKxBoGuc466dkJOh8FVl4vCO7Nv8pUMEjUEhAWuYDuAfdAMoG2iA5px/wjU1VY18LQWOY1mYusGWJuSOe/Ja1tcnLaO30/PqoocX52ZeM8B08WHyBjc0zGF/ific5oufl2UyqSjx5MeP1CyeSnJ8MgnBHD/nZ8ji4RtbneW725NB5XWGtdz0drqOY6K/p8vwZnHvCvkntdHmMLtidS1w5EqbYOJj6bn+vFqb5R07g7D2f4fAx7BZ0YLmkb5tTfutiuK7EjzuXa/1EpRYwDg6npJnzRZruFgCfS0E3ICmNUYvaF+bbfBQn4RI1kNQIAgCAIAgCAIDBxuTLC/2t9dEIZAawKSDZ8N8Oh9NI9w9cn3D+UN2t7lNklmHzcjoRcEdCNCpIJTgknpc3ob/AFVSxs0AQBAWSyhouTZAeRrGdUBr63GWgED6qdEEYrqy+g1J0AHMnkgJTw/hfgsu7/iO1cenRo7BQTojPGOFNjlErLDxL5m/xD8Q91OyCzhWotUsA5hwPta6An6gkIAgCApZAUcwEWOoQGFhmDQU+bwY2x5jmdl5nuqxio+DJZbOz+p7Mqana8We0OHRwBH6q3kpGTj4PRrbIQVQBAEAQBAEAQBAEBpOLZcsF+WZv81KBB56oEGykg6JgLgaeLLtkH9/1VSSL8T05gm8UD0SHccn8wfdSiNHrhONtBGvuOqaGyXwyhwDhqCoJL0AQGLiTbxutuNfogIjjFW9jbgXHVSQYFDgdVU2cfsmHZz73Ps1SCVYRwzFAQ8l0jx+J+w9hsFUnRssQrmxMLnfIcyeiA55i1c6V5e75DkB0CkgknB2EiMeK8jxHDRtx6Wnt1KAlN1BIzICgeEBXMgKZwgK5ggKZwgGcIBmCAZwgGcIBmQDOEAzICuZAUzhAVzIBdAY2JUjZo3Ru2cLex5H6oDlb4HMc5jt2ktPuFYgmfBWIekwuOupb7cwoaBJKumZKxzHi7SLEKCTmmJ4Y6mmyakfeY7q2/7hWKkkwDFC0WOo6KCSVxShwDhsVBJfdAa91YBv+yAiWJzujcQ0F8Z2sCS3+E/1TZU3mHYveNucnNbXQ37XQsZH+Kt7/QoCOY/VSSSelj3NAAFv1Qg1rI3c4n/RWIMindI0gtjeDffZQwStuJ35H6KCSv8AiHugKiuQFRWFCR5soCvmygKeaKAu8yUIY8wUA8coSV8coCvjlAPGKAqJygKeOUA8coB5iyAebQGFiuLZGXF73A0FyB1QgjFTVscS4g3O+huSrEGbgULGuEj3AEatbroep/ooBJhiTfzBQWI3XYuyR95LHKSGjoFYqetK9sps2zQN3aDToOpQEkimAADdgLBVLF/joAY0BTw0BaYQgKGAIC3wAgHlwg0UNOEBTywQFPLBAPKhADTowW+XChAr5cKQUFMgKinQDy6AeAgHgoCvhIAIUA8JAPDQFfCQFvhIB4SAeAEA8sOgQFppW9AgHkm/lCAtOHxn8DPoEBcyhYNmtHyCA9WwAIC4R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5091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Про борьбу с терроризмом: </a:t>
            </a:r>
          </a:p>
          <a:p>
            <a:r>
              <a:rPr lang="ru-RU" b="1" i="1" dirty="0" smtClean="0"/>
              <a:t>Мы будем преследовать террористов всюду. Если в туалете поймаем, то и в сортире их замочим.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6876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Про законы:</a:t>
            </a:r>
          </a:p>
          <a:p>
            <a:r>
              <a:rPr lang="ru-RU" b="1" i="1" dirty="0" smtClean="0"/>
              <a:t>Над принятием законов думают сотни и сотни, а над тем, как обойти закон, думают миллионы.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Про национальную идею: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России есть еще такая старинная русская забава — поиск национальной идеи. Это что-то вроде поиска смысла жизни. Занятие в целом небесполезное и небезынтересное, этим можно заниматься всегда и бесконечно.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42088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Про журналистов: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Их подслушивать позвали, а они еще и подглядывают.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1" name="Picture 1" descr="E:\КОМПЛЕКТЫ ДЛЯ УРОКОВ\10-11 класс ОБЩЕСТВОЗНАНИЕ профиль\4. ПОЛИТИКА\4.14. Органы государственной власти РФ\47143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34008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34290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Оговорочки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по Фрейду: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Этот разрыв между доходами богатых и бедных мы будем сохранять... (через секунду поправился: «сокращать»).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§"/>
              <a:defRPr/>
            </a:pPr>
            <a:r>
              <a:rPr lang="ru-RU" sz="1400" b="1" dirty="0" smtClean="0">
                <a:cs typeface="Arial" pitchFamily="34" charset="0"/>
              </a:rPr>
              <a:t>Обществознание. 11 класс: учеб. Для </a:t>
            </a:r>
            <a:r>
              <a:rPr lang="ru-RU" sz="1400" b="1" dirty="0" err="1" smtClean="0">
                <a:cs typeface="Arial" pitchFamily="34" charset="0"/>
              </a:rPr>
              <a:t>общеобразоват</a:t>
            </a:r>
            <a:r>
              <a:rPr lang="ru-RU" sz="1400" b="1" dirty="0" smtClean="0">
                <a:cs typeface="Arial" pitchFamily="34" charset="0"/>
              </a:rPr>
              <a:t>. учреждений: </a:t>
            </a:r>
            <a:r>
              <a:rPr lang="ru-RU" sz="1400" b="1" dirty="0" err="1" smtClean="0">
                <a:cs typeface="Arial" pitchFamily="34" charset="0"/>
              </a:rPr>
              <a:t>профил</a:t>
            </a:r>
            <a:r>
              <a:rPr lang="ru-RU" sz="1400" b="1" dirty="0" smtClean="0">
                <a:cs typeface="Arial" pitchFamily="34" charset="0"/>
              </a:rPr>
              <a:t>. уровень; под ред. Л.Н.Боголюбова. М.: Просвещение, 2018.</a:t>
            </a:r>
          </a:p>
          <a:p>
            <a:pPr marL="361950" indent="-361950">
              <a:buFont typeface="Wingdings" pitchFamily="2" charset="2"/>
              <a:buChar char="§"/>
              <a:defRPr/>
            </a:pPr>
            <a:r>
              <a:rPr lang="ru-RU" sz="1400" b="1" dirty="0" smtClean="0">
                <a:cs typeface="Arial" pitchFamily="34" charset="0"/>
              </a:rPr>
              <a:t>Баранов П.А. Обществознание: Политика: экспресс-репетитор для подготовки к ЕГЭ. </a:t>
            </a:r>
            <a:r>
              <a:rPr lang="ru-RU" sz="1400" b="1" dirty="0" err="1" smtClean="0">
                <a:cs typeface="Arial" pitchFamily="34" charset="0"/>
              </a:rPr>
              <a:t>М.Астрель</a:t>
            </a:r>
            <a:r>
              <a:rPr lang="ru-RU" sz="1400" b="1" dirty="0" smtClean="0">
                <a:cs typeface="Arial" pitchFamily="34" charset="0"/>
              </a:rPr>
              <a:t>. 2021.</a:t>
            </a:r>
          </a:p>
          <a:p>
            <a:pPr marL="361950" indent="-361950">
              <a:buFont typeface="Wingdings" pitchFamily="2" charset="2"/>
              <a:buChar char="§"/>
              <a:defRPr/>
            </a:pPr>
            <a:r>
              <a:rPr lang="en-US" sz="1400" b="1" dirty="0" smtClean="0">
                <a:hlinkClick r:id="rId3"/>
              </a:rPr>
              <a:t>http://all-politologija.ru/knigi/muxaev-politologiya/znachenie-termina-politika</a:t>
            </a:r>
            <a:r>
              <a:rPr lang="ru-RU" sz="1400" b="1" dirty="0" smtClean="0"/>
              <a:t> - учебный портал о политике.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06896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ДИСТАНЦИОННОЕ ОБУЧЕНИЕ: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6632"/>
            <a:ext cx="489654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ПОДГОТОВКЕ  ПРЕЗЕНТАЦИИ  </a:t>
            </a:r>
          </a:p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ИСПОЛЬЗОВАНЫ МАТЕРИАЛЫ: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2514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САЙТЫ ДЛЯ ПОДГОТОВКИ К ЕГЭ: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149840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hlinkClick r:id="rId4"/>
              </a:rPr>
              <a:t>http://www.ege.edu.ru/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- официальный портал ЕГЭ (календарь экзаменов; кодификатор, спецификация, демоверсия; шкала перевода баллов; личный кабинет).</a:t>
            </a:r>
          </a:p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hlinkClick r:id="rId5"/>
              </a:rPr>
              <a:t>http://fipi.ru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– открытый банк заданий ЕГЭ.</a:t>
            </a:r>
          </a:p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hlinkClick r:id="rId5"/>
              </a:rPr>
              <a:t>http://soc.reshuege.ru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– банк заданий ЕГЭ, возможно проверить ответы, есть комментарии ко всем вопросам.</a:t>
            </a:r>
          </a:p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hlinkClick r:id="rId6"/>
              </a:rPr>
              <a:t>http://stupinaoa.narod.ru/index/0-20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- здесь можно найти развернутые планы и критерии оценивания по различным темам курса обществознания. 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01008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hlinkClick r:id="rId7"/>
              </a:rPr>
              <a:t>http://www.ido.rudn.ru/ffec/juris/ju18.html</a:t>
            </a:r>
            <a:r>
              <a:rPr lang="ru-RU" sz="1400" b="1" dirty="0" smtClean="0"/>
              <a:t> – лекция по теме «Система органов государственной власти РФ» </a:t>
            </a:r>
          </a:p>
          <a:p>
            <a:pPr marL="358775" indent="-358775">
              <a:buFont typeface="Wingdings" pitchFamily="2" charset="2"/>
              <a:buChar char="§"/>
            </a:pPr>
            <a:r>
              <a:rPr lang="en-US" sz="1400" b="1" dirty="0" smtClean="0">
                <a:hlinkClick r:id="rId8"/>
              </a:rPr>
              <a:t>http://interneturok.ru/ru/school/obshestvoznanie/11-klass/bpoliticheskoe-izmerenie-sovremennyh-obwestvb/politicheskaya-sistema-sovremennogo-rossiyskogo-obschestva?seconds=0&amp;chapter_id=814</a:t>
            </a:r>
            <a:r>
              <a:rPr lang="ru-RU" sz="1400" b="1" dirty="0" smtClean="0"/>
              <a:t> – </a:t>
            </a:r>
            <a:r>
              <a:rPr lang="ru-RU" sz="1400" b="1" dirty="0" err="1" smtClean="0"/>
              <a:t>ИнтернетУрок</a:t>
            </a:r>
            <a:r>
              <a:rPr lang="ru-RU" sz="1400" b="1" dirty="0" smtClean="0"/>
              <a:t> по теме «Политическая система современного российского общества»</a:t>
            </a:r>
          </a:p>
        </p:txBody>
      </p:sp>
      <p:pic>
        <p:nvPicPr>
          <p:cNvPr id="11" name="Picture 3" descr="C:\Users\User\Desktop\1344368017_227225_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3910" y="188640"/>
            <a:ext cx="363864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6632"/>
            <a:ext cx="52565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Конституция РФ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Статья 11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1. Государственную власть в Российской Федерации осуществляют Президент Российской Федерации, Федеральное Собрание (Совет Федерации и Государственная Дума), Правительство Российской Федерации, суды Российской Федерации.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2. Государственную власть в субъектах Российской Федерации осуществляют образуемые ими органы государственной власти.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3. Разграничение предметов ведения и полномочий между органами государственной власти Российской Федерации и органами государственной власти субъектов Российской Федерации осуществляется настоящей Конституцией, Федеративным и иными договорами о разграничении предметов ведения и полномочий.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Статья 12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 Российской Федерации признается и гарантируется местное самоуправление. Местное самоуправление в пределах своих полномочий самостоятельно. Органы местного самоуправления не входят в систему органов государственной власти.</a:t>
            </a:r>
            <a:endParaRPr lang="ru-RU" dirty="0"/>
          </a:p>
        </p:txBody>
      </p:sp>
      <p:pic>
        <p:nvPicPr>
          <p:cNvPr id="47106" name="Picture 2" descr="http://www.chuc.ru/netcat_files/Image/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3375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79912" y="836712"/>
            <a:ext cx="5184576" cy="4608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Государственная власть в РФ: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Президент Российской Федерации, 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Федеральное Собрание (Совет Федерации и Государственная Дума), 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Правительство Российской Федерации,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суды Российской Федерации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000" b="1" dirty="0" smtClean="0"/>
              <a:t>органы государственной власти субъектов РФ</a:t>
            </a:r>
          </a:p>
          <a:p>
            <a:pPr algn="ctr"/>
            <a:r>
              <a:rPr lang="ru-RU" sz="2000" b="1" dirty="0" smtClean="0"/>
              <a:t>ИСТОЧНИКОМ государственной власти, </a:t>
            </a:r>
          </a:p>
          <a:p>
            <a:pPr algn="ctr"/>
            <a:r>
              <a:rPr lang="ru-RU" sz="2000" b="1" dirty="0" smtClean="0"/>
              <a:t>как и суверенитета (т.е. независимости) является НАРОД</a:t>
            </a:r>
            <a:endParaRPr lang="ru-RU" sz="2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40352" y="6165304"/>
            <a:ext cx="792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6453336"/>
            <a:ext cx="77768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question-mark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39647" cy="138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ru/d/d9/%D0%92%D0%9B%D0%90%D0%A1%D0%A2%D0%AC_(%D1%81%D1%85%D0%B5%D0%BC%D0%B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628"/>
            <a:ext cx="8928992" cy="664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множение 2"/>
          <p:cNvSpPr/>
          <p:nvPr/>
        </p:nvSpPr>
        <p:spPr>
          <a:xfrm>
            <a:off x="4067944" y="6165304"/>
            <a:ext cx="2592288" cy="576064"/>
          </a:xfrm>
          <a:prstGeom prst="mathMultipl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1484784"/>
            <a:ext cx="2520280" cy="24482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92280" y="4149080"/>
            <a:ext cx="1728192" cy="2520280"/>
          </a:xfrm>
          <a:prstGeom prst="wedgeRoundRectCallout">
            <a:avLst>
              <a:gd name="adj1" fmla="val -11383"/>
              <a:gd name="adj2" fmla="val -67361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входят </a:t>
            </a:r>
          </a:p>
          <a:p>
            <a:pPr algn="ctr"/>
            <a:r>
              <a:rPr lang="ru-RU" sz="2000" b="1" dirty="0" smtClean="0"/>
              <a:t>в систему органов </a:t>
            </a:r>
            <a:r>
              <a:rPr lang="ru-RU" sz="2000" b="1" dirty="0" err="1" smtClean="0"/>
              <a:t>государст-венной</a:t>
            </a:r>
            <a:r>
              <a:rPr lang="ru-RU" sz="2000" b="1" dirty="0" smtClean="0"/>
              <a:t> власти</a:t>
            </a:r>
            <a:endParaRPr lang="ru-RU" sz="2000" b="1" dirty="0"/>
          </a:p>
        </p:txBody>
      </p:sp>
      <p:pic>
        <p:nvPicPr>
          <p:cNvPr id="6" name="Picture 16" descr="question-mark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939647" cy="138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948264" y="4293096"/>
            <a:ext cx="2088232" cy="2016224"/>
          </a:xfrm>
          <a:prstGeom prst="wedgeRoundRectCallout">
            <a:avLst>
              <a:gd name="adj1" fmla="val -62640"/>
              <a:gd name="adj2" fmla="val 278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 </a:t>
            </a:r>
            <a:r>
              <a:rPr lang="ru-RU" b="1" dirty="0" err="1" smtClean="0"/>
              <a:t>конституцион-ного</a:t>
            </a:r>
            <a:r>
              <a:rPr lang="ru-RU" b="1" dirty="0" smtClean="0"/>
              <a:t> правосудия (контроля) в </a:t>
            </a:r>
            <a:r>
              <a:rPr lang="ru-RU" b="1" u="sng" dirty="0" smtClean="0"/>
              <a:t>субъекте</a:t>
            </a:r>
            <a:r>
              <a:rPr lang="ru-RU" b="1" dirty="0" smtClean="0"/>
              <a:t> РФ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492896"/>
            <a:ext cx="5112568" cy="36724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Принципы организации и деятельности государственного аппарата: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гуманизма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демократизма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гласности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законности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разделения властей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федерализма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сочетания коллегиальности и единоначалия</a:t>
            </a:r>
          </a:p>
          <a:p>
            <a:pPr marL="447675" indent="-266700"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принцип профессионализма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ОРГАНОВ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ВЛАСТИ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12776"/>
          <a:ext cx="8640960" cy="31165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36504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СООТВЕТСТВИИ С ПРИНЦИПОМ РАЗДЕЛЕНИЯ ВЛАСТЕЙ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ЗАКОНОДАТЕЛЬНЫЕ</a:t>
                      </a:r>
                    </a:p>
                    <a:p>
                      <a:pPr marL="542925" indent="-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ИСПОЛНИТЕЛЬНЫЕ</a:t>
                      </a:r>
                    </a:p>
                    <a:p>
                      <a:pPr marL="542925" indent="-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СУДЕБНЫЕ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ЗАВИСИМОСТИ ОТ УРОВНЯ ДЕЙСТВИЯ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ФЕДЕРАЛЬНЫЕ</a:t>
                      </a:r>
                    </a:p>
                    <a:p>
                      <a:pPr marL="266700" indent="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РЕГИОНАЛЬНЫЕ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 ПРАВОВЫМ ФОРМАМ ДЕЯТЕЛЬНОСТИ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ПРАВОТВОРЧЕСКИЕ</a:t>
                      </a:r>
                    </a:p>
                    <a:p>
                      <a:pPr marL="266700" indent="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ПРАВОПРИМЕНИТЕЛЬНЫЕ</a:t>
                      </a:r>
                    </a:p>
                    <a:p>
                      <a:pPr marL="266700" indent="276225" fontAlgn="t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+mn-lt"/>
                        </a:rPr>
                        <a:t>ПРАВООХРАНИТЕЛЬНЫЕ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31" name="Picture 3" descr="http://i.skyrock.net/7634/43787634/pics/3143519038_1_2_6pQbxB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56" y="4653136"/>
            <a:ext cx="2019703" cy="212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Picture 5" descr="http://gruzdoff.ru/commons/thumb/e/e6/%D0%A0%D0%B5%D0%B4%D0%B0%D0%BA%D1%86%D0%B8%D1%8F_%D0%B6%D1%83%D1%80%D0%BD%D0%B0%D0%BB%D0%B0_%C2%AB%D0%92%D0%BB%D0%B0%D1%81%D1%82%D1%8C%C2%BB.jpg/220px-%D0%A0%D0%B5%D0%B4%D0%B0%D0%BA%D1%86%D0%B8%D1%8F_%D0%B6%D1%83%D1%80%D0%BD%D0%B0%D0%BB%D0%B0_%C2%AB%D0%92%D0%BB%D0%B0%D1%81%D1%82%D1%8C%C2%B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5013176"/>
            <a:ext cx="604867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2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884860"/>
            <a:ext cx="9086371" cy="59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35010"/>
            <a:ext cx="4791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Что осталось без изменений?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88486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Президент РФ является гарантом Конституции, прав и свобод человека и гражданина.</a:t>
            </a:r>
          </a:p>
        </p:txBody>
      </p:sp>
    </p:spTree>
    <p:extLst>
      <p:ext uri="{BB962C8B-B14F-4D97-AF65-F5344CB8AC3E}">
        <p14:creationId xmlns:p14="http://schemas.microsoft.com/office/powerpoint/2010/main" val="235139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Рисунок 2. Материал составлен автором на основе Конституции РФ (с поправками 20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8179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3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унок 3. Материал составлен автором на основе Конституции РФ (с поправками 20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6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7599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shablon25</Template>
  <TotalTime>5479</TotalTime>
  <Words>1363</Words>
  <Application>Microsoft Office PowerPoint</Application>
  <PresentationFormat>Экран (4:3)</PresentationFormat>
  <Paragraphs>253</Paragraphs>
  <Slides>28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shablon25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ВЛАСТИ</dc:title>
  <dc:creator>User</dc:creator>
  <cp:lastModifiedBy>555</cp:lastModifiedBy>
  <cp:revision>744</cp:revision>
  <dcterms:created xsi:type="dcterms:W3CDTF">2016-01-09T13:59:45Z</dcterms:created>
  <dcterms:modified xsi:type="dcterms:W3CDTF">2022-03-30T16:44:14Z</dcterms:modified>
</cp:coreProperties>
</file>