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290" r:id="rId5"/>
    <p:sldId id="257" r:id="rId6"/>
    <p:sldId id="275" r:id="rId7"/>
    <p:sldId id="282" r:id="rId8"/>
    <p:sldId id="283" r:id="rId9"/>
    <p:sldId id="256" r:id="rId10"/>
    <p:sldId id="273" r:id="rId11"/>
    <p:sldId id="285" r:id="rId12"/>
    <p:sldId id="284" r:id="rId13"/>
    <p:sldId id="286" r:id="rId14"/>
    <p:sldId id="287" r:id="rId15"/>
    <p:sldId id="263" r:id="rId16"/>
    <p:sldId id="292" r:id="rId17"/>
    <p:sldId id="293" r:id="rId18"/>
    <p:sldId id="291" r:id="rId19"/>
    <p:sldId id="289" r:id="rId20"/>
    <p:sldId id="294" r:id="rId21"/>
    <p:sldId id="295" r:id="rId22"/>
    <p:sldId id="260" r:id="rId23"/>
    <p:sldId id="259" r:id="rId24"/>
    <p:sldId id="26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000CC"/>
    <a:srgbClr val="FF0066"/>
    <a:srgbClr val="FF0000"/>
    <a:srgbClr val="996600"/>
    <a:srgbClr val="6600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30FE-181B-49EA-AC80-322C235B2BA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B4AD-C14B-4473-80B2-36ABB7D966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257E-222B-4957-B366-42DE05A675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BF10-B004-410E-B071-9885855118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2826-F164-48D8-B336-36D4CE2836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E10CD-EBBB-4338-BEBD-88C67418A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761A-AFCB-480B-A4E4-1613324FEC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B2D8-A707-4870-B555-51DA33895F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3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024CC-8DCA-4E27-9BDC-E04AD173BE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13EF-1129-4504-A6AC-6AFD1B775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3012-B085-4E92-A657-C2E1B6C2B8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5C1521-848D-4D0D-8A8A-81284FE3DD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30FE-181B-49EA-AC80-322C235B2BA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B4AD-C14B-4473-80B2-36ABB7D966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257E-222B-4957-B366-42DE05A675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BF10-B004-410E-B071-9885855118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2826-F164-48D8-B336-36D4CE2836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E10CD-EBBB-4338-BEBD-88C67418A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761A-AFCB-480B-A4E4-1613324FEC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B2D8-A707-4870-B555-51DA33895F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024CC-8DCA-4E27-9BDC-E04AD173BE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13EF-1129-4504-A6AC-6AFD1B775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3012-B085-4E92-A657-C2E1B6C2B8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5C1521-848D-4D0D-8A8A-81284FE3DD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30FE-181B-49EA-AC80-322C235B2BA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B4AD-C14B-4473-80B2-36ABB7D966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A257E-222B-4957-B366-42DE05A675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2BF10-B004-410E-B071-98858551186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8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2826-F164-48D8-B336-36D4CE2836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E10CD-EBBB-4338-BEBD-88C67418A5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761A-AFCB-480B-A4E4-1613324FEC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FB2D8-A707-4870-B555-51DA33895FB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024CC-8DCA-4E27-9BDC-E04AD173BE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13EF-1129-4504-A6AC-6AFD1B775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3012-B085-4E92-A657-C2E1B6C2B8E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5C1521-848D-4D0D-8A8A-81284FE3DD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5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158C-9E71-4808-9A2D-D4D8452D15BD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64F7-936B-4484-A21B-82426979F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2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89928-CC1E-4B42-8F64-A72A48EE074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89928-CC1E-4B42-8F64-A72A48EE074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2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F89928-CC1E-4B42-8F64-A72A48EE074B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8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HDZ9A3bEea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85009"/>
            <a:ext cx="11041289" cy="621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_Opposites_Action_and_Dance_Song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017" y="106878"/>
            <a:ext cx="11738100" cy="66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094" y="680357"/>
            <a:ext cx="38069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knocked - </a:t>
            </a:r>
            <a:r>
              <a:rPr lang="ru-RU" sz="2800" dirty="0"/>
              <a:t>постучали</a:t>
            </a:r>
            <a:endParaRPr lang="en-US" sz="2800" dirty="0"/>
          </a:p>
          <a:p>
            <a:r>
              <a:rPr lang="en-US" sz="2800" dirty="0"/>
              <a:t> huge - </a:t>
            </a:r>
            <a:r>
              <a:rPr lang="ru-RU" sz="2800" dirty="0"/>
              <a:t>огромный</a:t>
            </a:r>
            <a:endParaRPr lang="en-US" sz="2800" dirty="0"/>
          </a:p>
          <a:p>
            <a:r>
              <a:rPr lang="en-US" sz="2800" dirty="0"/>
              <a:t>creature - </a:t>
            </a:r>
            <a:r>
              <a:rPr lang="ru-RU" sz="2800" dirty="0"/>
              <a:t>создание</a:t>
            </a:r>
            <a:r>
              <a:rPr lang="en-US" sz="2800" dirty="0"/>
              <a:t> </a:t>
            </a:r>
          </a:p>
          <a:p>
            <a:r>
              <a:rPr lang="en-US" sz="2800" dirty="0"/>
              <a:t>rush </a:t>
            </a:r>
            <a:r>
              <a:rPr lang="en-US" sz="2800" dirty="0" smtClean="0"/>
              <a:t>– </a:t>
            </a:r>
            <a:r>
              <a:rPr lang="ru-RU" sz="2800" dirty="0" smtClean="0"/>
              <a:t>помчаться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wl - </a:t>
            </a:r>
            <a:r>
              <a:rPr lang="ru-RU" sz="2800" dirty="0" smtClean="0"/>
              <a:t>сова</a:t>
            </a:r>
            <a:endParaRPr lang="en-US" sz="2800" dirty="0"/>
          </a:p>
          <a:p>
            <a:r>
              <a:rPr lang="en-US" sz="2800" dirty="0"/>
              <a:t>introduce - </a:t>
            </a:r>
            <a:r>
              <a:rPr lang="ru-RU" sz="2800" dirty="0"/>
              <a:t>представиться</a:t>
            </a:r>
            <a:r>
              <a:rPr lang="en-US" sz="2800" dirty="0"/>
              <a:t> </a:t>
            </a:r>
          </a:p>
          <a:p>
            <a:r>
              <a:rPr lang="en-US" sz="2800" dirty="0"/>
              <a:t>naughty - </a:t>
            </a:r>
            <a:r>
              <a:rPr lang="ru-RU" sz="2800" dirty="0"/>
              <a:t>непослушный</a:t>
            </a:r>
            <a:endParaRPr lang="en-US" sz="2800" dirty="0"/>
          </a:p>
          <a:p>
            <a:r>
              <a:rPr lang="en-US" sz="2800" dirty="0"/>
              <a:t>ghost - </a:t>
            </a:r>
            <a:r>
              <a:rPr lang="ru-RU" sz="2800" dirty="0"/>
              <a:t>привидение</a:t>
            </a:r>
            <a:endParaRPr lang="en-US" sz="2800" dirty="0"/>
          </a:p>
          <a:p>
            <a:r>
              <a:rPr lang="en-US" sz="2800" dirty="0" smtClean="0"/>
              <a:t>what </a:t>
            </a:r>
            <a:r>
              <a:rPr lang="en-US" sz="2800" dirty="0"/>
              <a:t>on earth</a:t>
            </a:r>
            <a:r>
              <a:rPr lang="ru-RU" sz="2800" dirty="0"/>
              <a:t>…?</a:t>
            </a:r>
            <a:r>
              <a:rPr lang="en-US" sz="2800" dirty="0"/>
              <a:t> – </a:t>
            </a:r>
            <a:r>
              <a:rPr lang="ru-RU" sz="2800" dirty="0"/>
              <a:t>что же такое</a:t>
            </a:r>
            <a:r>
              <a:rPr lang="ru-RU" sz="2800" dirty="0" smtClean="0"/>
              <a:t>…?</a:t>
            </a:r>
            <a:endParaRPr lang="en-US" sz="2800" dirty="0" smtClean="0"/>
          </a:p>
          <a:p>
            <a:r>
              <a:rPr lang="en-US" sz="2800" dirty="0" smtClean="0"/>
              <a:t>die-</a:t>
            </a:r>
            <a:r>
              <a:rPr lang="ru-RU" sz="2800" dirty="0" smtClean="0"/>
              <a:t> умирать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7713" y="464913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Halloween night so my brothers and I decided to go trick or treating. We were very excited.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time we got to the last house in the street, it was very late and we were tired. The house looked empty, but we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knocked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anyway. The door opened on its own.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we were scared, we decided to go in and 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look. Suddenly, we heard a loud noise and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just"/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creature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jumped out in front of us.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“Don’t be afraid, it’s just an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owl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said a voice from behind us.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turned around and saw an old lady at the bottom of the stairs. She rushed over and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introduced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herself.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“Hello, I’m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Shade. Let me give you some treats,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naughty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little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ghosts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finally got home, our Mum was very worried.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“Where were you?” she shouted, the moment we 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walked in.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“Don’t worry mum. We were at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Shade’s house, 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 the big one at the end of the street. She gave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treats and…”</a:t>
            </a:r>
          </a:p>
          <a:p>
            <a:pPr algn="just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 looked puzzled. “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on earth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talking about?” she said. “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Shade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 years ago!”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58" y="0"/>
            <a:ext cx="1127305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the sentences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(true),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(false)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(doesn’t say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children’s costumes were scary.</a:t>
            </a:r>
          </a:p>
          <a:p>
            <a:pPr marL="342900" indent="-342900">
              <a:buFontTx/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an owl in the house.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lady offered the children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treats.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believed the children’s story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15211" y="1477327"/>
            <a:ext cx="12233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0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226" y="1875735"/>
            <a:ext cx="8825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-Past Simple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34285" y="1982204"/>
            <a:ext cx="2020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(?   </a:t>
            </a:r>
            <a:r>
              <a:rPr lang="en-US" sz="4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Did)</a:t>
            </a:r>
            <a:endParaRPr lang="en-US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1889" y="3857984"/>
            <a:ext cx="28055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V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1675" y="579473"/>
            <a:ext cx="82939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She (say) that Mrs. Shade (die) ten years ago.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The children (go) trick or treating.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It (be) Halloween night.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They (see) an old lady at the stairs.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They (get) to the dark  old house.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She (give) them some treats.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When they (get) home, Mum (look) puzzled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18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780" y="700643"/>
            <a:ext cx="36706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 </a:t>
            </a:r>
            <a:r>
              <a:rPr lang="ru-RU" dirty="0" smtClean="0"/>
              <a:t>[</a:t>
            </a:r>
            <a:r>
              <a:rPr lang="ru-RU" dirty="0" err="1" smtClean="0"/>
              <a:t>sei</a:t>
            </a:r>
            <a:r>
              <a:rPr lang="ru-RU" dirty="0" smtClean="0"/>
              <a:t>]</a:t>
            </a:r>
            <a:r>
              <a:rPr lang="ru-RU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die-</a:t>
            </a:r>
            <a:endParaRPr lang="ru-RU" sz="6000" dirty="0" smtClean="0">
              <a:solidFill>
                <a:srgbClr val="000000"/>
              </a:solidFill>
            </a:endParaRP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go-</a:t>
            </a: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be-</a:t>
            </a: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ru-RU" dirty="0" smtClean="0"/>
              <a:t>[</a:t>
            </a:r>
            <a:r>
              <a:rPr lang="ru-RU" dirty="0" err="1" smtClean="0"/>
              <a:t>si</a:t>
            </a:r>
            <a:r>
              <a:rPr lang="ru-RU" dirty="0" smtClean="0"/>
              <a:t>:]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</a:t>
            </a:r>
            <a:endParaRPr lang="ru-RU" sz="4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get-</a:t>
            </a:r>
            <a:endParaRPr lang="ru-RU" sz="4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-</a:t>
            </a:r>
            <a:endParaRPr lang="ru-RU" sz="4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look-</a:t>
            </a:r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385" y="675485"/>
            <a:ext cx="1516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</a:t>
            </a:r>
            <a:r>
              <a:rPr lang="ru-RU" dirty="0"/>
              <a:t>[</a:t>
            </a:r>
            <a:r>
              <a:rPr lang="ru-RU" dirty="0" err="1"/>
              <a:t>sed</a:t>
            </a:r>
            <a:r>
              <a:rPr lang="ru-RU" dirty="0"/>
              <a:t>]</a:t>
            </a:r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4831" y="1259136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</a:t>
            </a:r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3654" y="1967022"/>
            <a:ext cx="1238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63225" y="2525515"/>
            <a:ext cx="991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0506" y="3134325"/>
            <a:ext cx="1417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r>
              <a:rPr lang="ru-RU" dirty="0">
                <a:solidFill>
                  <a:srgbClr val="000000"/>
                </a:solidFill>
              </a:rPr>
              <a:t>[</a:t>
            </a:r>
            <a:r>
              <a:rPr lang="ru-RU" dirty="0" err="1">
                <a:solidFill>
                  <a:srgbClr val="000000"/>
                </a:solidFill>
              </a:rPr>
              <a:t>sɔ</a:t>
            </a:r>
            <a:r>
              <a:rPr lang="ru-RU" dirty="0">
                <a:solidFill>
                  <a:srgbClr val="000000"/>
                </a:solidFill>
              </a:rPr>
              <a:t>:]</a:t>
            </a:r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34381" y="3743135"/>
            <a:ext cx="86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5180" y="4351945"/>
            <a:ext cx="1687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r>
              <a:rPr lang="ru-RU" dirty="0">
                <a:solidFill>
                  <a:srgbClr val="000000"/>
                </a:solidFill>
              </a:rPr>
              <a:t>[</a:t>
            </a:r>
            <a:r>
              <a:rPr lang="ru-RU" dirty="0" err="1">
                <a:solidFill>
                  <a:srgbClr val="000000"/>
                </a:solidFill>
              </a:rPr>
              <a:t>geiv</a:t>
            </a:r>
            <a:r>
              <a:rPr lang="ru-RU" dirty="0">
                <a:solidFill>
                  <a:srgbClr val="000000"/>
                </a:solidFill>
              </a:rPr>
              <a:t>]</a:t>
            </a:r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1688" y="5009515"/>
            <a:ext cx="15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looked</a:t>
            </a:r>
            <a:endParaRPr lang="ru-RU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39" y="1311994"/>
            <a:ext cx="10355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Halloween night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000" dirty="0"/>
          </a:p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The children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trick or treating.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dark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old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house.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They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old lady at the stairs.</a:t>
            </a:r>
          </a:p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She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 some treats.  </a:t>
            </a:r>
            <a:endParaRPr lang="en-US" sz="4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When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Mum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looked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puzzled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Mrs. Shade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years ago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018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1674" y="734020"/>
            <a:ext cx="91053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…..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</a:p>
          <a:p>
            <a:pPr lvl="0"/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2………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……... 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 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........  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….., …..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looked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…....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 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en-US" sz="40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died </a:t>
            </a:r>
            <a:r>
              <a:rPr lang="en-US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endParaRPr lang="ru-RU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65" y="206249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32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lesson</a:t>
            </a:r>
          </a:p>
          <a:p>
            <a:r>
              <a:rPr lang="en-US" sz="32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have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8030" y="1857900"/>
            <a:ext cx="251254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learnt…</a:t>
            </a:r>
          </a:p>
          <a:p>
            <a:r>
              <a:rPr lang="en-US" sz="40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revised….</a:t>
            </a:r>
          </a:p>
          <a:p>
            <a:r>
              <a:rPr lang="en-US" sz="4000" b="1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known….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547" y="1565512"/>
            <a:ext cx="6476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new words describing emotions and feelings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1409" y="211951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Past </a:t>
            </a:r>
            <a:r>
              <a:rPr lang="en-US" sz="4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Simple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997" y="2981285"/>
            <a:ext cx="3486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ome irregular verbs 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6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0.media.tumblr.com/4e2745e1cc9f9fd1b9301ba87a2b7dd5/tumblr_nwlnq5qmDW1rc9mw1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18" y="1753027"/>
            <a:ext cx="6274156" cy="46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46" y="762561"/>
            <a:ext cx="525009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for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to do?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interesting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you know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but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the lesson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you thing so?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ak-ustroit-Hellouin-201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2" y="85960"/>
            <a:ext cx="4897316" cy="32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Trick-or-Treat-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54" y="3546231"/>
            <a:ext cx="45720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alloweenF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3510530"/>
            <a:ext cx="4470888" cy="31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086cdcd66cdc002543f755cd2e8b77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" y="85960"/>
            <a:ext cx="5014547" cy="33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54" y="479685"/>
            <a:ext cx="11137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ometask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2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2</a:t>
            </a:r>
            <a:endParaRPr lang="en-US" sz="32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238" y="2505807"/>
            <a:ext cx="3365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6600" y="1094408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66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Thank you for the lesson.</a:t>
            </a:r>
          </a:p>
          <a:p>
            <a:pPr algn="ctr"/>
            <a:r>
              <a:rPr lang="en-US" sz="6600" b="1" i="1" dirty="0" smtClean="0">
                <a:solidFill>
                  <a:srgbClr val="66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Good-bye! </a:t>
            </a:r>
          </a:p>
          <a:p>
            <a:pPr algn="ctr"/>
            <a:r>
              <a:rPr lang="en-US" sz="6600" b="1" i="1" dirty="0" smtClean="0">
                <a:solidFill>
                  <a:srgbClr val="6600CC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Have a nice day!</a:t>
            </a:r>
            <a:endParaRPr lang="ru-RU" sz="6600" b="1" i="1" dirty="0">
              <a:solidFill>
                <a:srgbClr val="6600CC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59" y="1912560"/>
            <a:ext cx="6884549" cy="4596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342900"/>
            <a:ext cx="1198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Halloween Spirit</a:t>
            </a:r>
            <a:endParaRPr lang="ru-RU" sz="9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226" y="1875735"/>
            <a:ext cx="88255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-revise Past Simple    </a:t>
            </a:r>
          </a:p>
          <a:p>
            <a:pPr lvl="0"/>
            <a:r>
              <a:rPr lang="en-US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 learn new words describing emotions and feelings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34285" y="1982204"/>
            <a:ext cx="2020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(?   </a:t>
            </a:r>
            <a:r>
              <a:rPr lang="en-US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Did)</a:t>
            </a:r>
            <a:endParaRPr lang="en-US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892" y="667389"/>
            <a:ext cx="4940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0965" y="0"/>
            <a:ext cx="934588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work for a long time.</a:t>
            </a:r>
          </a:p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on holiday.</a:t>
            </a:r>
          </a:p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have nothing to do.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feel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alone in the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dark.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feel……..when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understand something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feel……….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fight with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friend.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feel………..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late for a 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lesson.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feel…….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Halloween.</a:t>
            </a:r>
            <a:endParaRPr lang="ru-RU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74" t="1992" r="24440"/>
          <a:stretch/>
        </p:blipFill>
        <p:spPr>
          <a:xfrm>
            <a:off x="0" y="0"/>
            <a:ext cx="3395351" cy="3123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182" b="6556"/>
          <a:stretch/>
        </p:blipFill>
        <p:spPr>
          <a:xfrm>
            <a:off x="3395351" y="0"/>
            <a:ext cx="5801724" cy="4359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95" r="1939" b="6631"/>
          <a:stretch/>
        </p:blipFill>
        <p:spPr>
          <a:xfrm>
            <a:off x="8191830" y="2721666"/>
            <a:ext cx="3325503" cy="3276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30628" y="4359930"/>
            <a:ext cx="56791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picture,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picture,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picture,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2697" y="3901790"/>
            <a:ext cx="81400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look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look 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old woman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woman  looks 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4145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7219" y="937235"/>
            <a:ext cx="4103383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scared	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		</a:t>
            </a: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bored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puzzled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miserable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Aft>
                <a:spcPct val="0"/>
              </a:spcAft>
              <a:buFontTx/>
              <a:buAutoNum type="arabicPeriod"/>
            </a:pPr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stressed		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6789" y="97473"/>
            <a:ext cx="735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Match the words</a:t>
            </a:r>
            <a:endParaRPr lang="ru-RU" sz="3600" dirty="0"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39353" y="1026330"/>
            <a:ext cx="47126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уставший</a:t>
            </a: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несчастный</a:t>
            </a:r>
            <a:endParaRPr lang="ru-RU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обеспокоенный</a:t>
            </a:r>
            <a:endParaRPr lang="ru-RU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испуганный</a:t>
            </a: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напряженный</a:t>
            </a: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скучающий</a:t>
            </a: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восхищенный </a:t>
            </a:r>
            <a:endParaRPr lang="ru-RU" alt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ru-RU" alt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озадаченный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26677" y="1371600"/>
            <a:ext cx="4712676" cy="18991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87164" y="1999396"/>
            <a:ext cx="4428696" cy="672372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43750" y="3753390"/>
            <a:ext cx="4381498" cy="1834711"/>
          </a:xfrm>
          <a:prstGeom prst="straightConnector1">
            <a:avLst/>
          </a:prstGeom>
          <a:ln w="57150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851658" y="3898764"/>
            <a:ext cx="4373590" cy="16878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135923" y="2047234"/>
            <a:ext cx="4089325" cy="2338042"/>
          </a:xfrm>
          <a:prstGeom prst="straightConnector1">
            <a:avLst/>
          </a:prstGeom>
          <a:ln w="57150">
            <a:solidFill>
              <a:srgbClr val="99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173165" y="1480031"/>
            <a:ext cx="5004443" cy="1658823"/>
          </a:xfrm>
          <a:prstGeom prst="straightConnector1">
            <a:avLst/>
          </a:prstGeom>
          <a:ln w="57150">
            <a:solidFill>
              <a:srgbClr val="A500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48910" y="4950069"/>
            <a:ext cx="4476338" cy="114604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62474" y="2552092"/>
            <a:ext cx="4853386" cy="189804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54062"/>
              </p:ext>
            </p:extLst>
          </p:nvPr>
        </p:nvGraphicFramePr>
        <p:xfrm>
          <a:off x="502722" y="3809010"/>
          <a:ext cx="10972800" cy="2667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27328747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736797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effectLst/>
                        </a:rPr>
                        <a:t>По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горизонтали</a:t>
                      </a:r>
                      <a:r>
                        <a:rPr lang="en-US" sz="3200" dirty="0">
                          <a:effectLst/>
                        </a:rPr>
                        <a:t>: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По вертикали: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17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1. </a:t>
                      </a:r>
                      <a:r>
                        <a:rPr lang="ru-RU" sz="3200" dirty="0">
                          <a:effectLst/>
                        </a:rPr>
                        <a:t>несчастный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2. </a:t>
                      </a:r>
                      <a:r>
                        <a:rPr lang="ru-RU" sz="3200" dirty="0" smtClean="0">
                          <a:effectLst/>
                        </a:rPr>
                        <a:t>напряженный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4. у</a:t>
                      </a:r>
                      <a:r>
                        <a:rPr lang="ru-RU" sz="3200" dirty="0">
                          <a:effectLst/>
                        </a:rPr>
                        <a:t>ставший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5. о</a:t>
                      </a:r>
                      <a:r>
                        <a:rPr lang="ru-RU" sz="3200" dirty="0">
                          <a:effectLst/>
                        </a:rPr>
                        <a:t>беспокойный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3. </a:t>
                      </a:r>
                      <a:r>
                        <a:rPr lang="ru-RU" sz="3200" dirty="0">
                          <a:effectLst/>
                        </a:rPr>
                        <a:t>скучающий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6. </a:t>
                      </a:r>
                      <a:r>
                        <a:rPr lang="en-US" sz="3200" dirty="0" err="1">
                          <a:effectLst/>
                        </a:rPr>
                        <a:t>испуганный</a:t>
                      </a:r>
                      <a:endParaRPr lang="ru-RU" sz="32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7. </a:t>
                      </a:r>
                      <a:r>
                        <a:rPr lang="ru-RU" sz="3200" dirty="0">
                          <a:effectLst/>
                        </a:rPr>
                        <a:t>восхищенный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24617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18727"/>
              </p:ext>
            </p:extLst>
          </p:nvPr>
        </p:nvGraphicFramePr>
        <p:xfrm>
          <a:off x="3284107" y="360612"/>
          <a:ext cx="6001560" cy="3116682"/>
        </p:xfrm>
        <a:graphic>
          <a:graphicData uri="http://schemas.openxmlformats.org/drawingml/2006/table">
            <a:tbl>
              <a:tblPr bandRow="1"/>
              <a:tblGrid>
                <a:gridCol w="500130">
                  <a:extLst>
                    <a:ext uri="{9D8B030D-6E8A-4147-A177-3AD203B41FA5}">
                      <a16:colId xmlns:a16="http://schemas.microsoft.com/office/drawing/2014/main" val="4126944287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3725376021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276566017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2051694983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114615437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22916902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831221514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1948431374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2656473680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240771898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3612721241"/>
                    </a:ext>
                  </a:extLst>
                </a:gridCol>
                <a:gridCol w="500130">
                  <a:extLst>
                    <a:ext uri="{9D8B030D-6E8A-4147-A177-3AD203B41FA5}">
                      <a16:colId xmlns:a16="http://schemas.microsoft.com/office/drawing/2014/main" val="2836831061"/>
                    </a:ext>
                  </a:extLst>
                </a:gridCol>
              </a:tblGrid>
              <a:tr h="34629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25243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93781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607861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15788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730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81986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799991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aseline="30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95245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8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9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36737"/>
              </p:ext>
            </p:extLst>
          </p:nvPr>
        </p:nvGraphicFramePr>
        <p:xfrm>
          <a:off x="2897578" y="330270"/>
          <a:ext cx="7517088" cy="57717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6424">
                  <a:extLst>
                    <a:ext uri="{9D8B030D-6E8A-4147-A177-3AD203B41FA5}">
                      <a16:colId xmlns:a16="http://schemas.microsoft.com/office/drawing/2014/main" val="3996102011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3659267243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2115222187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3275149250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895094068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1539110104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790946152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3317994037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3536866777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2351747942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2036383994"/>
                    </a:ext>
                  </a:extLst>
                </a:gridCol>
                <a:gridCol w="626424">
                  <a:extLst>
                    <a:ext uri="{9D8B030D-6E8A-4147-A177-3AD203B41FA5}">
                      <a16:colId xmlns:a16="http://schemas.microsoft.com/office/drawing/2014/main" val="2564314501"/>
                    </a:ext>
                  </a:extLst>
                </a:gridCol>
              </a:tblGrid>
              <a:tr h="44749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969396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</a:t>
                      </a:r>
                      <a:endParaRPr lang="ru-RU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73809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>
                          <a:solidFill>
                            <a:srgbClr val="FFC000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s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t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>
                          <a:solidFill>
                            <a:schemeClr val="accent6"/>
                          </a:solidFill>
                          <a:effectLst/>
                        </a:rPr>
                        <a:t>6</a:t>
                      </a: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s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s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>
                          <a:solidFill>
                            <a:srgbClr val="00FF00"/>
                          </a:solidFill>
                          <a:effectLst/>
                        </a:rPr>
                        <a:t>7</a:t>
                      </a: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C000"/>
                          </a:solidFill>
                          <a:effectLst/>
                        </a:rPr>
                        <a:t>d</a:t>
                      </a:r>
                      <a:endParaRPr lang="ru-RU" sz="3200" dirty="0">
                        <a:solidFill>
                          <a:srgbClr val="FFC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113762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c</a:t>
                      </a:r>
                      <a:endParaRPr lang="ru-RU" sz="3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9862008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>
                          <a:solidFill>
                            <a:srgbClr val="0000CC"/>
                          </a:solidFill>
                          <a:effectLst/>
                        </a:rPr>
                        <a:t>4</a:t>
                      </a:r>
                      <a:r>
                        <a:rPr lang="en-US" sz="3200" dirty="0">
                          <a:solidFill>
                            <a:srgbClr val="0000CC"/>
                          </a:solidFill>
                          <a:effectLst/>
                        </a:rPr>
                        <a:t>t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0000CC"/>
                          </a:solidFill>
                          <a:effectLst/>
                        </a:rPr>
                        <a:t>i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00CC"/>
                          </a:solidFill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00CC"/>
                          </a:solidFill>
                          <a:effectLst/>
                        </a:rPr>
                        <a:t>d</a:t>
                      </a:r>
                      <a:endParaRPr lang="ru-RU" sz="3200" dirty="0">
                        <a:solidFill>
                          <a:srgbClr val="0000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a</a:t>
                      </a:r>
                      <a:endParaRPr lang="ru-RU" sz="3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81156043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2011235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0953075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3200" baseline="300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w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r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 err="1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5054219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lang="ru-RU" sz="3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8763274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6814793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5330595"/>
                  </a:ext>
                </a:extLst>
              </a:tr>
              <a:tr h="44749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6146263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02823"/>
              </p:ext>
            </p:extLst>
          </p:nvPr>
        </p:nvGraphicFramePr>
        <p:xfrm>
          <a:off x="1104404" y="5257800"/>
          <a:ext cx="9480468" cy="1600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07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</a:rPr>
                        <a:t>По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горизонтали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По вертикали:</a:t>
                      </a:r>
                      <a:endParaRPr lang="ru-RU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54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1. </a:t>
                      </a:r>
                      <a:r>
                        <a:rPr lang="ru-RU" sz="1800" dirty="0">
                          <a:effectLst/>
                        </a:rPr>
                        <a:t>несчастный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ru-RU" sz="1800" dirty="0" smtClean="0">
                          <a:effectLst/>
                        </a:rPr>
                        <a:t>напряженный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4. у</a:t>
                      </a:r>
                      <a:r>
                        <a:rPr lang="ru-RU" sz="1800" dirty="0">
                          <a:effectLst/>
                        </a:rPr>
                        <a:t>ставший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5. о</a:t>
                      </a:r>
                      <a:r>
                        <a:rPr lang="ru-RU" sz="1800" dirty="0">
                          <a:effectLst/>
                        </a:rPr>
                        <a:t>беспокойный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3. </a:t>
                      </a:r>
                      <a:r>
                        <a:rPr lang="ru-RU" sz="1800" dirty="0">
                          <a:effectLst/>
                        </a:rPr>
                        <a:t>скучающий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6. </a:t>
                      </a:r>
                      <a:r>
                        <a:rPr lang="en-US" sz="1800" dirty="0" err="1">
                          <a:effectLst/>
                        </a:rPr>
                        <a:t>испуганный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7. </a:t>
                      </a:r>
                      <a:r>
                        <a:rPr lang="ru-RU" sz="1800" dirty="0">
                          <a:effectLst/>
                        </a:rPr>
                        <a:t>восхищенный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8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913</Words>
  <Application>Microsoft Office PowerPoint</Application>
  <PresentationFormat>Широкоэкранный</PresentationFormat>
  <Paragraphs>427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Cambria</vt:lpstr>
      <vt:lpstr>Monotype Corsiva</vt:lpstr>
      <vt:lpstr>Times New Roman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saitarli</dc:creator>
  <cp:lastModifiedBy>Пользователь Windows</cp:lastModifiedBy>
  <cp:revision>66</cp:revision>
  <dcterms:created xsi:type="dcterms:W3CDTF">2018-02-28T05:01:12Z</dcterms:created>
  <dcterms:modified xsi:type="dcterms:W3CDTF">2022-01-31T12:46:41Z</dcterms:modified>
</cp:coreProperties>
</file>