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91" r:id="rId3"/>
    <p:sldId id="298" r:id="rId4"/>
    <p:sldId id="308" r:id="rId5"/>
    <p:sldId id="301" r:id="rId6"/>
    <p:sldId id="299" r:id="rId7"/>
    <p:sldId id="300" r:id="rId8"/>
    <p:sldId id="302" r:id="rId9"/>
    <p:sldId id="309" r:id="rId10"/>
    <p:sldId id="310" r:id="rId11"/>
    <p:sldId id="311" r:id="rId12"/>
    <p:sldId id="312" r:id="rId13"/>
    <p:sldId id="303" r:id="rId14"/>
    <p:sldId id="313" r:id="rId15"/>
    <p:sldId id="314" r:id="rId16"/>
    <p:sldId id="315" r:id="rId17"/>
    <p:sldId id="316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6C7"/>
    <a:srgbClr val="62E2F0"/>
    <a:srgbClr val="6666FF"/>
    <a:srgbClr val="3366CC"/>
    <a:srgbClr val="3333CC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572528" cy="92869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         Муниципальное автономное дошкольное образовательное учреждение 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детский сад №9 «Малинка» 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г.о. Щёлково Московской области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500990" cy="4857784"/>
          </a:xfrm>
        </p:spPr>
        <p:txBody>
          <a:bodyPr>
            <a:normAutofit fontScale="25000" lnSpcReduction="20000"/>
          </a:bodyPr>
          <a:lstStyle/>
          <a:p>
            <a:pPr lvl="0" algn="ctr"/>
            <a:endParaRPr lang="ru-RU" sz="3200" dirty="0" smtClean="0">
              <a:latin typeface="Bookman Old Style" pitchFamily="18" charset="0"/>
            </a:endParaRPr>
          </a:p>
          <a:p>
            <a:pPr lvl="0" algn="ctr"/>
            <a:endParaRPr lang="ru-RU" sz="6700" dirty="0" smtClean="0">
              <a:latin typeface="Bookman Old Style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1200" b="1" dirty="0" smtClean="0">
                <a:solidFill>
                  <a:srgbClr val="13B6C7"/>
                </a:solidFill>
                <a:latin typeface="Bookman Old Style" pitchFamily="18" charset="0"/>
              </a:rPr>
              <a:t>Организация продуктивной деятельности с детьми старшего дошкольного возраста                     </a:t>
            </a:r>
            <a:r>
              <a:rPr lang="ru-RU" sz="9600" dirty="0" smtClean="0">
                <a:solidFill>
                  <a:srgbClr val="13B6C7"/>
                </a:solidFill>
                <a:latin typeface="Bookman Old Style" pitchFamily="18" charset="0"/>
              </a:rPr>
              <a:t>(из </a:t>
            </a:r>
            <a:r>
              <a:rPr lang="ru-RU" sz="9600" dirty="0" smtClean="0">
                <a:solidFill>
                  <a:srgbClr val="13B6C7"/>
                </a:solidFill>
                <a:latin typeface="Bookman Old Style" pitchFamily="18" charset="0"/>
              </a:rPr>
              <a:t>опыта работы)                   </a:t>
            </a:r>
          </a:p>
          <a:p>
            <a:pPr lvl="0" algn="ctr"/>
            <a:endParaRPr lang="ru-RU" sz="11200" dirty="0" smtClean="0">
              <a:solidFill>
                <a:srgbClr val="3366CC"/>
              </a:solidFill>
              <a:latin typeface="Bookman Old Style" pitchFamily="18" charset="0"/>
            </a:endParaRPr>
          </a:p>
          <a:p>
            <a:pPr lvl="0" algn="ctr"/>
            <a:r>
              <a:rPr lang="ru-RU" sz="11200" dirty="0" smtClean="0">
                <a:solidFill>
                  <a:srgbClr val="3366CC"/>
                </a:solidFill>
                <a:latin typeface="Bookman Old Style" pitchFamily="18" charset="0"/>
              </a:rPr>
              <a:t>              </a:t>
            </a:r>
            <a:endParaRPr lang="ru-RU" sz="11200" dirty="0" smtClean="0">
              <a:solidFill>
                <a:srgbClr val="3366CC"/>
              </a:solidFill>
              <a:latin typeface="Bookman Old Style" pitchFamily="18" charset="0"/>
            </a:endParaRPr>
          </a:p>
          <a:p>
            <a:pPr lvl="0" algn="ctr"/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ru-RU" sz="5000" dirty="0" smtClean="0">
                <a:latin typeface="Bookman Old Style" pitchFamily="18" charset="0"/>
              </a:rPr>
              <a:t>               </a:t>
            </a:r>
            <a:r>
              <a:rPr lang="ru-RU" sz="8000" dirty="0" smtClean="0">
                <a:latin typeface="Bookman Old Style" pitchFamily="18" charset="0"/>
              </a:rPr>
              <a:t>Автор: Кудина Евгения Владимировна,</a:t>
            </a:r>
          </a:p>
          <a:p>
            <a:pPr lvl="0"/>
            <a:r>
              <a:rPr lang="ru-RU" sz="8000" dirty="0" smtClean="0">
                <a:latin typeface="Bookman Old Style" pitchFamily="18" charset="0"/>
              </a:rPr>
              <a:t>                     </a:t>
            </a:r>
            <a:r>
              <a:rPr lang="ru-RU" sz="7200" dirty="0" smtClean="0">
                <a:latin typeface="Bookman Old Style" pitchFamily="18" charset="0"/>
              </a:rPr>
              <a:t>воспитатель подготовительной группы                  </a:t>
            </a:r>
          </a:p>
          <a:p>
            <a:pPr lvl="0"/>
            <a:r>
              <a:rPr lang="ru-RU" sz="7200" dirty="0" smtClean="0">
                <a:latin typeface="Bookman Old Style" pitchFamily="18" charset="0"/>
              </a:rPr>
              <a:t>                       «Звёздочка»</a:t>
            </a:r>
          </a:p>
          <a:p>
            <a:pPr lvl="0" algn="ctr"/>
            <a:endParaRPr lang="ru-RU" sz="8000" dirty="0" smtClean="0">
              <a:latin typeface="Bookman Old Style" pitchFamily="18" charset="0"/>
            </a:endParaRPr>
          </a:p>
          <a:p>
            <a:pPr lvl="0" algn="ctr"/>
            <a:endParaRPr lang="ru-RU" sz="8000" dirty="0" smtClean="0">
              <a:latin typeface="Bookman Old Style" pitchFamily="18" charset="0"/>
            </a:endParaRPr>
          </a:p>
          <a:p>
            <a:pPr lvl="0" algn="ctr"/>
            <a:r>
              <a:rPr lang="ru-RU" sz="8000" dirty="0" smtClean="0">
                <a:latin typeface="Bookman Old Style" pitchFamily="18" charset="0"/>
              </a:rPr>
              <a:t>2021 год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18684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УЗОРЧАТЫЕ ПОЛОТЕНЦА</a:t>
            </a:r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71538" y="3786190"/>
            <a:ext cx="7929618" cy="28575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дети </a:t>
            </a: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самостоятельно выбирали узор – символ;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делали </a:t>
            </a: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набросок узора (симметричную его часть) на половинке сложенного прямоугольника, затем вырезали узор по контуру;</a:t>
            </a:r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IMG_20201015_100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14414" y="2143116"/>
            <a:ext cx="2857520" cy="2143140"/>
          </a:xfrm>
          <a:prstGeom prst="rect">
            <a:avLst/>
          </a:prstGeom>
        </p:spPr>
      </p:pic>
      <p:pic>
        <p:nvPicPr>
          <p:cNvPr id="11" name="Рисунок 10" descr="IMG_20201015_101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43306" y="2143116"/>
            <a:ext cx="2857522" cy="2143142"/>
          </a:xfrm>
          <a:prstGeom prst="rect">
            <a:avLst/>
          </a:prstGeom>
        </p:spPr>
      </p:pic>
      <p:pic>
        <p:nvPicPr>
          <p:cNvPr id="13" name="Рисунок 12" descr="IMG_20201015_10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72198" y="2143116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2082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УЗОРЧАТЫЕ ПОЛОТЕНЦА</a:t>
            </a:r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357290" y="4214818"/>
            <a:ext cx="7429552" cy="26431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r>
              <a:rPr lang="ru-RU" sz="9600" dirty="0" smtClean="0">
                <a:latin typeface="Bookman Old Style" pitchFamily="18" charset="0"/>
              </a:rPr>
              <a:t>полотно </a:t>
            </a:r>
            <a:r>
              <a:rPr lang="ru-RU" sz="9600" dirty="0" smtClean="0">
                <a:latin typeface="Bookman Old Style" pitchFamily="18" charset="0"/>
              </a:rPr>
              <a:t>с узором</a:t>
            </a:r>
            <a:r>
              <a:rPr lang="ru-RU" sz="9600" b="1" dirty="0" smtClean="0">
                <a:latin typeface="Bookman Old Style" pitchFamily="18" charset="0"/>
              </a:rPr>
              <a:t> </a:t>
            </a:r>
            <a:r>
              <a:rPr lang="ru-RU" sz="9600" dirty="0" smtClean="0">
                <a:latin typeface="Bookman Old Style" pitchFamily="18" charset="0"/>
              </a:rPr>
              <a:t>дети самостоятельно приклеивали на большой прямоугольник – основу полотенца</a:t>
            </a:r>
            <a:r>
              <a:rPr lang="ru-RU" sz="9600" dirty="0" smtClean="0">
                <a:latin typeface="Bookman Old Style" pitchFamily="18" charset="0"/>
              </a:rPr>
              <a:t>;</a:t>
            </a:r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IMG_20201015_102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89" y="2214554"/>
            <a:ext cx="3619525" cy="2714644"/>
          </a:xfrm>
          <a:prstGeom prst="rect">
            <a:avLst/>
          </a:prstGeom>
        </p:spPr>
      </p:pic>
      <p:pic>
        <p:nvPicPr>
          <p:cNvPr id="10" name="Рисунок 9" descr="IMG_20201015_102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14554"/>
            <a:ext cx="3571900" cy="267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20113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УЗОРЧАТЫЕ ПОЛОТЕНЦА</a:t>
            </a:r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71604" y="4643446"/>
            <a:ext cx="7072362" cy="22145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r>
              <a:rPr lang="ru-RU" sz="9600" dirty="0" smtClean="0">
                <a:latin typeface="Bookman Old Style" pitchFamily="18" charset="0"/>
              </a:rPr>
              <a:t>выступающий </a:t>
            </a:r>
            <a:r>
              <a:rPr lang="ru-RU" sz="9600" dirty="0" smtClean="0">
                <a:latin typeface="Bookman Old Style" pitchFamily="18" charset="0"/>
              </a:rPr>
              <a:t>край прямоугольника дети украшали – бахромой или зубчиками.</a:t>
            </a:r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IMG_20201015_103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2315" y="2226719"/>
            <a:ext cx="3526340" cy="2644755"/>
          </a:xfrm>
          <a:prstGeom prst="rect">
            <a:avLst/>
          </a:prstGeom>
        </p:spPr>
      </p:pic>
      <p:pic>
        <p:nvPicPr>
          <p:cNvPr id="11" name="Рисунок 10" descr="IMG_20201015_103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66682" y="234850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643866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Bookman Old Style" pitchFamily="18" charset="0"/>
              </a:rPr>
              <a:t>УЗОРЧАТЫЕ ПОЛОТЕНЦА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IMG_20201015_105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14422"/>
            <a:ext cx="6429388" cy="482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715304" cy="2071702"/>
          </a:xfrm>
        </p:spPr>
        <p:txBody>
          <a:bodyPr>
            <a:normAutofit fontScale="90000"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ИВАН-ЦАРЕВИЧ </a:t>
            </a: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 СЕРЫЙ </a:t>
            </a: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ВОЛК</a:t>
            </a:r>
            <a:b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</a:b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</a:t>
            </a: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. БИЛИБИН И ЕГО </a:t>
            </a:r>
            <a:r>
              <a:rPr lang="ru-RU" sz="27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КНИЖКИ</a:t>
            </a:r>
            <a:r>
              <a:rPr lang="ru-RU" sz="24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71538" y="1285860"/>
            <a:ext cx="7858180" cy="557214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7200" dirty="0" smtClean="0">
                <a:latin typeface="Bookman Old Style" pitchFamily="18" charset="0"/>
              </a:rPr>
              <a:t>ОСЕНЬ, 9-я неделя</a:t>
            </a:r>
            <a:r>
              <a:rPr lang="ru-RU" sz="7200" b="1" dirty="0" smtClean="0">
                <a:latin typeface="Bookman Old Style" pitchFamily="18" charset="0"/>
              </a:rPr>
              <a:t> </a:t>
            </a:r>
            <a:r>
              <a:rPr lang="ru-RU" sz="7200" b="1" dirty="0" smtClean="0">
                <a:latin typeface="Bookman Old Style" pitchFamily="18" charset="0"/>
              </a:rPr>
              <a:t>«Хорошая </a:t>
            </a:r>
            <a:r>
              <a:rPr lang="ru-RU" sz="7200" b="1" dirty="0" smtClean="0">
                <a:latin typeface="Bookman Old Style" pitchFamily="18" charset="0"/>
              </a:rPr>
              <a:t>книга – лучший </a:t>
            </a:r>
            <a:r>
              <a:rPr lang="ru-RU" sz="7200" b="1" dirty="0" smtClean="0">
                <a:latin typeface="Bookman Old Style" pitchFamily="18" charset="0"/>
              </a:rPr>
              <a:t>друг</a:t>
            </a:r>
            <a:endParaRPr lang="ru-RU" sz="7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Дата </a:t>
            </a:r>
            <a:r>
              <a:rPr lang="ru-RU" sz="7200" b="1" dirty="0" smtClean="0">
                <a:latin typeface="Bookman Old Style" pitchFamily="18" charset="0"/>
              </a:rPr>
              <a:t>проведения: </a:t>
            </a:r>
            <a:r>
              <a:rPr lang="ru-RU" sz="7200" dirty="0" smtClean="0">
                <a:latin typeface="Bookman Old Style" pitchFamily="18" charset="0"/>
              </a:rPr>
              <a:t>06 </a:t>
            </a:r>
            <a:r>
              <a:rPr lang="ru-RU" sz="7200" dirty="0" smtClean="0">
                <a:latin typeface="Bookman Old Style" pitchFamily="18" charset="0"/>
              </a:rPr>
              <a:t>ноября</a:t>
            </a:r>
            <a:r>
              <a:rPr lang="en-US" sz="7200" dirty="0" smtClean="0">
                <a:latin typeface="Bookman Old Style" pitchFamily="18" charset="0"/>
              </a:rPr>
              <a:t> (05 – 09 </a:t>
            </a:r>
            <a:r>
              <a:rPr lang="ru-RU" sz="7200" dirty="0" smtClean="0">
                <a:latin typeface="Bookman Old Style" pitchFamily="18" charset="0"/>
              </a:rPr>
              <a:t>ноября).</a:t>
            </a:r>
            <a:endParaRPr lang="ru-RU" sz="7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Культурная практика</a:t>
            </a:r>
            <a:r>
              <a:rPr lang="ru-RU" sz="7200" dirty="0" smtClean="0">
                <a:latin typeface="Bookman Old Style" pitchFamily="18" charset="0"/>
              </a:rPr>
              <a:t> – продуктивная </a:t>
            </a:r>
            <a:r>
              <a:rPr lang="ru-RU" sz="7200" dirty="0" smtClean="0">
                <a:latin typeface="Bookman Old Style" pitchFamily="18" charset="0"/>
              </a:rPr>
              <a:t>деятельность</a:t>
            </a:r>
            <a:r>
              <a:rPr lang="en-US" sz="7200" dirty="0" smtClean="0">
                <a:latin typeface="Bookman Old Style" pitchFamily="18" charset="0"/>
              </a:rPr>
              <a:t> </a:t>
            </a:r>
          </a:p>
          <a:p>
            <a:pPr algn="just">
              <a:buNone/>
            </a:pPr>
            <a:r>
              <a:rPr lang="ru-RU" sz="7200" dirty="0" smtClean="0">
                <a:latin typeface="Bookman Old Style" pitchFamily="18" charset="0"/>
              </a:rPr>
              <a:t>(рисование </a:t>
            </a:r>
            <a:r>
              <a:rPr lang="ru-RU" sz="7200" dirty="0" smtClean="0">
                <a:latin typeface="Bookman Old Style" pitchFamily="18" charset="0"/>
              </a:rPr>
              <a:t>по замыслу).</a:t>
            </a: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Культурно – смысловой контекст </a:t>
            </a:r>
            <a:r>
              <a:rPr lang="ru-RU" sz="7200" dirty="0" smtClean="0">
                <a:latin typeface="Bookman Old Style" pitchFamily="18" charset="0"/>
              </a:rPr>
              <a:t>– для </a:t>
            </a:r>
            <a:r>
              <a:rPr lang="ru-RU" sz="7200" dirty="0" smtClean="0">
                <a:latin typeface="Bookman Old Style" pitchFamily="18" charset="0"/>
              </a:rPr>
              <a:t>собственной</a:t>
            </a:r>
            <a:r>
              <a:rPr lang="en-US" sz="7200" dirty="0" smtClean="0">
                <a:latin typeface="Bookman Old Style" pitchFamily="18" charset="0"/>
              </a:rPr>
              <a:t> </a:t>
            </a:r>
          </a:p>
          <a:p>
            <a:pPr algn="just">
              <a:buNone/>
            </a:pPr>
            <a:r>
              <a:rPr lang="ru-RU" sz="7200" dirty="0" smtClean="0">
                <a:latin typeface="Bookman Old Style" pitchFamily="18" charset="0"/>
              </a:rPr>
              <a:t>художественной </a:t>
            </a:r>
            <a:r>
              <a:rPr lang="ru-RU" sz="7200" dirty="0" smtClean="0">
                <a:latin typeface="Bookman Old Style" pitchFamily="18" charset="0"/>
              </a:rPr>
              <a:t>галереи, создание книжки-картинки.</a:t>
            </a: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Цель </a:t>
            </a:r>
            <a:r>
              <a:rPr lang="ru-RU" sz="7200" dirty="0" smtClean="0">
                <a:latin typeface="Bookman Old Style" pitchFamily="18" charset="0"/>
              </a:rPr>
              <a:t>– создать иллюстрацию к сказке «Иван-царевич </a:t>
            </a:r>
            <a:r>
              <a:rPr lang="ru-RU" sz="7200" dirty="0" smtClean="0">
                <a:latin typeface="Bookman Old Style" pitchFamily="18" charset="0"/>
              </a:rPr>
              <a:t>и</a:t>
            </a:r>
            <a:endParaRPr lang="en-US" sz="7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7200" dirty="0" smtClean="0">
                <a:latin typeface="Bookman Old Style" pitchFamily="18" charset="0"/>
              </a:rPr>
              <a:t>Серый </a:t>
            </a:r>
            <a:r>
              <a:rPr lang="ru-RU" sz="7200" dirty="0" smtClean="0">
                <a:latin typeface="Bookman Old Style" pitchFamily="18" charset="0"/>
              </a:rPr>
              <a:t>волк».</a:t>
            </a: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Задачи:</a:t>
            </a:r>
            <a:endParaRPr lang="ru-RU" sz="7200" dirty="0" smtClean="0">
              <a:latin typeface="Bookman Old Style" pitchFamily="18" charset="0"/>
            </a:endParaRPr>
          </a:p>
          <a:p>
            <a:pPr marL="354013" indent="-271463" algn="just">
              <a:buNone/>
            </a:pPr>
            <a:r>
              <a:rPr lang="ru-RU" sz="7200" dirty="0" smtClean="0">
                <a:latin typeface="Bookman Old Style" pitchFamily="18" charset="0"/>
              </a:rPr>
              <a:t>- познакомить </a:t>
            </a:r>
            <a:r>
              <a:rPr lang="ru-RU" sz="7200" dirty="0" smtClean="0">
                <a:latin typeface="Bookman Old Style" pitchFamily="18" charset="0"/>
              </a:rPr>
              <a:t>детей с творчеством иллюстратора </a:t>
            </a:r>
            <a:r>
              <a:rPr lang="ru-RU" sz="7200" dirty="0" smtClean="0">
                <a:latin typeface="Bookman Old Style" pitchFamily="18" charset="0"/>
              </a:rPr>
              <a:t>детских</a:t>
            </a:r>
            <a:r>
              <a:rPr lang="en-US" sz="7200" dirty="0" smtClean="0">
                <a:latin typeface="Bookman Old Style" pitchFamily="18" charset="0"/>
              </a:rPr>
              <a:t> </a:t>
            </a:r>
            <a:r>
              <a:rPr lang="en-US" sz="7200" dirty="0" smtClean="0">
                <a:latin typeface="Bookman Old Style" pitchFamily="18" charset="0"/>
              </a:rPr>
              <a:t>  </a:t>
            </a:r>
            <a:r>
              <a:rPr lang="ru-RU" sz="7200" dirty="0" smtClean="0">
                <a:latin typeface="Bookman Old Style" pitchFamily="18" charset="0"/>
              </a:rPr>
              <a:t>книг – </a:t>
            </a:r>
            <a:r>
              <a:rPr lang="ru-RU" sz="7200" dirty="0" smtClean="0">
                <a:latin typeface="Bookman Old Style" pitchFamily="18" charset="0"/>
              </a:rPr>
              <a:t>Иваном Яковлевичем </a:t>
            </a:r>
            <a:r>
              <a:rPr lang="ru-RU" sz="7200" dirty="0" err="1" smtClean="0">
                <a:latin typeface="Bookman Old Style" pitchFamily="18" charset="0"/>
              </a:rPr>
              <a:t>Билибиным</a:t>
            </a:r>
            <a:r>
              <a:rPr lang="ru-RU" sz="7200" dirty="0" smtClean="0">
                <a:latin typeface="Bookman Old Style" pitchFamily="18" charset="0"/>
              </a:rPr>
              <a:t>;</a:t>
            </a:r>
          </a:p>
          <a:p>
            <a:pPr marL="265113" indent="-182563" algn="just">
              <a:buNone/>
            </a:pPr>
            <a:r>
              <a:rPr lang="ru-RU" sz="7200" dirty="0" smtClean="0">
                <a:latin typeface="Bookman Old Style" pitchFamily="18" charset="0"/>
              </a:rPr>
              <a:t>- вызвать </a:t>
            </a:r>
            <a:r>
              <a:rPr lang="ru-RU" sz="7200" dirty="0" smtClean="0">
                <a:latin typeface="Bookman Old Style" pitchFamily="18" charset="0"/>
              </a:rPr>
              <a:t>интерес у детей к оформлению книжек-картинок </a:t>
            </a:r>
            <a:r>
              <a:rPr lang="ru-RU" sz="7200" dirty="0" smtClean="0">
                <a:latin typeface="Bookman Old Style" pitchFamily="18" charset="0"/>
              </a:rPr>
              <a:t>(</a:t>
            </a:r>
            <a:r>
              <a:rPr lang="ru-RU" sz="7200" dirty="0" smtClean="0">
                <a:latin typeface="Bookman Old Style" pitchFamily="18" charset="0"/>
              </a:rPr>
              <a:t>Книжек-самоделок) по замыслу, уточнить представления детей о структуре книжки-самоделки;</a:t>
            </a:r>
          </a:p>
          <a:p>
            <a:pPr marL="354013" indent="-271463" algn="just">
              <a:buNone/>
            </a:pPr>
            <a:r>
              <a:rPr lang="ru-RU" sz="7200" dirty="0" smtClean="0">
                <a:latin typeface="Bookman Old Style" pitchFamily="18" charset="0"/>
              </a:rPr>
              <a:t>- воспитывать </a:t>
            </a:r>
            <a:r>
              <a:rPr lang="ru-RU" sz="7200" dirty="0" smtClean="0">
                <a:latin typeface="Bookman Old Style" pitchFamily="18" charset="0"/>
              </a:rPr>
              <a:t>интерес к книжной иллюстрации, бережное </a:t>
            </a:r>
            <a:r>
              <a:rPr lang="en-US" sz="7200" dirty="0" smtClean="0">
                <a:latin typeface="Bookman Old Style" pitchFamily="18" charset="0"/>
              </a:rPr>
              <a:t>  </a:t>
            </a:r>
            <a:r>
              <a:rPr lang="ru-RU" sz="7200" dirty="0" smtClean="0">
                <a:latin typeface="Bookman Old Style" pitchFamily="18" charset="0"/>
              </a:rPr>
              <a:t>отношение </a:t>
            </a:r>
            <a:r>
              <a:rPr lang="ru-RU" sz="7200" dirty="0" smtClean="0">
                <a:latin typeface="Bookman Old Style" pitchFamily="18" charset="0"/>
              </a:rPr>
              <a:t>к книжкам. </a:t>
            </a: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Форма работы</a:t>
            </a:r>
            <a:r>
              <a:rPr lang="ru-RU" sz="7200" dirty="0" smtClean="0">
                <a:latin typeface="Bookman Old Style" pitchFamily="18" charset="0"/>
              </a:rPr>
              <a:t> – индивидуальная, коллективная.</a:t>
            </a:r>
          </a:p>
          <a:p>
            <a:pPr algn="just">
              <a:buNone/>
            </a:pPr>
            <a:r>
              <a:rPr lang="ru-RU" sz="7200" b="1" dirty="0" smtClean="0">
                <a:latin typeface="Bookman Old Style" pitchFamily="18" charset="0"/>
              </a:rPr>
              <a:t>Материалы и инструменты:</a:t>
            </a:r>
            <a:r>
              <a:rPr lang="ru-RU" sz="7200" dirty="0" smtClean="0">
                <a:latin typeface="Bookman Old Style" pitchFamily="18" charset="0"/>
              </a:rPr>
              <a:t> листы белой бумаги, </a:t>
            </a:r>
            <a:r>
              <a:rPr lang="ru-RU" sz="7200" dirty="0" smtClean="0">
                <a:latin typeface="Bookman Old Style" pitchFamily="18" charset="0"/>
              </a:rPr>
              <a:t>цветные</a:t>
            </a:r>
            <a:endParaRPr lang="en-US" sz="7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7200" dirty="0" smtClean="0">
                <a:latin typeface="Bookman Old Style" pitchFamily="18" charset="0"/>
              </a:rPr>
              <a:t>карандаши</a:t>
            </a:r>
            <a:r>
              <a:rPr lang="ru-RU" sz="7200" dirty="0" smtClean="0">
                <a:latin typeface="Bookman Old Style" pitchFamily="18" charset="0"/>
              </a:rPr>
              <a:t>, бумажные салфетки, коврик для работы.</a:t>
            </a:r>
          </a:p>
          <a:p>
            <a:pPr algn="ctr">
              <a:buNone/>
            </a:pPr>
            <a:endParaRPr lang="ru-RU" sz="76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76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76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ИВАН-ЦАРЕВИЧ И СЕРЫЙ ВОЛК</a:t>
            </a:r>
            <a:b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И. БИЛИБИН И ЕГО КНИЖКИ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85918" y="4286256"/>
            <a:ext cx="7000924" cy="235745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r>
              <a:rPr lang="ru-RU" sz="7400" dirty="0" smtClean="0">
                <a:latin typeface="Bookman Old Style" pitchFamily="18" charset="0"/>
              </a:rPr>
              <a:t>знакомство </a:t>
            </a:r>
            <a:r>
              <a:rPr lang="ru-RU" sz="7400" dirty="0" smtClean="0">
                <a:latin typeface="Bookman Old Style" pitchFamily="18" charset="0"/>
              </a:rPr>
              <a:t>детей с творчеством иллюстратора детских книг –  </a:t>
            </a:r>
            <a:r>
              <a:rPr lang="ru-RU" sz="7400" dirty="0" smtClean="0">
                <a:latin typeface="Bookman Old Style" pitchFamily="18" charset="0"/>
              </a:rPr>
              <a:t>            Иваном </a:t>
            </a:r>
            <a:r>
              <a:rPr lang="ru-RU" sz="7400" dirty="0" smtClean="0">
                <a:latin typeface="Bookman Old Style" pitchFamily="18" charset="0"/>
              </a:rPr>
              <a:t>Яковлевичем </a:t>
            </a:r>
            <a:r>
              <a:rPr lang="ru-RU" sz="7400" dirty="0" err="1" smtClean="0">
                <a:latin typeface="Bookman Old Style" pitchFamily="18" charset="0"/>
              </a:rPr>
              <a:t>Билибиным</a:t>
            </a:r>
            <a:r>
              <a:rPr lang="ru-RU" sz="7400" dirty="0" smtClean="0"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ru-RU" sz="3600" dirty="0" smtClean="0"/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3" name="Рисунок 12" descr="IMG_20210216_11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00240"/>
            <a:ext cx="2500330" cy="3333773"/>
          </a:xfrm>
          <a:prstGeom prst="rect">
            <a:avLst/>
          </a:prstGeom>
        </p:spPr>
      </p:pic>
      <p:pic>
        <p:nvPicPr>
          <p:cNvPr id="14" name="Рисунок 13" descr="IMG_20201116_081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68348" y="2357431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ИВАН-ЦАРЕВИЧ И СЕРЫЙ ВОЛК</a:t>
            </a:r>
            <a:b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man Old Style" pitchFamily="18" charset="0"/>
                <a:ea typeface="Times New Roman"/>
                <a:cs typeface="Times New Roman"/>
              </a:rPr>
              <a:t>И. БИЛИБИН И ЕГО КНИЖКИ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357290" y="4214818"/>
            <a:ext cx="7429552" cy="2286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r>
              <a:rPr lang="ru-RU" sz="9600" dirty="0" smtClean="0">
                <a:latin typeface="Bookman Old Style" pitchFamily="18" charset="0"/>
              </a:rPr>
              <a:t>дети </a:t>
            </a:r>
            <a:r>
              <a:rPr lang="ru-RU" sz="9600" dirty="0" smtClean="0">
                <a:latin typeface="Bookman Old Style" pitchFamily="18" charset="0"/>
              </a:rPr>
              <a:t>самостоятельно выбирали и договаривались с другими детьми о выборе того или иного фрагмента для </a:t>
            </a:r>
            <a:r>
              <a:rPr lang="ru-RU" sz="9600" dirty="0" smtClean="0">
                <a:latin typeface="Bookman Old Style" pitchFamily="18" charset="0"/>
              </a:rPr>
              <a:t>рисования.</a:t>
            </a:r>
            <a:endParaRPr lang="ru-RU" sz="96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IMG_20210216_114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2143140" cy="3010000"/>
          </a:xfrm>
          <a:prstGeom prst="rect">
            <a:avLst/>
          </a:prstGeom>
        </p:spPr>
      </p:pic>
      <p:pic>
        <p:nvPicPr>
          <p:cNvPr id="11" name="Рисунок 10" descr="IMG_20210216_114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071678"/>
            <a:ext cx="2205441" cy="3000396"/>
          </a:xfrm>
          <a:prstGeom prst="rect">
            <a:avLst/>
          </a:prstGeom>
        </p:spPr>
      </p:pic>
      <p:pic>
        <p:nvPicPr>
          <p:cNvPr id="12" name="Рисунок 11" descr="IMG_20210216_114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90" y="2072210"/>
            <a:ext cx="2143100" cy="299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643866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3B6C7"/>
                </a:solidFill>
                <a:effectLst/>
                <a:latin typeface="Bookman Old Style" pitchFamily="18" charset="0"/>
              </a:rPr>
              <a:t>ЗНАЧЕНИЕ ЗАНЯТИЙ                        ПРОДУКТИВНОЙ ДЕЯТЕЛЬНОСТЬЮ</a:t>
            </a:r>
            <a:endParaRPr lang="ru-RU" sz="2800" b="1" dirty="0">
              <a:solidFill>
                <a:srgbClr val="13B6C7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00100" y="1571612"/>
            <a:ext cx="7929618" cy="4902340"/>
          </a:xfrm>
        </p:spPr>
        <p:txBody>
          <a:bodyPr>
            <a:normAutofit/>
          </a:bodyPr>
          <a:lstStyle/>
          <a:p>
            <a:pPr marL="365125" indent="357188"/>
            <a:r>
              <a:rPr lang="ru-RU" sz="2600" dirty="0" smtClean="0">
                <a:latin typeface="Bookman Old Style" pitchFamily="18" charset="0"/>
              </a:rPr>
              <a:t>дают возможности </a:t>
            </a:r>
            <a:r>
              <a:rPr lang="ru-RU" sz="2600" dirty="0" smtClean="0">
                <a:latin typeface="Bookman Old Style" pitchFamily="18" charset="0"/>
              </a:rPr>
              <a:t>проявить </a:t>
            </a:r>
            <a:r>
              <a:rPr lang="ru-RU" sz="2600" dirty="0" smtClean="0">
                <a:latin typeface="Bookman Old Style" pitchFamily="18" charset="0"/>
              </a:rPr>
              <a:t>детям творческую активность (Я – созидатель); </a:t>
            </a:r>
            <a:endParaRPr lang="ru-RU" sz="2600" dirty="0" smtClean="0">
              <a:latin typeface="Bookman Old Style" pitchFamily="18" charset="0"/>
            </a:endParaRPr>
          </a:p>
          <a:p>
            <a:pPr marL="365125" indent="357188"/>
            <a:r>
              <a:rPr lang="ru-RU" sz="2600" dirty="0" smtClean="0">
                <a:latin typeface="Bookman Old Style" pitchFamily="18" charset="0"/>
              </a:rPr>
              <a:t>развивают </a:t>
            </a:r>
            <a:r>
              <a:rPr lang="ru-RU" sz="2600" dirty="0" smtClean="0">
                <a:latin typeface="Bookman Old Style" pitchFamily="18" charset="0"/>
              </a:rPr>
              <a:t>способность к </a:t>
            </a:r>
            <a:r>
              <a:rPr lang="ru-RU" sz="2600" dirty="0" err="1" smtClean="0">
                <a:latin typeface="Bookman Old Style" pitchFamily="18" charset="0"/>
              </a:rPr>
              <a:t>целеполаганию</a:t>
            </a:r>
            <a:r>
              <a:rPr lang="ru-RU" sz="2600" dirty="0" smtClean="0">
                <a:latin typeface="Bookman Old Style" pitchFamily="18" charset="0"/>
              </a:rPr>
              <a:t> и продолжительным волевым усилиям, направленным на достижение </a:t>
            </a:r>
            <a:r>
              <a:rPr lang="ru-RU" sz="2600" dirty="0" smtClean="0">
                <a:latin typeface="Bookman Old Style" pitchFamily="18" charset="0"/>
              </a:rPr>
              <a:t>результата;</a:t>
            </a:r>
            <a:endParaRPr lang="ru-RU" sz="2600" dirty="0" smtClean="0">
              <a:latin typeface="Bookman Old Style" pitchFamily="18" charset="0"/>
              <a:ea typeface="Times New Roman"/>
            </a:endParaRPr>
          </a:p>
          <a:p>
            <a:pPr marL="365125" indent="357188"/>
            <a:r>
              <a:rPr lang="ru-RU" sz="2600" dirty="0" smtClean="0">
                <a:latin typeface="Bookman Old Style" pitchFamily="18" charset="0"/>
              </a:rPr>
              <a:t>д</a:t>
            </a:r>
            <a:r>
              <a:rPr lang="ru-RU" sz="2600" dirty="0" smtClean="0">
                <a:latin typeface="Bookman Old Style" pitchFamily="18" charset="0"/>
              </a:rPr>
              <a:t>ают возможность приобрести </a:t>
            </a:r>
            <a:r>
              <a:rPr lang="ru-RU" sz="2600" dirty="0" smtClean="0">
                <a:latin typeface="Bookman Old Style" pitchFamily="18" charset="0"/>
              </a:rPr>
              <a:t>конкретные умения, связанные с процессом преобразования </a:t>
            </a:r>
            <a:r>
              <a:rPr lang="ru-RU" sz="2600" dirty="0" smtClean="0">
                <a:latin typeface="Bookman Old Style" pitchFamily="18" charset="0"/>
              </a:rPr>
              <a:t>материала.</a:t>
            </a:r>
          </a:p>
          <a:p>
            <a:pPr marL="365125" indent="357188"/>
            <a:endParaRPr lang="ru-RU" sz="2600" dirty="0" smtClean="0">
              <a:latin typeface="Bookman Old Style" pitchFamily="18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1571612"/>
            <a:ext cx="7643866" cy="20717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3B6C7"/>
                </a:solidFill>
                <a:latin typeface="Bookman Old Style" pitchFamily="18" charset="0"/>
              </a:rPr>
              <a:t>СПАСИБО ЗА ВНИМАНИЕ!</a:t>
            </a:r>
            <a:endParaRPr lang="ru-RU" sz="4000" b="1" dirty="0">
              <a:solidFill>
                <a:srgbClr val="13B6C7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643866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3B6C7"/>
                </a:solidFill>
                <a:effectLst/>
                <a:latin typeface="Bookman Old Style" pitchFamily="18" charset="0"/>
              </a:rPr>
              <a:t>ПРОДУКТИВНАЯ ДЕЯТЕЛЬНОСТЬ</a:t>
            </a:r>
            <a:endParaRPr lang="ru-RU" sz="2800" b="1" dirty="0">
              <a:solidFill>
                <a:srgbClr val="13B6C7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00100" y="1285860"/>
            <a:ext cx="7929618" cy="5188092"/>
          </a:xfrm>
        </p:spPr>
        <p:txBody>
          <a:bodyPr>
            <a:normAutofit/>
          </a:bodyPr>
          <a:lstStyle/>
          <a:p>
            <a:pPr marL="365125" indent="357188"/>
            <a:r>
              <a:rPr lang="ru-RU" sz="2800" dirty="0" smtClean="0">
                <a:latin typeface="Bookman Old Style" pitchFamily="18" charset="0"/>
                <a:ea typeface="Times New Roman"/>
              </a:rPr>
              <a:t>РИСОВАНИЕ </a:t>
            </a:r>
          </a:p>
          <a:p>
            <a:pPr marL="365125" indent="357188"/>
            <a:r>
              <a:rPr lang="ru-RU" sz="2800" dirty="0" smtClean="0">
                <a:latin typeface="Bookman Old Style" pitchFamily="18" charset="0"/>
                <a:ea typeface="Times New Roman"/>
              </a:rPr>
              <a:t>КОНСТРУИРОВАНИЕ</a:t>
            </a:r>
          </a:p>
          <a:p>
            <a:pPr marL="365125" indent="357188"/>
            <a:r>
              <a:rPr lang="ru-RU" sz="2800" dirty="0" smtClean="0">
                <a:latin typeface="Bookman Old Style" pitchFamily="18" charset="0"/>
                <a:ea typeface="Times New Roman"/>
              </a:rPr>
              <a:t>ЛЕПКА</a:t>
            </a:r>
          </a:p>
          <a:p>
            <a:pPr marL="365125" indent="357188"/>
            <a:r>
              <a:rPr lang="ru-RU" sz="2800" dirty="0" smtClean="0">
                <a:latin typeface="Bookman Old Style" pitchFamily="18" charset="0"/>
                <a:ea typeface="Times New Roman"/>
              </a:rPr>
              <a:t>АППЛИКАЦИЯ</a:t>
            </a:r>
          </a:p>
          <a:p>
            <a:pPr marL="365125" indent="-100013">
              <a:buNone/>
            </a:pPr>
            <a:r>
              <a:rPr lang="ru-RU" sz="3000" b="1" dirty="0" smtClean="0">
                <a:solidFill>
                  <a:srgbClr val="13B6C7"/>
                </a:solidFill>
                <a:latin typeface="Bookman Old Style" pitchFamily="18" charset="0"/>
                <a:ea typeface="Times New Roman"/>
                <a:cs typeface="Times New Roman"/>
              </a:rPr>
              <a:t>Продуктивные виды </a:t>
            </a:r>
            <a:r>
              <a:rPr lang="ru-RU" sz="3000" b="1" dirty="0" smtClean="0">
                <a:solidFill>
                  <a:srgbClr val="13B6C7"/>
                </a:solidFill>
                <a:latin typeface="Bookman Old Style" pitchFamily="18" charset="0"/>
                <a:ea typeface="Times New Roman"/>
                <a:cs typeface="Times New Roman"/>
              </a:rPr>
              <a:t>деятельности </a:t>
            </a:r>
            <a:r>
              <a:rPr lang="ru-RU" sz="2800" dirty="0" smtClean="0">
                <a:latin typeface="Bookman Old Style" pitchFamily="18" charset="0"/>
                <a:ea typeface="Times New Roman"/>
                <a:cs typeface="Times New Roman"/>
              </a:rPr>
              <a:t>детская активность</a:t>
            </a:r>
            <a:r>
              <a:rPr lang="ru-RU" sz="2800" dirty="0" smtClean="0">
                <a:latin typeface="Bookman Old Style" pitchFamily="18" charset="0"/>
                <a:ea typeface="Times New Roman"/>
                <a:cs typeface="Times New Roman"/>
              </a:rPr>
              <a:t>, </a:t>
            </a:r>
            <a:r>
              <a:rPr lang="ru-RU" sz="2800" dirty="0" smtClean="0">
                <a:latin typeface="Bookman Old Style" pitchFamily="18" charset="0"/>
                <a:ea typeface="Times New Roman"/>
                <a:cs typeface="Times New Roman"/>
              </a:rPr>
              <a:t>направленная </a:t>
            </a:r>
            <a:r>
              <a:rPr lang="ru-RU" sz="2800" dirty="0" smtClean="0">
                <a:latin typeface="Bookman Old Style" pitchFamily="18" charset="0"/>
                <a:ea typeface="Times New Roman"/>
                <a:cs typeface="Times New Roman"/>
              </a:rPr>
              <a:t>на превращение исходного материала  в конкретный продукт, оформленный в соответствии с поставленной целью.</a:t>
            </a:r>
            <a:endParaRPr lang="ru-RU" sz="2800" dirty="0">
              <a:latin typeface="Bookman Old Style" pitchFamily="18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15304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14414" y="1142984"/>
            <a:ext cx="7643866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1071546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4348" y="1142984"/>
            <a:ext cx="842965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ОСЕНЬ, 5-я неделя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«Такой разный урожай»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(05 – 09 октября)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Дата проведения: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06 октября.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Культурная практика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(рельефная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лепка).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Культурно – смысловой контекст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для игры «Магазин».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создать витрину магазина.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совершенствовать технику рельефной лепки при создании  </a:t>
            </a: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композиции «Витрина магазина»;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использовать оригинальные приёмы лепки, позволяющие  </a:t>
            </a: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создать выразительные изображения фруктов и овощей;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развивать способность к формообразованию,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R="0" lvl="0" indent="722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aseline="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композиционные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Форма работы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– парами, коллективная.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Материалы и инструменты: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доска для лепки, цветной 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пластилин, стека, влажные и бумажные салфетки; готовые 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основы для витрин.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643866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14414" y="3857628"/>
            <a:ext cx="7643866" cy="27146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 algn="just"/>
            <a:r>
              <a:rPr lang="ru-RU" sz="9600" dirty="0" smtClean="0">
                <a:latin typeface="Bookman Old Style" pitchFamily="18" charset="0"/>
              </a:rPr>
              <a:t>дети самостоятельно выбирали предмет лепки;</a:t>
            </a:r>
          </a:p>
          <a:p>
            <a:pPr algn="just"/>
            <a:r>
              <a:rPr lang="ru-RU" sz="9600" dirty="0" smtClean="0">
                <a:latin typeface="Bookman Old Style" pitchFamily="18" charset="0"/>
              </a:rPr>
              <a:t>дети самостоятельно лепили, опираясь не на образец лепки, а на предмет или предметную картинку;</a:t>
            </a:r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2021-02-16-05-02-54.jpg"/>
          <p:cNvPicPr>
            <a:picLocks noChangeAspect="1"/>
          </p:cNvPicPr>
          <p:nvPr/>
        </p:nvPicPr>
        <p:blipFill>
          <a:blip r:embed="rId2"/>
          <a:srcRect l="3922" t="6025" r="1961" b="5601"/>
          <a:stretch>
            <a:fillRect/>
          </a:stretch>
        </p:blipFill>
        <p:spPr>
          <a:xfrm>
            <a:off x="5715008" y="1714488"/>
            <a:ext cx="3143272" cy="2881333"/>
          </a:xfrm>
          <a:prstGeom prst="rect">
            <a:avLst/>
          </a:prstGeom>
        </p:spPr>
      </p:pic>
      <p:pic>
        <p:nvPicPr>
          <p:cNvPr id="10" name="Рисунок 9" descr="Полезные-овощи-и-фрукты-картинки-подборка-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857364"/>
            <a:ext cx="43790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72428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IMG_20200929_094721.jpg"/>
          <p:cNvPicPr>
            <a:picLocks noChangeAspect="1"/>
          </p:cNvPicPr>
          <p:nvPr/>
        </p:nvPicPr>
        <p:blipFill>
          <a:blip r:embed="rId2" cstate="print"/>
          <a:srcRect b="10884"/>
          <a:stretch>
            <a:fillRect/>
          </a:stretch>
        </p:blipFill>
        <p:spPr>
          <a:xfrm rot="5400000">
            <a:off x="836085" y="2450007"/>
            <a:ext cx="3143272" cy="2100861"/>
          </a:xfrm>
          <a:prstGeom prst="rect">
            <a:avLst/>
          </a:prstGeom>
        </p:spPr>
      </p:pic>
      <p:pic>
        <p:nvPicPr>
          <p:cNvPr id="11" name="Рисунок 10" descr="IMG_20200929_094749.jpg"/>
          <p:cNvPicPr>
            <a:picLocks noChangeAspect="1"/>
          </p:cNvPicPr>
          <p:nvPr/>
        </p:nvPicPr>
        <p:blipFill>
          <a:blip r:embed="rId3" cstate="print"/>
          <a:srcRect t="8333" b="2778"/>
          <a:stretch>
            <a:fillRect/>
          </a:stretch>
        </p:blipFill>
        <p:spPr>
          <a:xfrm rot="5400000">
            <a:off x="6048385" y="2452681"/>
            <a:ext cx="3143272" cy="2095514"/>
          </a:xfrm>
          <a:prstGeom prst="rect">
            <a:avLst/>
          </a:prstGeom>
        </p:spPr>
      </p:pic>
      <p:pic>
        <p:nvPicPr>
          <p:cNvPr id="13" name="Рисунок 12" descr="IMG_20200929_094814.jpg"/>
          <p:cNvPicPr>
            <a:picLocks noChangeAspect="1"/>
          </p:cNvPicPr>
          <p:nvPr/>
        </p:nvPicPr>
        <p:blipFill>
          <a:blip r:embed="rId4" cstate="print"/>
          <a:srcRect l="22917" r="13021"/>
          <a:stretch>
            <a:fillRect/>
          </a:stretch>
        </p:blipFill>
        <p:spPr>
          <a:xfrm>
            <a:off x="3673072" y="1928802"/>
            <a:ext cx="268487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72428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142976" y="4500570"/>
            <a:ext cx="7715304" cy="20717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 algn="just"/>
            <a:r>
              <a:rPr lang="ru-RU" sz="9600" dirty="0" smtClean="0">
                <a:latin typeface="Bookman Old Style" pitchFamily="18" charset="0"/>
                <a:ea typeface="Times New Roman"/>
              </a:rPr>
              <a:t>овощи и фрукты дети лепили разными приёмами, экспериментируя в поисках оригинальных способов и приёмов лепки.</a:t>
            </a:r>
            <a:endParaRPr lang="ru-RU" sz="96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IMG_20210215_104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31069" y="3726659"/>
            <a:ext cx="1809763" cy="1357322"/>
          </a:xfrm>
          <a:prstGeom prst="rect">
            <a:avLst/>
          </a:prstGeom>
        </p:spPr>
      </p:pic>
      <p:pic>
        <p:nvPicPr>
          <p:cNvPr id="11" name="Рисунок 10" descr="IMG_20210215_104125_BURS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05682" y="3723682"/>
            <a:ext cx="1785949" cy="1339462"/>
          </a:xfrm>
          <a:prstGeom prst="rect">
            <a:avLst/>
          </a:prstGeom>
        </p:spPr>
      </p:pic>
      <p:pic>
        <p:nvPicPr>
          <p:cNvPr id="12" name="Рисунок 11" descr="IMG_20210215_104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95177" y="3723684"/>
            <a:ext cx="1785951" cy="1339462"/>
          </a:xfrm>
          <a:prstGeom prst="rect">
            <a:avLst/>
          </a:prstGeom>
        </p:spPr>
      </p:pic>
      <p:pic>
        <p:nvPicPr>
          <p:cNvPr id="13" name="Рисунок 12" descr="IMG_20210215_104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31070" y="1797832"/>
            <a:ext cx="1809762" cy="1357322"/>
          </a:xfrm>
          <a:prstGeom prst="rect">
            <a:avLst/>
          </a:prstGeom>
        </p:spPr>
      </p:pic>
      <p:pic>
        <p:nvPicPr>
          <p:cNvPr id="14" name="Рисунок 13" descr="IMG_20210215_1042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705681" y="1794857"/>
            <a:ext cx="1785951" cy="1339462"/>
          </a:xfrm>
          <a:prstGeom prst="rect">
            <a:avLst/>
          </a:prstGeom>
        </p:spPr>
      </p:pic>
      <p:pic>
        <p:nvPicPr>
          <p:cNvPr id="15" name="Рисунок 14" descr="IMG_20210215_104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280012" y="1792162"/>
            <a:ext cx="1764397" cy="1323298"/>
          </a:xfrm>
          <a:prstGeom prst="rect">
            <a:avLst/>
          </a:prstGeom>
        </p:spPr>
      </p:pic>
      <p:pic>
        <p:nvPicPr>
          <p:cNvPr id="17" name="Рисунок 16" descr="IMG_20210215_123626.jpg"/>
          <p:cNvPicPr>
            <a:picLocks noChangeAspect="1"/>
          </p:cNvPicPr>
          <p:nvPr/>
        </p:nvPicPr>
        <p:blipFill>
          <a:blip r:embed="rId8" cstate="print"/>
          <a:srcRect l="6164" r="35273"/>
          <a:stretch>
            <a:fillRect/>
          </a:stretch>
        </p:blipFill>
        <p:spPr>
          <a:xfrm>
            <a:off x="6072198" y="1643050"/>
            <a:ext cx="278904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572428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14414" y="4143380"/>
            <a:ext cx="7572428" cy="242889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9600" dirty="0" smtClean="0"/>
          </a:p>
          <a:p>
            <a:pPr algn="just"/>
            <a:r>
              <a:rPr lang="ru-RU" sz="9600" dirty="0" smtClean="0">
                <a:latin typeface="Bookman Old Style" pitchFamily="18" charset="0"/>
                <a:ea typeface="Times New Roman"/>
              </a:rPr>
              <a:t>овощи и фрукты дети лепили разными приёмами, экспериментируя в поисках оригинальных способов и приёмов лепки;</a:t>
            </a:r>
            <a:endParaRPr lang="ru-RU" sz="9600" dirty="0" smtClean="0">
              <a:latin typeface="Bookman Old Style" pitchFamily="18" charset="0"/>
            </a:endParaRPr>
          </a:p>
          <a:p>
            <a:pPr algn="just">
              <a:buNone/>
            </a:pPr>
            <a:endParaRPr lang="ru-RU" sz="9600" dirty="0" smtClean="0"/>
          </a:p>
          <a:p>
            <a:pPr algn="just">
              <a:buNone/>
            </a:pPr>
            <a:r>
              <a:rPr lang="ru-RU" sz="3600" dirty="0" smtClean="0"/>
              <a:t> </a:t>
            </a:r>
          </a:p>
          <a:p>
            <a:pPr algn="just"/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8" name="Рисунок 17" descr="IMG_20210215_104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2928958" cy="2196719"/>
          </a:xfrm>
          <a:prstGeom prst="rect">
            <a:avLst/>
          </a:prstGeom>
        </p:spPr>
      </p:pic>
      <p:pic>
        <p:nvPicPr>
          <p:cNvPr id="19" name="Рисунок 18" descr="IMG_20210215_104325.jpg"/>
          <p:cNvPicPr>
            <a:picLocks noChangeAspect="1"/>
          </p:cNvPicPr>
          <p:nvPr/>
        </p:nvPicPr>
        <p:blipFill>
          <a:blip r:embed="rId3" cstate="print"/>
          <a:srcRect b="10449"/>
          <a:stretch>
            <a:fillRect/>
          </a:stretch>
        </p:blipFill>
        <p:spPr>
          <a:xfrm rot="5400000">
            <a:off x="4026339" y="2354172"/>
            <a:ext cx="2978205" cy="2000264"/>
          </a:xfrm>
          <a:prstGeom prst="rect">
            <a:avLst/>
          </a:prstGeom>
        </p:spPr>
      </p:pic>
      <p:pic>
        <p:nvPicPr>
          <p:cNvPr id="22" name="Рисунок 21" descr="IMG_20210215_123631.jpg"/>
          <p:cNvPicPr>
            <a:picLocks noChangeAspect="1"/>
          </p:cNvPicPr>
          <p:nvPr/>
        </p:nvPicPr>
        <p:blipFill>
          <a:blip r:embed="rId4" cstate="print"/>
          <a:srcRect b="8824"/>
          <a:stretch>
            <a:fillRect/>
          </a:stretch>
        </p:blipFill>
        <p:spPr>
          <a:xfrm rot="5400000">
            <a:off x="6260773" y="2331694"/>
            <a:ext cx="3000397" cy="205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86742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ВИТРИНА МАГАЗИНА «ОВОЩИ – ФРУКТЫ»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13B6C7"/>
                </a:solidFill>
                <a:latin typeface="Bookman Old Style" pitchFamily="18" charset="0"/>
              </a:rPr>
              <a:t>ОСОБЕННОСТИ РАБОТЫ:</a:t>
            </a: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142976" y="4214818"/>
            <a:ext cx="7715304" cy="221457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сборка витрины</a:t>
            </a:r>
            <a:r>
              <a:rPr lang="ru-RU" sz="9600" b="1" dirty="0" smtClean="0">
                <a:latin typeface="Bookman Old Style" pitchFamily="18" charset="0"/>
                <a:ea typeface="Times New Roman"/>
                <a:cs typeface="Times New Roman"/>
              </a:rPr>
              <a:t> – </a:t>
            </a:r>
            <a:r>
              <a:rPr lang="ru-RU" sz="9600" dirty="0" smtClean="0">
                <a:latin typeface="Bookman Old Style" pitchFamily="18" charset="0"/>
                <a:ea typeface="Times New Roman"/>
                <a:cs typeface="Times New Roman"/>
              </a:rPr>
              <a:t>красивое размещение плодов (оформление витрины магазина овощами и фруктами).</a:t>
            </a:r>
            <a:r>
              <a:rPr lang="ru-RU" sz="9600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8000" dirty="0" smtClean="0">
              <a:latin typeface="Calibri"/>
              <a:ea typeface="Times New Roman"/>
              <a:cs typeface="Times New Roman"/>
            </a:endParaRPr>
          </a:p>
          <a:p>
            <a:endParaRPr lang="ru-RU" sz="96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185736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Рисунок 8" descr="IMG_20200930_145249.jpg"/>
          <p:cNvPicPr>
            <a:picLocks noChangeAspect="1"/>
          </p:cNvPicPr>
          <p:nvPr/>
        </p:nvPicPr>
        <p:blipFill>
          <a:blip r:embed="rId2" cstate="print"/>
          <a:srcRect l="2632" t="3939" r="1275" b="3502"/>
          <a:stretch>
            <a:fillRect/>
          </a:stretch>
        </p:blipFill>
        <p:spPr>
          <a:xfrm>
            <a:off x="1357290" y="2143116"/>
            <a:ext cx="3571900" cy="2299716"/>
          </a:xfrm>
          <a:prstGeom prst="rect">
            <a:avLst/>
          </a:prstGeom>
        </p:spPr>
      </p:pic>
      <p:pic>
        <p:nvPicPr>
          <p:cNvPr id="10" name="Рисунок 9" descr="IMG_20200930_145224.jpg"/>
          <p:cNvPicPr>
            <a:picLocks noChangeAspect="1"/>
          </p:cNvPicPr>
          <p:nvPr/>
        </p:nvPicPr>
        <p:blipFill>
          <a:blip r:embed="rId3" cstate="print"/>
          <a:srcRect l="2887" t="1662" r="3290" b="1922"/>
          <a:stretch>
            <a:fillRect/>
          </a:stretch>
        </p:blipFill>
        <p:spPr>
          <a:xfrm>
            <a:off x="5143504" y="1714488"/>
            <a:ext cx="3643338" cy="325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15304" cy="17256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Bookman Old Style" pitchFamily="18" charset="0"/>
              </a:rPr>
              <a:t>УЗОРЧАТЫЕ ПОЛОТЕНЦА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rgbClr val="6666FF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71538" y="1000108"/>
            <a:ext cx="8072462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Bookman Old Style" pitchFamily="18" charset="0"/>
              </a:rPr>
              <a:t>ОСЕНЬ, 7-я неделя</a:t>
            </a:r>
            <a:r>
              <a:rPr lang="ru-RU" sz="8000" b="1" dirty="0" smtClean="0">
                <a:latin typeface="Bookman Old Style" pitchFamily="18" charset="0"/>
              </a:rPr>
              <a:t> «Весёлая ярмарка» </a:t>
            </a:r>
            <a:r>
              <a:rPr lang="ru-RU" sz="8000" dirty="0" smtClean="0">
                <a:latin typeface="Bookman Old Style" pitchFamily="18" charset="0"/>
              </a:rPr>
              <a:t>(19 – 23 октября)</a:t>
            </a:r>
          </a:p>
          <a:p>
            <a:pPr>
              <a:buNone/>
            </a:pPr>
            <a:r>
              <a:rPr lang="ru-RU" sz="8000" b="1" dirty="0" smtClean="0">
                <a:latin typeface="Bookman Old Style" pitchFamily="18" charset="0"/>
              </a:rPr>
              <a:t>Дата </a:t>
            </a:r>
            <a:r>
              <a:rPr lang="ru-RU" sz="8000" b="1" dirty="0" smtClean="0">
                <a:latin typeface="Bookman Old Style" pitchFamily="18" charset="0"/>
              </a:rPr>
              <a:t>проведения: </a:t>
            </a:r>
            <a:r>
              <a:rPr lang="ru-RU" sz="8000" dirty="0" smtClean="0">
                <a:latin typeface="Bookman Old Style" pitchFamily="18" charset="0"/>
              </a:rPr>
              <a:t>22 октября.</a:t>
            </a:r>
          </a:p>
          <a:p>
            <a:pPr marL="88900" indent="-6350">
              <a:buNone/>
            </a:pPr>
            <a:r>
              <a:rPr lang="ru-RU" sz="8000" b="1" dirty="0" smtClean="0">
                <a:latin typeface="Bookman Old Style" pitchFamily="18" charset="0"/>
              </a:rPr>
              <a:t>Культурная практика </a:t>
            </a:r>
            <a:r>
              <a:rPr lang="ru-RU" sz="8000" dirty="0" smtClean="0">
                <a:latin typeface="Bookman Old Style" pitchFamily="18" charset="0"/>
              </a:rPr>
              <a:t>– продуктивная </a:t>
            </a:r>
            <a:r>
              <a:rPr lang="ru-RU" sz="8000" dirty="0" smtClean="0">
                <a:latin typeface="Bookman Old Style" pitchFamily="18" charset="0"/>
              </a:rPr>
              <a:t>деятельность (декоративная </a:t>
            </a:r>
            <a:r>
              <a:rPr lang="ru-RU" sz="8000" b="1" dirty="0" smtClean="0">
                <a:latin typeface="Bookman Old Style" pitchFamily="18" charset="0"/>
              </a:rPr>
              <a:t>аппликация</a:t>
            </a:r>
            <a:r>
              <a:rPr lang="ru-RU" sz="8000" dirty="0" smtClean="0">
                <a:latin typeface="Bookman Old Style" pitchFamily="18" charset="0"/>
              </a:rPr>
              <a:t> – прорезной декор).</a:t>
            </a:r>
          </a:p>
          <a:p>
            <a:pPr marL="88900" indent="-6350">
              <a:buNone/>
            </a:pPr>
            <a:r>
              <a:rPr lang="ru-RU" sz="8000" b="1" dirty="0" smtClean="0">
                <a:latin typeface="Bookman Old Style" pitchFamily="18" charset="0"/>
              </a:rPr>
              <a:t>Культурно – смысловой контекст </a:t>
            </a:r>
            <a:r>
              <a:rPr lang="ru-RU" sz="8000" dirty="0" smtClean="0">
                <a:latin typeface="Bookman Old Style" pitchFamily="18" charset="0"/>
              </a:rPr>
              <a:t>– для </a:t>
            </a:r>
            <a:r>
              <a:rPr lang="ru-RU" sz="8000" dirty="0" smtClean="0">
                <a:latin typeface="Bookman Old Style" pitchFamily="18" charset="0"/>
              </a:rPr>
              <a:t>игры «Ярмарка</a:t>
            </a:r>
            <a:r>
              <a:rPr lang="ru-RU" sz="8000" dirty="0" smtClean="0">
                <a:latin typeface="Bookman Old Style" pitchFamily="18" charset="0"/>
              </a:rPr>
              <a:t>».</a:t>
            </a:r>
          </a:p>
          <a:p>
            <a:pPr>
              <a:buNone/>
            </a:pPr>
            <a:r>
              <a:rPr lang="ru-RU" sz="8000" b="1" dirty="0" smtClean="0">
                <a:latin typeface="Bookman Old Style" pitchFamily="18" charset="0"/>
              </a:rPr>
              <a:t>Цель </a:t>
            </a:r>
            <a:r>
              <a:rPr lang="ru-RU" sz="8000" dirty="0" smtClean="0">
                <a:latin typeface="Bookman Old Style" pitchFamily="18" charset="0"/>
              </a:rPr>
              <a:t>– создать узорчатые полотенца.</a:t>
            </a:r>
          </a:p>
          <a:p>
            <a:pPr>
              <a:buNone/>
            </a:pPr>
            <a:r>
              <a:rPr lang="ru-RU" sz="8000" b="1" dirty="0" smtClean="0">
                <a:latin typeface="Bookman Old Style" pitchFamily="18" charset="0"/>
              </a:rPr>
              <a:t>Задачи:</a:t>
            </a:r>
            <a:endParaRPr lang="ru-RU" sz="8000" dirty="0" smtClean="0">
              <a:latin typeface="Bookman Old Style" pitchFamily="18" charset="0"/>
            </a:endParaRPr>
          </a:p>
          <a:p>
            <a:pPr marL="88900" indent="-6350">
              <a:buNone/>
            </a:pPr>
            <a:r>
              <a:rPr lang="ru-RU" sz="8000" dirty="0" smtClean="0">
                <a:latin typeface="Bookman Old Style" pitchFamily="18" charset="0"/>
              </a:rPr>
              <a:t>- знакомство с новым приёмом</a:t>
            </a:r>
            <a:r>
              <a:rPr lang="ru-RU" sz="8000" b="1" dirty="0" smtClean="0">
                <a:latin typeface="Bookman Old Style" pitchFamily="18" charset="0"/>
              </a:rPr>
              <a:t> </a:t>
            </a:r>
            <a:r>
              <a:rPr lang="ru-RU" sz="8000" dirty="0" smtClean="0">
                <a:latin typeface="Bookman Old Style" pitchFamily="18" charset="0"/>
              </a:rPr>
              <a:t>аппликативного  </a:t>
            </a:r>
          </a:p>
          <a:p>
            <a:pPr marL="88900" indent="-6350">
              <a:buNone/>
            </a:pPr>
            <a:r>
              <a:rPr lang="ru-RU" sz="8000" dirty="0" smtClean="0">
                <a:latin typeface="Bookman Old Style" pitchFamily="18" charset="0"/>
              </a:rPr>
              <a:t>  оформления бытовых изделий – прорезным декором   </a:t>
            </a:r>
          </a:p>
          <a:p>
            <a:pPr marL="88900" indent="-6350">
              <a:buNone/>
            </a:pPr>
            <a:r>
              <a:rPr lang="ru-RU" sz="8000" dirty="0" smtClean="0">
                <a:latin typeface="Bookman Old Style" pitchFamily="18" charset="0"/>
              </a:rPr>
              <a:t> </a:t>
            </a:r>
            <a:r>
              <a:rPr lang="ru-RU" sz="8000" dirty="0" smtClean="0">
                <a:latin typeface="Bookman Old Style" pitchFamily="18" charset="0"/>
              </a:rPr>
              <a:t> («бумажным фольклором»);</a:t>
            </a:r>
          </a:p>
          <a:p>
            <a:pPr>
              <a:buNone/>
            </a:pPr>
            <a:r>
              <a:rPr lang="ru-RU" sz="8000" dirty="0" smtClean="0">
                <a:latin typeface="Bookman Old Style" pitchFamily="18" charset="0"/>
              </a:rPr>
              <a:t>- учить </a:t>
            </a:r>
            <a:r>
              <a:rPr lang="ru-RU" sz="8000" dirty="0" smtClean="0">
                <a:latin typeface="Bookman Old Style" pitchFamily="18" charset="0"/>
              </a:rPr>
              <a:t>создавать узор из прорезных элементов на бумажном прямоугольнике, сложенном пополам;</a:t>
            </a:r>
          </a:p>
          <a:p>
            <a:pPr>
              <a:buNone/>
            </a:pPr>
            <a:r>
              <a:rPr lang="ru-RU" sz="8000" dirty="0" smtClean="0">
                <a:latin typeface="Bookman Old Style" pitchFamily="18" charset="0"/>
              </a:rPr>
              <a:t>- развивать чувство композиции. </a:t>
            </a:r>
          </a:p>
          <a:p>
            <a:pPr>
              <a:buNone/>
            </a:pPr>
            <a:r>
              <a:rPr lang="ru-RU" sz="8000" b="1" dirty="0" smtClean="0">
                <a:latin typeface="Bookman Old Style" pitchFamily="18" charset="0"/>
              </a:rPr>
              <a:t>Форма работы</a:t>
            </a:r>
            <a:r>
              <a:rPr lang="ru-RU" sz="8000" dirty="0" smtClean="0">
                <a:latin typeface="Bookman Old Style" pitchFamily="18" charset="0"/>
              </a:rPr>
              <a:t> – фронтальная, индивидуальная.</a:t>
            </a:r>
          </a:p>
          <a:p>
            <a:pPr marL="88900" indent="-6350">
              <a:buNone/>
            </a:pPr>
            <a:r>
              <a:rPr lang="ru-RU" sz="8000" b="1" dirty="0" smtClean="0">
                <a:latin typeface="Bookman Old Style" pitchFamily="18" charset="0"/>
              </a:rPr>
              <a:t>Материалы и инструменты: </a:t>
            </a:r>
            <a:r>
              <a:rPr lang="ru-RU" sz="8000" dirty="0" smtClean="0">
                <a:latin typeface="Bookman Old Style" pitchFamily="18" charset="0"/>
              </a:rPr>
              <a:t>заготовки прямоугольников </a:t>
            </a:r>
            <a:r>
              <a:rPr lang="ru-RU" sz="8000" dirty="0" smtClean="0">
                <a:latin typeface="Bookman Old Style" pitchFamily="18" charset="0"/>
              </a:rPr>
              <a:t>из белой и цветной бумаги, простой карандаш, ножницы, клей-карандаш, коврик для работы, влажные и бумажные салфетки.</a:t>
            </a:r>
          </a:p>
          <a:p>
            <a:pPr algn="ctr">
              <a:buNone/>
            </a:pPr>
            <a:endParaRPr lang="ru-RU" sz="80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8000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66FF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9600" dirty="0" smtClean="0"/>
          </a:p>
          <a:p>
            <a:endParaRPr lang="ru-RU" sz="9600" dirty="0" smtClean="0"/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endParaRPr lang="ru-RU" sz="2200" b="1" dirty="0">
              <a:solidFill>
                <a:srgbClr val="6666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1071546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1695</TotalTime>
  <Words>701</Words>
  <PresentationFormat>Экран (4:3)</PresentationFormat>
  <Paragraphs>223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   Муниципальное автономное дошкольное образовательное учреждение  детский сад №9 «Малинка»  г.о. Щёлково Московской области</vt:lpstr>
      <vt:lpstr>ПРОДУКТИВНАЯ ДЕЯТЕЛЬНОСТЬ</vt:lpstr>
      <vt:lpstr>ВИТРИНА МАГАЗИНА «ОВОЩИ – ФРУКТЫ»    </vt:lpstr>
      <vt:lpstr>ВИТРИНА МАГАЗИНА «ОВОЩИ – ФРУКТЫ»   ОСОБЕННОСТИ РАБОТЫ: </vt:lpstr>
      <vt:lpstr>ВИТРИНА МАГАЗИНА «ОВОЩИ – ФРУКТЫ»   ОСОБЕННОСТИ РАБОТЫ: </vt:lpstr>
      <vt:lpstr>ВИТРИНА МАГАЗИНА «ОВОЩИ – ФРУКТЫ»   ОСОБЕННОСТИ РАБОТЫ: </vt:lpstr>
      <vt:lpstr>ВИТРИНА МАГАЗИНА «ОВОЩИ – ФРУКТЫ»   ОСОБЕННОСТИ РАБОТЫ: </vt:lpstr>
      <vt:lpstr>ВИТРИНА МАГАЗИНА «ОВОЩИ – ФРУКТЫ»   ОСОБЕННОСТИ РАБОТЫ: </vt:lpstr>
      <vt:lpstr>УЗОРЧАТЫЕ ПОЛОТЕНЦА   </vt:lpstr>
      <vt:lpstr>УЗОРЧАТЫЕ ПОЛОТЕНЦА   ОСОБЕННОСТИ РАБОТЫ: </vt:lpstr>
      <vt:lpstr>УЗОРЧАТЫЕ ПОЛОТЕНЦА   ОСОБЕННОСТИ РАБОТЫ: </vt:lpstr>
      <vt:lpstr>УЗОРЧАТЫЕ ПОЛОТЕНЦА   ОСОБЕННОСТИ РАБОТЫ: </vt:lpstr>
      <vt:lpstr>УЗОРЧАТЫЕ ПОЛОТЕНЦА   </vt:lpstr>
      <vt:lpstr>ИВАН-ЦАРЕВИЧ И СЕРЫЙ ВОЛК И. БИЛИБИН И ЕГО КНИЖКИ    </vt:lpstr>
      <vt:lpstr>ИВАН-ЦАРЕВИЧ И СЕРЫЙ ВОЛК И. БИЛИБИН И ЕГО КНИЖКИ   ОСОБЕННОСТИ РАБОТЫ: </vt:lpstr>
      <vt:lpstr>ИВАН-ЦАРЕВИЧ И СЕРЫЙ ВОЛК И. БИЛИБИН И ЕГО КНИЖКИ   ОСОБЕННОСТИ РАБОТЫ: </vt:lpstr>
      <vt:lpstr>ЗНАЧЕНИЕ ЗАНЯТИЙ                        ПРОДУКТИВНОЙ ДЕЯТЕЛЬНОСТЬЮ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79261</dc:creator>
  <cp:lastModifiedBy>79261</cp:lastModifiedBy>
  <cp:revision>58</cp:revision>
  <dcterms:created xsi:type="dcterms:W3CDTF">2019-04-03T21:35:57Z</dcterms:created>
  <dcterms:modified xsi:type="dcterms:W3CDTF">2021-02-16T09:17:49Z</dcterms:modified>
</cp:coreProperties>
</file>