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257" r:id="rId3"/>
    <p:sldId id="258" r:id="rId4"/>
    <p:sldId id="275" r:id="rId5"/>
    <p:sldId id="276" r:id="rId6"/>
    <p:sldId id="296" r:id="rId7"/>
    <p:sldId id="297" r:id="rId8"/>
    <p:sldId id="300" r:id="rId9"/>
    <p:sldId id="298" r:id="rId10"/>
    <p:sldId id="293" r:id="rId11"/>
    <p:sldId id="301" r:id="rId12"/>
    <p:sldId id="302" r:id="rId13"/>
    <p:sldId id="285" r:id="rId14"/>
    <p:sldId id="261" r:id="rId15"/>
    <p:sldId id="303" r:id="rId16"/>
    <p:sldId id="304" r:id="rId17"/>
    <p:sldId id="290" r:id="rId18"/>
    <p:sldId id="283" r:id="rId19"/>
    <p:sldId id="291" r:id="rId20"/>
    <p:sldId id="282" r:id="rId21"/>
    <p:sldId id="289" r:id="rId22"/>
    <p:sldId id="287" r:id="rId23"/>
    <p:sldId id="272" r:id="rId24"/>
    <p:sldId id="286" r:id="rId25"/>
    <p:sldId id="270" r:id="rId26"/>
    <p:sldId id="279" r:id="rId27"/>
    <p:sldId id="280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C304C8"/>
    <a:srgbClr val="2E507A"/>
    <a:srgbClr val="FFFF71"/>
    <a:srgbClr val="B64A80"/>
    <a:srgbClr val="8F0B73"/>
    <a:srgbClr val="FFFF99"/>
    <a:srgbClr val="BF3587"/>
    <a:srgbClr val="79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0682-9059-4F56-B2BF-CFB0E9ACE94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F9B4-F829-4476-9CCA-843221EE9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4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7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7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0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7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415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fld id="{47F0142D-CCF0-46CF-830A-71CA000FC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3" Type="http://schemas.openxmlformats.org/officeDocument/2006/relationships/audio" Target="file:///H:\&#1052;&#1040;&#1057;&#1058;&#1045;&#1056;%20&#1050;&#1051;&#1040;&#1057;&#1057;%20&#1085;&#1072;%20&#1059;&#1063;&#1048;&#1058;&#1045;&#1051;&#1068;%20&#1043;&#1054;&#1044;&#1040;\&#1084;&#1091;&#1079;&#1099;&#1082;&#1072;\&#1053;&#1072;%20&#1074;&#1089;&#1102;%20&#1082;&#1072;&#1090;&#1091;&#1096;&#1082;&#1091;.mp3" TargetMode="External"/><Relationship Id="rId7" Type="http://schemas.microsoft.com/office/2007/relationships/media" Target="../media/media2.mp3"/><Relationship Id="rId12" Type="http://schemas.openxmlformats.org/officeDocument/2006/relationships/audio" Target="../media/media4.mp3"/><Relationship Id="rId17" Type="http://schemas.openxmlformats.org/officeDocument/2006/relationships/image" Target="../media/image30.png"/><Relationship Id="rId2" Type="http://schemas.openxmlformats.org/officeDocument/2006/relationships/audio" Target="file:///H:\&#1052;&#1040;&#1057;&#1058;&#1045;&#1056;%20&#1050;&#1051;&#1040;&#1057;&#1057;%20&#1085;&#1072;%20&#1059;&#1063;&#1048;&#1058;&#1045;&#1051;&#1068;%20&#1043;&#1054;&#1044;&#1040;\&#1084;&#1091;&#1079;&#1099;&#1082;&#1072;\&#1041;&#1072;&#1073;&#1091;&#1096;&#1082;&#1080;.mp3" TargetMode="External"/><Relationship Id="rId16" Type="http://schemas.openxmlformats.org/officeDocument/2006/relationships/image" Target="../media/image29.png"/><Relationship Id="rId1" Type="http://schemas.openxmlformats.org/officeDocument/2006/relationships/audio" Target="file:///H:\&#1052;&#1040;&#1057;&#1058;&#1045;&#1056;%20&#1050;&#1051;&#1040;&#1057;&#1057;%20&#1085;&#1072;%20&#1059;&#1063;&#1048;&#1058;&#1045;&#1051;&#1068;%20&#1043;&#1054;&#1044;&#1040;\&#1084;&#1091;&#1079;&#1099;&#1082;&#1072;\&#1087;&#1088;&#1103;&#1085;&#1080;&#1082;&#1080;.mp3" TargetMode="External"/><Relationship Id="rId6" Type="http://schemas.openxmlformats.org/officeDocument/2006/relationships/audio" Target="../media/media1.mp3"/><Relationship Id="rId11" Type="http://schemas.microsoft.com/office/2007/relationships/media" Target="../media/media4.mp3"/><Relationship Id="rId5" Type="http://schemas.microsoft.com/office/2007/relationships/media" Target="../media/media1.mp3"/><Relationship Id="rId15" Type="http://schemas.openxmlformats.org/officeDocument/2006/relationships/image" Target="../media/image28.png"/><Relationship Id="rId10" Type="http://schemas.openxmlformats.org/officeDocument/2006/relationships/audio" Target="../media/media3.mp3"/><Relationship Id="rId4" Type="http://schemas.openxmlformats.org/officeDocument/2006/relationships/audio" Target="file:///H:\&#1052;&#1040;&#1057;&#1058;&#1045;&#1056;%20&#1050;&#1051;&#1040;&#1057;&#1057;%20&#1085;&#1072;%20&#1059;&#1063;&#1048;&#1058;&#1045;&#1051;&#1068;%20&#1043;&#1054;&#1044;&#1040;\&#1084;&#1091;&#1079;&#1099;&#1082;&#1072;\&#1053;&#1077;%20&#1074;&#1077;&#1096;&#1072;&#1090;&#1100;%20&#1085;&#1086;&#1089;.mp3" TargetMode="External"/><Relationship Id="rId9" Type="http://schemas.microsoft.com/office/2007/relationships/media" Target="../media/media3.mp3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ки-тки\slide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18"/>
          <a:stretch>
            <a:fillRect/>
          </a:stretch>
        </p:blipFill>
        <p:spPr bwMode="auto">
          <a:xfrm>
            <a:off x="611560" y="548680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95288" y="1052513"/>
            <a:ext cx="8147050" cy="53609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1.      </a:t>
            </a:r>
            <a:r>
              <a:rPr lang="ru-RU" altLang="ru-RU" sz="3600" b="1" smtClean="0">
                <a:solidFill>
                  <a:srgbClr val="000099"/>
                </a:solidFill>
              </a:rPr>
              <a:t>«… (кто?) на ухо наступил»</a:t>
            </a:r>
          </a:p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</a:rPr>
              <a:t>2.     «писать как … (кто?) лапой»</a:t>
            </a:r>
          </a:p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</a:rPr>
              <a:t>3.    « как с … (кого?) вода»</a:t>
            </a:r>
          </a:p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</a:rPr>
              <a:t>4   . «… (кто?) отпущения»</a:t>
            </a:r>
          </a:p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</a:rPr>
              <a:t>5.      «белая … (кто?)»</a:t>
            </a:r>
          </a:p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</a:rPr>
              <a:t>6 . «делать из мухи … (кого?)»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124575" cy="1025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903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"Фразеологический зверинец"</a:t>
            </a:r>
          </a:p>
        </p:txBody>
      </p:sp>
      <p:pic>
        <p:nvPicPr>
          <p:cNvPr id="74756" name="Picture 4" descr="i?id=9267829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140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i?id=742890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57788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i?id=126513614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1047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i?id=10144528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16563"/>
            <a:ext cx="1400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i?id=138886891-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142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9" descr="i?id=132572920-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373688"/>
            <a:ext cx="12477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1530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«Писатели». </a:t>
            </a:r>
            <a:r>
              <a:rPr lang="ru-RU" dirty="0" smtClean="0"/>
              <a:t> Написать мини- сочинение на тему </a:t>
            </a:r>
            <a:r>
              <a:rPr lang="ru-RU" b="1" dirty="0" smtClean="0"/>
              <a:t>«Рыбалка»,</a:t>
            </a:r>
            <a:r>
              <a:rPr lang="ru-RU" dirty="0" smtClean="0"/>
              <a:t> используя фразеологизмы: </a:t>
            </a:r>
          </a:p>
          <a:p>
            <a:r>
              <a:rPr lang="ru-RU" i="1" dirty="0" smtClean="0"/>
              <a:t>-на седьмом небе от счастья;</a:t>
            </a:r>
            <a:endParaRPr lang="ru-RU" dirty="0" smtClean="0"/>
          </a:p>
          <a:p>
            <a:r>
              <a:rPr lang="ru-RU" i="1" dirty="0" smtClean="0"/>
              <a:t> -не разлей вода;</a:t>
            </a:r>
            <a:endParaRPr lang="ru-RU" dirty="0" smtClean="0"/>
          </a:p>
          <a:p>
            <a:r>
              <a:rPr lang="ru-RU" i="1" dirty="0" smtClean="0"/>
              <a:t>- клевал носом;</a:t>
            </a:r>
            <a:endParaRPr lang="ru-RU" dirty="0" smtClean="0"/>
          </a:p>
          <a:p>
            <a:r>
              <a:rPr lang="ru-RU" i="1" dirty="0" smtClean="0"/>
              <a:t>- видимо-невидимо</a:t>
            </a:r>
            <a:endParaRPr lang="ru-RU" dirty="0" smtClean="0"/>
          </a:p>
          <a:p>
            <a:r>
              <a:rPr lang="ru-RU" i="1" dirty="0" smtClean="0"/>
              <a:t>- ни в сказке сказать, ни пером описать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«Художники».</a:t>
            </a:r>
            <a:r>
              <a:rPr lang="ru-RU" dirty="0" smtClean="0"/>
              <a:t> Создать иллюстрированный словарь тех фразеологизмов, которые написаны.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«Актёры</a:t>
            </a:r>
            <a:r>
              <a:rPr lang="ru-RU" dirty="0" smtClean="0"/>
              <a:t>». Используя приём «Пантомима», попробуете изобразить жестами на выбор 3 фразеологизма, которые находятся в ваших конвертах, а мы постараемся их отгадать.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Творческий этап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Задание: </a:t>
            </a:r>
            <a:r>
              <a:rPr lang="ru-RU" sz="1800" dirty="0" smtClean="0"/>
              <a:t>Составить текст на заданную тему, использую данные фразеологизмы.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7203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1 группа. </a:t>
            </a:r>
            <a:r>
              <a:rPr lang="ru-RU" sz="1600" dirty="0" smtClean="0"/>
              <a:t>«Подготовка к конкурсу «Учитель </a:t>
            </a:r>
            <a:r>
              <a:rPr lang="ru-RU" sz="1600" dirty="0" smtClean="0"/>
              <a:t>года</a:t>
            </a:r>
            <a:r>
              <a:rPr lang="ru-RU" sz="1600" dirty="0"/>
              <a:t> 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r>
              <a:rPr lang="ru-RU" sz="1600" i="1" dirty="0" smtClean="0"/>
              <a:t>ни днем ни ночью, ни свет ни заря, сулит золотые горы, как кот наплакал, ждать с моря погоды, засучить рукава, брать ноги в руки, грызть гранит науки, искра божья,  до победного конца, с замиранием сердца, утерла нос, на седьмом небе от счастья.</a:t>
            </a:r>
            <a:endParaRPr lang="ru-RU" sz="16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2 группа </a:t>
            </a:r>
            <a:r>
              <a:rPr lang="ru-RU" sz="1600" dirty="0" smtClean="0"/>
              <a:t>«Как я худела» </a:t>
            </a:r>
          </a:p>
          <a:p>
            <a:r>
              <a:rPr lang="ru-RU" sz="1600" i="1" dirty="0" smtClean="0"/>
              <a:t>мыльный пузырь, бабушка надвое сказала, открыть Америку, биться как рыба об лед, ни рыба ни мясо, держать в черном теле, голодный как волк, игра не стоит свеч, делать из мухи слона; единственный и неповторимый; отложить в долгий ящик,  на седьмом небе от счастья;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 3 группа </a:t>
            </a:r>
            <a:r>
              <a:rPr lang="ru-RU" sz="1600" dirty="0" smtClean="0"/>
              <a:t>Составьте текст на тему «Мы участники мастер-класса»</a:t>
            </a:r>
          </a:p>
          <a:p>
            <a:r>
              <a:rPr lang="ru-RU" sz="1600" i="1" dirty="0" smtClean="0"/>
              <a:t>дело в шляпе, не в зуб ногой, не ударить в грязь лицом.  находить общий язык, держать руку на пульсе, понимать с полуслова; , держать ушки на макушке, места не находить, на седьмом небе от счастья.</a:t>
            </a:r>
            <a:endParaRPr lang="ru-RU" sz="16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635000"/>
            <a:ext cx="7807325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/>
              <a:t>Замена  словосочетания  или  предложения  фразеологизмом.</a:t>
            </a:r>
            <a:br>
              <a:rPr lang="ru-RU" sz="2000" b="0"/>
            </a:br>
            <a:r>
              <a:rPr lang="ru-RU" sz="2000"/>
              <a:t>Вспомните,  какие  фразеологизмы  мы  употребляем,  когда  говорим:</a:t>
            </a:r>
            <a:br>
              <a:rPr lang="ru-RU" sz="2000"/>
            </a:br>
            <a:endParaRPr lang="ru-RU" sz="20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78000"/>
            <a:ext cx="7635875" cy="4846638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>
                <a:solidFill>
                  <a:srgbClr val="99284C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о  тесноте  в  помещении  (яблоку  негде  упасть);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>
                <a:solidFill>
                  <a:srgbClr val="000000"/>
                </a:solidFill>
              </a:rPr>
              <a:t>--  о  полной  тишине  (слышно,  как  муха  пролетит);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>
                <a:solidFill>
                  <a:srgbClr val="000000"/>
                </a:solidFill>
              </a:rPr>
              <a:t>--  о  сильном  дожде  (льёт  как  из  ведра);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>
                <a:solidFill>
                  <a:srgbClr val="000000"/>
                </a:solidFill>
              </a:rPr>
              <a:t>--  о  счастливом  человеке  (в  рубашке  родился)</a:t>
            </a:r>
            <a:r>
              <a:rPr lang="ru-RU" sz="2400">
                <a:solidFill>
                  <a:srgbClr val="99284C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«Угадай фразеологизм»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3" descr="D:\фотки-тки\1094107.9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54" t="5974" r="4489" b="6521"/>
          <a:stretch>
            <a:fillRect/>
          </a:stretch>
        </p:blipFill>
        <p:spPr bwMode="auto">
          <a:xfrm>
            <a:off x="428596" y="1571612"/>
            <a:ext cx="2167197" cy="14189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071810"/>
            <a:ext cx="278608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Водить за нос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D:\фотки-тки\СмирновМ._Сесть_в_калошу.jpg"/>
          <p:cNvPicPr>
            <a:picLocks noChangeAspect="1" noChangeArrowheads="1"/>
          </p:cNvPicPr>
          <p:nvPr/>
        </p:nvPicPr>
        <p:blipFill>
          <a:blip r:embed="rId3" cstate="print"/>
          <a:srcRect l="1370" t="5081" r="8219" b="2215"/>
          <a:stretch>
            <a:fillRect/>
          </a:stretch>
        </p:blipFill>
        <p:spPr bwMode="auto">
          <a:xfrm>
            <a:off x="3071802" y="1500174"/>
            <a:ext cx="1914419" cy="14503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3000372"/>
            <a:ext cx="278608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Сесть в калошу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D:\russian_fraze_7.jpg"/>
          <p:cNvPicPr>
            <a:picLocks noChangeAspect="1" noChangeArrowheads="1"/>
          </p:cNvPicPr>
          <p:nvPr/>
        </p:nvPicPr>
        <p:blipFill>
          <a:blip r:embed="rId4" cstate="print"/>
          <a:srcRect r="1527" b="2392"/>
          <a:stretch>
            <a:fillRect/>
          </a:stretch>
        </p:blipFill>
        <p:spPr bwMode="auto">
          <a:xfrm>
            <a:off x="714348" y="3929066"/>
            <a:ext cx="2228556" cy="15898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429264"/>
            <a:ext cx="392909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Брать быка за рога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10484" t="1405" r="5604" b="5670"/>
          <a:stretch>
            <a:fillRect/>
          </a:stretch>
        </p:blipFill>
        <p:spPr bwMode="auto">
          <a:xfrm>
            <a:off x="6143636" y="1500174"/>
            <a:ext cx="1876198" cy="175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72034" y="3286124"/>
            <a:ext cx="407196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курица лапой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D:\фотки-тки\tmpqdtveJ.jpeg"/>
          <p:cNvPicPr>
            <a:picLocks noChangeAspect="1" noChangeArrowheads="1"/>
          </p:cNvPicPr>
          <p:nvPr/>
        </p:nvPicPr>
        <p:blipFill>
          <a:blip r:embed="rId6" cstate="print"/>
          <a:srcRect l="1219" t="19956" r="1288"/>
          <a:stretch>
            <a:fillRect/>
          </a:stretch>
        </p:blipFill>
        <p:spPr bwMode="auto">
          <a:xfrm>
            <a:off x="5286380" y="3929066"/>
            <a:ext cx="2522891" cy="1517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282" y="5500702"/>
            <a:ext cx="43577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Развесить уши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10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 каком фразеологизме идет речь?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4200" b="1" dirty="0" smtClean="0"/>
              <a:t>1. </a:t>
            </a:r>
            <a:r>
              <a:rPr lang="ru-RU" sz="4200" dirty="0" smtClean="0"/>
              <a:t>Это выражение возникло следующим образом: раньше в небольших городах России был интересный обычай приглашать в гости. На окна ставили высокие свечи. Если на окне горит свеча, значит, хозяева дома и приглашают всех, кто хочет их видеть. И люди шли в гости к знакомым. </a:t>
            </a:r>
          </a:p>
          <a:p>
            <a:endParaRPr lang="ru-RU" sz="4200" dirty="0" smtClean="0"/>
          </a:p>
          <a:p>
            <a:r>
              <a:rPr lang="ru-RU" sz="4200" i="1" dirty="0" smtClean="0"/>
              <a:t>О каком фразеологизме идет здесь речь? </a:t>
            </a:r>
          </a:p>
          <a:p>
            <a:r>
              <a:rPr lang="ru-RU" sz="4200" b="1" dirty="0" smtClean="0"/>
              <a:t> </a:t>
            </a:r>
          </a:p>
          <a:p>
            <a:r>
              <a:rPr lang="ru-RU" sz="4200" b="1" dirty="0" smtClean="0"/>
              <a:t>2. </a:t>
            </a:r>
            <a:r>
              <a:rPr lang="ru-RU" sz="4200" dirty="0" smtClean="0"/>
              <a:t>Три неземные женщины поспорили из-за какого-то предмета, на котором было написано: «Прекраснейшей». </a:t>
            </a:r>
          </a:p>
          <a:p>
            <a:endParaRPr lang="ru-RU" sz="4200" dirty="0" smtClean="0"/>
          </a:p>
          <a:p>
            <a:r>
              <a:rPr lang="ru-RU" sz="4200" i="1" dirty="0" smtClean="0"/>
              <a:t>Что это были за женщины, и что это был за предмет? </a:t>
            </a:r>
          </a:p>
          <a:p>
            <a:r>
              <a:rPr lang="ru-RU" sz="4200" i="1" dirty="0" smtClean="0"/>
              <a:t> Какой фразеологизм получился в результате этого спора? 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Подобрать к данным фразеологизмам русский эквивалент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Англичане говорят, что такие люди похожи друг на друга как две горошины, шведы – как две ягоды, немцы и чехи – как яйцо и яйцо. </a:t>
            </a:r>
          </a:p>
          <a:p>
            <a:r>
              <a:rPr lang="ru-RU" i="1" dirty="0" smtClean="0"/>
              <a:t>А как говорят русские? </a:t>
            </a:r>
          </a:p>
          <a:p>
            <a:r>
              <a:rPr lang="ru-RU" dirty="0" smtClean="0"/>
              <a:t>                    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2. Французы о такой ситуации говорят: когда у кур будут зубы, англичане – когда полетят свиньи, немцы – когда собаки залают хвостами. </a:t>
            </a:r>
          </a:p>
          <a:p>
            <a:r>
              <a:rPr lang="ru-RU" i="1" dirty="0" smtClean="0"/>
              <a:t>А что говорим мы?  </a:t>
            </a:r>
          </a:p>
          <a:p>
            <a:r>
              <a:rPr lang="ru-RU" i="1" dirty="0" smtClean="0"/>
              <a:t>      </a:t>
            </a:r>
            <a:r>
              <a:rPr lang="ru-RU" dirty="0" smtClean="0"/>
              <a:t>         </a:t>
            </a:r>
            <a:br>
              <a:rPr lang="ru-RU" dirty="0" smtClean="0"/>
            </a:br>
            <a:r>
              <a:rPr lang="ru-RU" dirty="0" smtClean="0"/>
              <a:t>3. Англичане говорят, о таком человеке, что он занят как пчела, французы – он стреляет из четырёх ружей, испанцы – что он печёнки выплёвывает. </a:t>
            </a:r>
          </a:p>
          <a:p>
            <a:r>
              <a:rPr lang="ru-RU" i="1" dirty="0" smtClean="0"/>
              <a:t>А как говорят по-русски? </a:t>
            </a:r>
            <a:r>
              <a:rPr lang="ru-RU" dirty="0" smtClean="0"/>
              <a:t>     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45624" cy="4525963"/>
          </a:xfrm>
        </p:spPr>
        <p:txBody>
          <a:bodyPr>
            <a:noAutofit/>
          </a:bodyPr>
          <a:lstStyle/>
          <a:p>
            <a:r>
              <a:rPr lang="ru-RU" altLang="ru-RU" sz="2000" dirty="0"/>
              <a:t>Команды вспоминают фразеологизмы со словом «язык" (голова, нос и др.). Выигрывает та команда, которая вспомнила больше фразеологизмов и объяснила их значение. </a:t>
            </a:r>
            <a:endParaRPr lang="ru-RU" altLang="ru-RU" sz="2000" dirty="0" smtClean="0"/>
          </a:p>
          <a:p>
            <a:endParaRPr lang="ru-RU" altLang="ru-RU" sz="2000" dirty="0"/>
          </a:p>
          <a:p>
            <a:r>
              <a:rPr lang="ru-RU" altLang="ru-RU" sz="2000" b="1" dirty="0" smtClean="0"/>
              <a:t>Известно </a:t>
            </a:r>
            <a:r>
              <a:rPr lang="ru-RU" altLang="ru-RU" sz="2000" b="1" dirty="0"/>
              <a:t>более 50 фразеологизмов со словом "рука". </a:t>
            </a:r>
            <a:endParaRPr lang="ru-RU" altLang="ru-RU" sz="2400" b="1" dirty="0" smtClean="0"/>
          </a:p>
          <a:p>
            <a:r>
              <a:rPr lang="ru-RU" altLang="ru-RU" sz="2000" dirty="0" smtClean="0"/>
              <a:t>Например</a:t>
            </a:r>
            <a:r>
              <a:rPr lang="ru-RU" altLang="ru-RU" sz="2000" dirty="0"/>
              <a:t>: </a:t>
            </a:r>
            <a:endParaRPr lang="ru-RU" altLang="ru-RU" sz="2000" dirty="0" smtClean="0"/>
          </a:p>
          <a:p>
            <a:r>
              <a:rPr lang="ru-RU" altLang="ru-RU" sz="2000" b="1" dirty="0" smtClean="0"/>
              <a:t>рука </a:t>
            </a:r>
            <a:r>
              <a:rPr lang="ru-RU" altLang="ru-RU" sz="2000" b="1" dirty="0"/>
              <a:t>об руку </a:t>
            </a:r>
            <a:r>
              <a:rPr lang="ru-RU" altLang="ru-RU" sz="2000" dirty="0"/>
              <a:t>- сообща, дружно; </a:t>
            </a:r>
            <a:endParaRPr lang="ru-RU" altLang="ru-RU" sz="2000" dirty="0" smtClean="0"/>
          </a:p>
          <a:p>
            <a:r>
              <a:rPr lang="ru-RU" altLang="ru-RU" sz="2000" b="1" dirty="0" smtClean="0"/>
              <a:t>рукой </a:t>
            </a:r>
            <a:r>
              <a:rPr lang="ru-RU" altLang="ru-RU" sz="2000" b="1" dirty="0"/>
              <a:t>подать </a:t>
            </a:r>
            <a:r>
              <a:rPr lang="ru-RU" altLang="ru-RU" sz="2000" dirty="0"/>
              <a:t>- очень близко</a:t>
            </a:r>
            <a:r>
              <a:rPr lang="ru-RU" altLang="ru-RU" sz="2000" dirty="0" smtClean="0"/>
              <a:t>;</a:t>
            </a:r>
          </a:p>
          <a:p>
            <a:r>
              <a:rPr lang="ru-RU" altLang="ru-RU" sz="2000" dirty="0" smtClean="0"/>
              <a:t> </a:t>
            </a:r>
            <a:r>
              <a:rPr lang="ru-RU" altLang="ru-RU" sz="2000" b="1" dirty="0"/>
              <a:t>под рукой быть </a:t>
            </a:r>
            <a:r>
              <a:rPr lang="ru-RU" altLang="ru-RU" sz="2000" dirty="0"/>
              <a:t>- в непосредственной близости; </a:t>
            </a:r>
            <a:endParaRPr lang="ru-RU" altLang="ru-RU" sz="2000" dirty="0" smtClean="0"/>
          </a:p>
          <a:p>
            <a:r>
              <a:rPr lang="ru-RU" altLang="ru-RU" sz="2000" b="1" dirty="0" smtClean="0"/>
              <a:t>на </a:t>
            </a:r>
            <a:r>
              <a:rPr lang="ru-RU" altLang="ru-RU" sz="2000" b="1" dirty="0"/>
              <a:t>руках носить </a:t>
            </a:r>
            <a:r>
              <a:rPr lang="ru-RU" altLang="ru-RU" sz="2000" dirty="0"/>
              <a:t>- оказывать особое расположение, ценить, баловать; </a:t>
            </a:r>
            <a:r>
              <a:rPr lang="ru-RU" altLang="ru-RU" sz="2000" b="1" dirty="0"/>
              <a:t>держать в руках </a:t>
            </a:r>
            <a:r>
              <a:rPr lang="ru-RU" altLang="ru-RU" sz="2000" dirty="0"/>
              <a:t>- не давать воли, держать в строгом повиновении; и т. д</a:t>
            </a:r>
          </a:p>
          <a:p>
            <a:endParaRPr lang="ru-RU" sz="2400" dirty="0"/>
          </a:p>
        </p:txBody>
      </p:sp>
      <p:sp>
        <p:nvSpPr>
          <p:cNvPr id="4" name="WordArt 5" descr="Бумажный пакет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>
              <a:defRPr/>
            </a:pPr>
            <a:r>
              <a:rPr lang="ru-RU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Кто</a:t>
            </a:r>
            <a:r>
              <a:rPr lang="ru-RU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больше</a:t>
            </a:r>
          </a:p>
        </p:txBody>
      </p:sp>
    </p:spTree>
    <p:extLst>
      <p:ext uri="{BB962C8B-B14F-4D97-AF65-F5344CB8AC3E}">
        <p14:creationId xmlns:p14="http://schemas.microsoft.com/office/powerpoint/2010/main" val="3171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635000"/>
            <a:ext cx="7807325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/>
              <a:t>Задание:</a:t>
            </a:r>
            <a:r>
              <a:rPr lang="ru-RU" sz="2000"/>
              <a:t> вспомните и запишите известные фразеологизмы со словами </a:t>
            </a:r>
            <a:r>
              <a:rPr lang="ru-RU" sz="2000" b="0"/>
              <a:t>нос, зуб, голова, ноги</a:t>
            </a:r>
            <a:r>
              <a:rPr lang="ru-RU" sz="2000"/>
              <a:t>, используя слова-подсказки.</a:t>
            </a:r>
            <a:r>
              <a:rPr lang="ru-RU" sz="2000" b="0"/>
              <a:t/>
            </a:r>
            <a:br>
              <a:rPr lang="ru-RU" sz="2000" b="0"/>
            </a:br>
            <a:endParaRPr lang="ru-RU" sz="2000" b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6125" y="1938338"/>
            <a:ext cx="7635875" cy="4319587"/>
          </a:xfrm>
          <a:ln/>
        </p:spPr>
        <p:txBody>
          <a:bodyPr>
            <a:normAutofit lnSpcReduction="10000"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/>
              <a:t>Нос                                                        Зуб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Хвастаться –                                         Замёрз-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Расстроиться-                                       Дразниться-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Дремать-                                               Ничего не понимает-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/>
              <a:t>Ноги                                                        Голова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Бежать быстро-                                      Забыл-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Сильно устать-                                       Запутывать-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Мешать другим-                                     Ветреный человек-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Вырастить ребёнка-                               Мчаться быстро-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Сильно бояться-                                      Глупый человек-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/>
              <a:t>Сильно суетиться-                                  Неожиданно-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yfzi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250"/>
            <a:ext cx="828092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4857784" cy="1785926"/>
          </a:xfrm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Н.М.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Шанский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доктор филологических наук, профессор </a:t>
            </a:r>
            <a: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endParaRPr lang="ru-RU" sz="24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500306"/>
            <a:ext cx="1571636" cy="2162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571480"/>
            <a:ext cx="7500990" cy="187743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Фразеологический оборот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воспроизводимая единица языка, целостная по своему значению и устойчивая в своем составе и структуре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2708248" cy="20200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692696"/>
            <a:ext cx="7807325" cy="1152127"/>
          </a:xfrm>
          <a:ln/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Даны пары предложений со свободными словосочетаниями и фразеологизмами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Найди фразеологизмы</a:t>
            </a:r>
            <a:endParaRPr lang="ru-RU" sz="2400" b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635875" cy="4319587"/>
          </a:xfrm>
          <a:ln/>
        </p:spPr>
        <p:txBody>
          <a:bodyPr>
            <a:normAutofit fontScale="47500" lnSpcReduction="20000"/>
          </a:bodyPr>
          <a:lstStyle/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100" dirty="0"/>
          </a:p>
          <a:p>
            <a:pPr marL="3175" indent="0">
              <a:lnSpc>
                <a:spcPct val="83000"/>
              </a:lnSpc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 smtClean="0"/>
              <a:t>1. Куда </a:t>
            </a:r>
            <a:r>
              <a:rPr lang="ru-RU" sz="5100" dirty="0"/>
              <a:t>дул ветер, туда и относило дым. </a:t>
            </a:r>
            <a:endParaRPr lang="ru-RU" sz="5100" dirty="0" smtClean="0"/>
          </a:p>
          <a:p>
            <a:pPr marL="3175" indent="0">
              <a:lnSpc>
                <a:spcPct val="83000"/>
              </a:lnSpc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 </a:t>
            </a:r>
            <a:r>
              <a:rPr lang="ru-RU" sz="5100" dirty="0" smtClean="0"/>
              <a:t>   Он </a:t>
            </a:r>
            <a:r>
              <a:rPr lang="ru-RU" sz="5100" dirty="0"/>
              <a:t>всегда чувствовал, </a:t>
            </a:r>
            <a:r>
              <a:rPr lang="ru-RU" sz="5100" b="1" dirty="0"/>
              <a:t>куда дует ветер.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2. Наша часть в этом бою </a:t>
            </a:r>
            <a:r>
              <a:rPr lang="ru-RU" sz="5100" b="1" dirty="0"/>
              <a:t>дала врагу прикурить</a:t>
            </a:r>
            <a:r>
              <a:rPr lang="ru-RU" sz="5100" dirty="0"/>
              <a:t>. Человек остановился и дал ему прикурить. 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3. За то, что я не выучил уроки, </a:t>
            </a:r>
            <a:r>
              <a:rPr lang="ru-RU" sz="5100" b="1" dirty="0"/>
              <a:t>мне намылили голову</a:t>
            </a:r>
            <a:r>
              <a:rPr lang="ru-RU" sz="5100" dirty="0"/>
              <a:t>. </a:t>
            </a:r>
            <a:endParaRPr lang="ru-RU" sz="5100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 </a:t>
            </a:r>
            <a:r>
              <a:rPr lang="ru-RU" sz="5100" dirty="0" smtClean="0"/>
              <a:t>   Ребенку </a:t>
            </a:r>
            <a:r>
              <a:rPr lang="ru-RU" sz="5100" dirty="0"/>
              <a:t>намылили голову, но мыло попало и в глаза. 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4. На глаз больного наложили повязку. Расстояние мы </a:t>
            </a:r>
            <a:r>
              <a:rPr lang="ru-RU" sz="5100" b="1" dirty="0"/>
              <a:t>определили на глаз</a:t>
            </a:r>
            <a:r>
              <a:rPr lang="ru-RU" sz="5100" dirty="0"/>
              <a:t>. 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5. Засучив рукава, я доставал рыбу и бросал её на дно лодки. </a:t>
            </a:r>
            <a:endParaRPr lang="ru-RU" sz="5100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dirty="0"/>
              <a:t> </a:t>
            </a:r>
            <a:r>
              <a:rPr lang="ru-RU" sz="5100" dirty="0" smtClean="0"/>
              <a:t>    Ребята </a:t>
            </a:r>
            <a:r>
              <a:rPr lang="ru-RU" sz="5100" dirty="0"/>
              <a:t>работали, </a:t>
            </a:r>
            <a:r>
              <a:rPr lang="ru-RU" sz="5100" b="1" dirty="0"/>
              <a:t>засучив рукава</a:t>
            </a:r>
            <a:r>
              <a:rPr lang="ru-RU" sz="51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"Исправь ошибку"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Цель: закрепить знание о том, что фразеологизмы - это устоявшиеся выражения, требующие запоминания.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Во </a:t>
            </a:r>
            <a:r>
              <a:rPr lang="ru-RU" sz="2400" b="1" dirty="0"/>
              <a:t>фразеологизмах ошибочно заменены слова.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Нужно </a:t>
            </a:r>
            <a:r>
              <a:rPr lang="ru-RU" sz="2400" b="1" dirty="0"/>
              <a:t>исправить ошибку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1. Человек был семи пядей в </a:t>
            </a:r>
            <a:r>
              <a:rPr lang="ru-RU" sz="2400" dirty="0" smtClean="0"/>
              <a:t>плечах. 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Он был упрямый, хоть палку на голове теши 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Ребята пожелали ему ни пуха, ни костей 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 Она с детства узнала, почём кило лиха 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5</a:t>
            </a:r>
            <a:r>
              <a:rPr lang="ru-RU" sz="2400" dirty="0"/>
              <a:t>. Ребята решили вывести его на свежую </a:t>
            </a:r>
            <a:r>
              <a:rPr lang="ru-RU" sz="2400" dirty="0" smtClean="0"/>
              <a:t>воду. </a:t>
            </a:r>
          </a:p>
          <a:p>
            <a:r>
              <a:rPr lang="ru-RU" sz="2400" dirty="0" smtClean="0"/>
              <a:t>6</a:t>
            </a:r>
            <a:r>
              <a:rPr lang="ru-RU" sz="2400" dirty="0"/>
              <a:t>. Нам грозили показать, где раки ночуют 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83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"Исправь ошибку"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Цель: закрепить знание о том, что фразеологизмы - это устоявшиеся выражения, требующие запоминания.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Во </a:t>
            </a:r>
            <a:r>
              <a:rPr lang="ru-RU" sz="2400" b="1" dirty="0"/>
              <a:t>фразеологизмах ошибочно заменены слова.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Нужно </a:t>
            </a:r>
            <a:r>
              <a:rPr lang="ru-RU" sz="2400" b="1" dirty="0"/>
              <a:t>исправить ошибку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1. Человек был семи пядей в </a:t>
            </a:r>
            <a:r>
              <a:rPr lang="ru-RU" sz="2400" b="1" dirty="0"/>
              <a:t>плечах</a:t>
            </a:r>
            <a:r>
              <a:rPr lang="ru-RU" sz="2400" dirty="0"/>
              <a:t> </a:t>
            </a:r>
            <a:r>
              <a:rPr lang="ru-RU" sz="2400" b="1" dirty="0"/>
              <a:t>(во лбу</a:t>
            </a:r>
            <a:r>
              <a:rPr lang="ru-RU" sz="2400" dirty="0"/>
              <a:t>, (умный)).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Он был упрямый, хоть </a:t>
            </a:r>
            <a:r>
              <a:rPr lang="ru-RU" sz="2400" b="1" dirty="0"/>
              <a:t>палку</a:t>
            </a:r>
            <a:r>
              <a:rPr lang="ru-RU" sz="2400" dirty="0"/>
              <a:t> на голове теши </a:t>
            </a:r>
            <a:r>
              <a:rPr lang="ru-RU" sz="2400" b="1" dirty="0"/>
              <a:t>(кол </a:t>
            </a:r>
            <a:r>
              <a:rPr lang="ru-RU" sz="2400" dirty="0"/>
              <a:t>(упрямство)).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Ребята пожелали ему ни пуха, ни </a:t>
            </a:r>
            <a:r>
              <a:rPr lang="ru-RU" sz="2400" b="1" dirty="0"/>
              <a:t>костей (пера </a:t>
            </a:r>
            <a:r>
              <a:rPr lang="ru-RU" sz="2400" dirty="0"/>
              <a:t>(удачи)).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Она с детства узнала, почём </a:t>
            </a:r>
            <a:r>
              <a:rPr lang="ru-RU" sz="2400" b="1" dirty="0"/>
              <a:t>кило</a:t>
            </a:r>
            <a:r>
              <a:rPr lang="ru-RU" sz="2400" dirty="0"/>
              <a:t> лиха </a:t>
            </a:r>
            <a:r>
              <a:rPr lang="ru-RU" sz="2400" b="1" dirty="0"/>
              <a:t>(фунт </a:t>
            </a:r>
            <a:r>
              <a:rPr lang="ru-RU" sz="2400" dirty="0"/>
              <a:t>(горе)).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Ребята решили вывести его на </a:t>
            </a:r>
            <a:r>
              <a:rPr lang="ru-RU" sz="2400" b="1" dirty="0"/>
              <a:t>свежую</a:t>
            </a:r>
            <a:r>
              <a:rPr lang="ru-RU" sz="2400" dirty="0"/>
              <a:t> воду </a:t>
            </a:r>
            <a:r>
              <a:rPr lang="ru-RU" sz="2400" b="1" dirty="0"/>
              <a:t>(чистую </a:t>
            </a:r>
            <a:r>
              <a:rPr lang="ru-RU" sz="2400" dirty="0"/>
              <a:t>(уличить в обмане)).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Нам грозили показать, где раки </a:t>
            </a:r>
            <a:r>
              <a:rPr lang="ru-RU" sz="2400" b="1" dirty="0"/>
              <a:t>ночуют</a:t>
            </a:r>
            <a:r>
              <a:rPr lang="ru-RU" sz="2400" dirty="0"/>
              <a:t> </a:t>
            </a:r>
            <a:r>
              <a:rPr lang="ru-RU" sz="2400" b="1" dirty="0"/>
              <a:t>(зимуют </a:t>
            </a:r>
            <a:r>
              <a:rPr lang="ru-RU" sz="2400" dirty="0"/>
              <a:t>(наказать)).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1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642918"/>
            <a:ext cx="511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диктант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пря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071538" y="1428736"/>
            <a:ext cx="1143008" cy="114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1785926"/>
            <a:ext cx="22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Мелодия №1</a:t>
            </a:r>
            <a:endParaRPr lang="ru-RU" sz="2800" b="1" dirty="0">
              <a:solidFill>
                <a:srgbClr val="C304C8"/>
              </a:solidFill>
            </a:endParaRPr>
          </a:p>
        </p:txBody>
      </p:sp>
      <p:pic>
        <p:nvPicPr>
          <p:cNvPr id="9" name="Бабуш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1035819" y="2594898"/>
            <a:ext cx="1143008" cy="1143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2904792"/>
            <a:ext cx="22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Мелодия №2</a:t>
            </a:r>
            <a:endParaRPr lang="ru-RU" sz="2800" b="1" dirty="0">
              <a:solidFill>
                <a:srgbClr val="C304C8"/>
              </a:solidFill>
            </a:endParaRPr>
          </a:p>
        </p:txBody>
      </p:sp>
      <p:pic>
        <p:nvPicPr>
          <p:cNvPr id="11" name="На всю катушку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1035819" y="3732057"/>
            <a:ext cx="1071570" cy="1071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4546" y="4095096"/>
            <a:ext cx="234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Мелодия №3</a:t>
            </a:r>
            <a:endParaRPr lang="ru-RU" sz="2800" b="1" dirty="0">
              <a:solidFill>
                <a:srgbClr val="C304C8"/>
              </a:solidFill>
            </a:endParaRPr>
          </a:p>
        </p:txBody>
      </p:sp>
      <p:pic>
        <p:nvPicPr>
          <p:cNvPr id="13" name="Не вешать нос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1000100" y="4961021"/>
            <a:ext cx="1143008" cy="11430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87992" y="5270915"/>
            <a:ext cx="22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Мелодия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№4</a:t>
            </a:r>
            <a:endParaRPr lang="ru-RU" sz="2800" b="1" dirty="0">
              <a:solidFill>
                <a:srgbClr val="C304C8"/>
              </a:solidFill>
            </a:endParaRPr>
          </a:p>
        </p:txBody>
      </p:sp>
      <p:pic>
        <p:nvPicPr>
          <p:cNvPr id="3" name="пряники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686416" y="1123936"/>
            <a:ext cx="609600" cy="609600"/>
          </a:xfrm>
          <a:prstGeom prst="rect">
            <a:avLst/>
          </a:prstGeom>
        </p:spPr>
      </p:pic>
      <p:pic>
        <p:nvPicPr>
          <p:cNvPr id="5" name="Ушки на макушки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708349" y="2266944"/>
            <a:ext cx="609600" cy="609600"/>
          </a:xfrm>
          <a:prstGeom prst="rect">
            <a:avLst/>
          </a:prstGeom>
        </p:spPr>
      </p:pic>
      <p:pic>
        <p:nvPicPr>
          <p:cNvPr id="6" name="На всю катушку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763209" y="3485496"/>
            <a:ext cx="609600" cy="609600"/>
          </a:xfrm>
          <a:prstGeom prst="rect">
            <a:avLst/>
          </a:prstGeom>
        </p:spPr>
      </p:pic>
      <p:pic>
        <p:nvPicPr>
          <p:cNvPr id="15" name="Не вешать нос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766529" y="469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165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 </a:t>
            </a:r>
            <a:r>
              <a:rPr lang="ru-RU" b="1" dirty="0" err="1"/>
              <a:t>синквейна</a:t>
            </a:r>
            <a:r>
              <a:rPr lang="ru-RU" b="1" dirty="0"/>
              <a:t> на тему «Фразеологизм»: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1333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Фразеологизмы</a:t>
            </a:r>
            <a:endParaRPr lang="ru-RU" sz="3200" dirty="0"/>
          </a:p>
          <a:p>
            <a:r>
              <a:rPr lang="ru-RU" sz="3200" i="1" dirty="0"/>
              <a:t>Яркие, жизненные, точные.</a:t>
            </a:r>
            <a:endParaRPr lang="ru-RU" sz="3200" dirty="0"/>
          </a:p>
          <a:p>
            <a:r>
              <a:rPr lang="ru-RU" sz="3200" i="1" dirty="0"/>
              <a:t>Украшают, дополняют, уточняют.</a:t>
            </a:r>
            <a:endParaRPr lang="ru-RU" sz="3200" dirty="0"/>
          </a:p>
          <a:p>
            <a:r>
              <a:rPr lang="ru-RU" sz="3200" i="1" dirty="0"/>
              <a:t>Смысл спрятан между строк.</a:t>
            </a:r>
            <a:endParaRPr lang="ru-RU" sz="3200" dirty="0"/>
          </a:p>
          <a:p>
            <a:r>
              <a:rPr lang="ru-RU" sz="3200" i="1" dirty="0"/>
              <a:t>Образ.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40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5313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Оцени свою работу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4207" y="1340768"/>
            <a:ext cx="4159217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покладая рук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412776"/>
            <a:ext cx="3129446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Тяп да ляп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661248"/>
            <a:ext cx="4513736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 шатко ни валко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420888"/>
            <a:ext cx="3316742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Рука об руку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869" y="4005064"/>
            <a:ext cx="4643131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пень колоду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780928"/>
            <a:ext cx="3870996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Засучив рукава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9931974" flipV="1">
            <a:off x="5608048" y="882407"/>
            <a:ext cx="3330210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поте   лица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2" descr="D:\клипарты\Дети\43e67152c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276475"/>
            <a:ext cx="35036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19672" y="5445224"/>
            <a:ext cx="3708580" cy="64633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бил баклуши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8229600" cy="1049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8135938" cy="588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28625" y="0"/>
            <a:ext cx="8229600" cy="500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47688" indent="-406400" algn="ctr">
              <a:spcBef>
                <a:spcPts val="7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endParaRPr lang="ru-RU" sz="2800" b="1">
              <a:solidFill>
                <a:srgbClr val="333333"/>
              </a:solidFill>
              <a:latin typeface="Times New Roman" pitchFamily="16" charset="0"/>
            </a:endParaRPr>
          </a:p>
          <a:p>
            <a:pPr marL="547688" indent="-406400" algn="ctr">
              <a:spcBef>
                <a:spcPts val="7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600" b="1">
                <a:solidFill>
                  <a:srgbClr val="333333"/>
                </a:solidFill>
                <a:latin typeface="Times New Roman" pitchFamily="16" charset="0"/>
              </a:rPr>
              <a:t>Мы сегодня не переливали из пустого в порожнее, а работали не покладая рук. И хоть мы немного устали, но не вышли из себя, а взяли себя в руки и продолжили работу.</a:t>
            </a:r>
            <a:r>
              <a:rPr lang="ru-RU" sz="2800" b="1">
                <a:solidFill>
                  <a:srgbClr val="333333"/>
                </a:solidFill>
                <a:latin typeface="Times New Roman" pitchFamily="16" charset="0"/>
              </a:rPr>
              <a:t> </a:t>
            </a:r>
          </a:p>
          <a:p>
            <a:pPr marL="547688" indent="-406400">
              <a:spcBef>
                <a:spcPts val="15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2800" b="1">
                <a:solidFill>
                  <a:srgbClr val="FF0000"/>
                </a:solidFill>
              </a:rPr>
              <a:t>                 </a:t>
            </a:r>
            <a:r>
              <a:rPr lang="ru-RU" sz="6000" b="1">
                <a:solidFill>
                  <a:srgbClr val="FF0000"/>
                </a:solidFill>
              </a:rPr>
              <a:t>Молодцы!</a:t>
            </a:r>
          </a:p>
          <a:p>
            <a:pPr marL="547688" indent="-406400">
              <a:spcBef>
                <a:spcPts val="150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sz="6000" b="1">
                <a:solidFill>
                  <a:srgbClr val="FF0000"/>
                </a:solidFill>
              </a:rPr>
              <a:t>           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2071688" cy="3262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071813"/>
            <a:ext cx="2609850" cy="3571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2133600" cy="2171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65532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360" cap="sq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kern="10">
                <a:ln w="9360" cap="sq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/>
                  </a:outerShdw>
                </a:effectLst>
                <a:latin typeface="Impact"/>
              </a:rPr>
              <a:t>ЗА СОТРУДНИЧЕСТВО!</a:t>
            </a:r>
          </a:p>
        </p:txBody>
      </p:sp>
    </p:spTree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7429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мастер - класса:</a:t>
            </a:r>
            <a:r>
              <a:rPr lang="ru-RU" sz="2800" dirty="0" smtClean="0"/>
              <a:t> показать приемы, которые можно использовать на уроках русского языка для обогащения словаря обучающихся начальных классов.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D:\фотки-тки\фразеологический-словарь-русского-язы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35268"/>
            <a:ext cx="2175060" cy="339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фотки-тки\fraz_slo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2757866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фотки-тки\726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14620"/>
            <a:ext cx="2367161" cy="346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46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8229600" cy="1049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374062" cy="6119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600" b="1">
              <a:solidFill>
                <a:srgbClr val="C00000"/>
              </a:solidFill>
            </a:endParaRPr>
          </a:p>
          <a:p>
            <a:pPr marL="342900" indent="-338138"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>
                <a:solidFill>
                  <a:srgbClr val="006600"/>
                </a:solidFill>
              </a:rPr>
              <a:t>Фразеологизм –</a:t>
            </a:r>
            <a:r>
              <a:rPr lang="ru-RU" sz="2600" b="1">
                <a:solidFill>
                  <a:srgbClr val="C00000"/>
                </a:solidFill>
              </a:rPr>
              <a:t> </a:t>
            </a:r>
            <a:r>
              <a:rPr lang="ru-RU" sz="3600" b="1">
                <a:solidFill>
                  <a:srgbClr val="333333"/>
                </a:solidFill>
              </a:rPr>
              <a:t>это устойчивое  неделимое сочетание слов , которое можно заменить синонимом, одним словом.</a:t>
            </a:r>
          </a:p>
          <a:p>
            <a:pPr marL="342900" indent="-338138"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600" b="1">
              <a:solidFill>
                <a:srgbClr val="333333"/>
              </a:solidFill>
            </a:endParaRPr>
          </a:p>
          <a:p>
            <a:pPr marL="342900" indent="-338138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>
                <a:solidFill>
                  <a:srgbClr val="333333"/>
                </a:solidFill>
              </a:rPr>
              <a:t>Фразеологизмы – это</a:t>
            </a:r>
            <a:r>
              <a:rPr lang="ru-RU" sz="3600">
                <a:solidFill>
                  <a:srgbClr val="333333"/>
                </a:solidFill>
              </a:rPr>
              <a:t> </a:t>
            </a:r>
            <a:r>
              <a:rPr lang="ru-RU" sz="3600" b="1">
                <a:solidFill>
                  <a:srgbClr val="006600"/>
                </a:solidFill>
              </a:rPr>
              <a:t>средства</a:t>
            </a:r>
          </a:p>
          <a:p>
            <a:pPr marL="342900" indent="-338138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>
                <a:solidFill>
                  <a:srgbClr val="006600"/>
                </a:solidFill>
              </a:rPr>
              <a:t>выразительности языка</a:t>
            </a:r>
            <a:r>
              <a:rPr lang="ru-RU" sz="3600" b="1">
                <a:solidFill>
                  <a:srgbClr val="333333"/>
                </a:solidFill>
              </a:rPr>
              <a:t>,</a:t>
            </a:r>
            <a:r>
              <a:rPr lang="ru-RU" sz="3600">
                <a:solidFill>
                  <a:srgbClr val="333333"/>
                </a:solidFill>
              </a:rPr>
              <a:t> </a:t>
            </a:r>
            <a:r>
              <a:rPr lang="ru-RU" sz="3600" b="1">
                <a:solidFill>
                  <a:srgbClr val="333333"/>
                </a:solidFill>
              </a:rPr>
              <a:t>они</a:t>
            </a:r>
          </a:p>
          <a:p>
            <a:pPr marL="342900" indent="-338138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>
                <a:solidFill>
                  <a:srgbClr val="333333"/>
                </a:solidFill>
              </a:rPr>
              <a:t>делают нашу речь эмоциональной</a:t>
            </a:r>
            <a:r>
              <a:rPr lang="ru-RU" sz="3600">
                <a:solidFill>
                  <a:srgbClr val="333333"/>
                </a:solidFill>
              </a:rPr>
              <a:t>,</a:t>
            </a:r>
          </a:p>
          <a:p>
            <a:pPr marL="342900" indent="-338138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600" b="1">
                <a:solidFill>
                  <a:srgbClr val="333333"/>
                </a:solidFill>
              </a:rPr>
              <a:t>выразительной и яркой.</a:t>
            </a:r>
          </a:p>
          <a:p>
            <a:pPr marL="342900" indent="-338138">
              <a:spcBef>
                <a:spcPts val="9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600" b="1">
              <a:solidFill>
                <a:srgbClr val="333333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492375"/>
            <a:ext cx="1514475" cy="1114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635000"/>
            <a:ext cx="7807325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i="0"/>
              <a:t>Цель: показать систему работы при изучении и повторении раздела "Фразеология" средствами активизации познавательной и творческой деятельности учащихся.</a:t>
            </a:r>
            <a:br>
              <a:rPr lang="ru-RU" sz="2000" i="0"/>
            </a:br>
            <a:endParaRPr lang="ru-RU" sz="2000" i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635875" cy="4319588"/>
          </a:xfrm>
          <a:ln/>
        </p:spPr>
        <p:txBody>
          <a:bodyPr>
            <a:normAutofit fontScale="92500" lnSpcReduction="10000"/>
          </a:bodyPr>
          <a:lstStyle/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Изучение раздела "Фразеология" представляет для </a:t>
            </a:r>
            <a:r>
              <a:rPr lang="ru-RU" dirty="0" smtClean="0"/>
              <a:t>обучающихся </a:t>
            </a:r>
            <a:r>
              <a:rPr lang="ru-RU" dirty="0"/>
              <a:t>определенную сложность. </a:t>
            </a:r>
            <a:endParaRPr lang="ru-RU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Связано </a:t>
            </a:r>
            <a:r>
              <a:rPr lang="ru-RU" dirty="0"/>
              <a:t>это со следующими причинами: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i="1" dirty="0" smtClean="0"/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/>
              <a:t>1</a:t>
            </a:r>
            <a:r>
              <a:rPr lang="ru-RU" sz="2400" i="1" dirty="0"/>
              <a:t>) низкая речевая культура </a:t>
            </a:r>
            <a:r>
              <a:rPr lang="ru-RU" sz="2400" i="1" dirty="0" smtClean="0"/>
              <a:t>обучающихся</a:t>
            </a:r>
            <a:r>
              <a:rPr lang="ru-RU" sz="2400" i="1" dirty="0"/>
              <a:t>;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/>
              <a:t>2) бедный словарный запас;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/>
              <a:t>3) явление фразеологии само по себе сложное;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/>
              <a:t>4) большое количество фразеологизмов в русском языке (несколько десятков тысяч);</a:t>
            </a:r>
          </a:p>
          <a:p>
            <a:pPr indent="-339725">
              <a:lnSpc>
                <a:spcPct val="83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/>
              <a:t>5) изучается раздел "Фразеология" в 6 классе. На изучение этого раздела программой отведено всего 2 часа.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8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2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64291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Словарная работа</a:t>
            </a:r>
          </a:p>
          <a:p>
            <a:r>
              <a:rPr lang="ru-RU" sz="2400" dirty="0" smtClean="0"/>
              <a:t>-Завершите предложение:</a:t>
            </a:r>
          </a:p>
          <a:p>
            <a:pPr algn="ctr"/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357298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Трудится как.. .(муравей)</a:t>
            </a:r>
          </a:p>
          <a:p>
            <a:r>
              <a:rPr lang="ru-RU" dirty="0" smtClean="0"/>
              <a:t>Порхает как.. .(бабочка)</a:t>
            </a:r>
          </a:p>
          <a:p>
            <a:r>
              <a:rPr lang="ru-RU" dirty="0" smtClean="0"/>
              <a:t>Ползет как.. .(черепаха)</a:t>
            </a:r>
          </a:p>
          <a:p>
            <a:r>
              <a:rPr lang="ru-RU" dirty="0" smtClean="0"/>
              <a:t>Кривляется как.. .(обезьяна)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571744"/>
          <a:ext cx="7429552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407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 анализа СУО( слог, ударение, орфограмма) привести фразеологизмы: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Два сапога пара. Сапоги каши просят.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im0-tub-ru.yandex.net/i?id=aaa54cd2cfa97aaf6bfcf2a261165cf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04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1044</Words>
  <Application>Microsoft Office PowerPoint</Application>
  <PresentationFormat>Экран (4:3)</PresentationFormat>
  <Paragraphs>180</Paragraphs>
  <Slides>28</Slides>
  <Notes>8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 Н.М. Шанский, доктор филологических наук, профессор  </vt:lpstr>
      <vt:lpstr>Презентация PowerPoint</vt:lpstr>
      <vt:lpstr>Презентация PowerPoint</vt:lpstr>
      <vt:lpstr>Цель: показать систему работы при изучении и повторении раздела "Фразеология" средствами активизации познавательной и творческой деятельности учащихся.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Творческий этап Задание: Составить текст на заданную тему, использую данные фразеологизмы.</vt:lpstr>
      <vt:lpstr>Замена  словосочетания  или  предложения  фразеологизмом. Вспомните,  какие  фразеологизмы  мы  употребляем,  когда  говорим: </vt:lpstr>
      <vt:lpstr>Игра «Угадай фразеологизм»</vt:lpstr>
      <vt:lpstr>О каком фразеологизме идет речь?</vt:lpstr>
      <vt:lpstr>Подобрать к данным фразеологизмам русский эквивалент</vt:lpstr>
      <vt:lpstr>Кто больше</vt:lpstr>
      <vt:lpstr>Задание: вспомните и запишите известные фразеологизмы со словами нос, зуб, голова, ноги, используя слова-подсказки. </vt:lpstr>
      <vt:lpstr>Презентация PowerPoint</vt:lpstr>
      <vt:lpstr>Даны пары предложений со свободными словосочетаниями и фразеологизмами.   Найди фразеологизмы</vt:lpstr>
      <vt:lpstr>"Исправь ошибку" Цель: закрепить знание о том, что фразеологизмы - это устоявшиеся выражения, требующие запоминания. </vt:lpstr>
      <vt:lpstr>"Исправь ошибку" Цель: закрепить знание о том, что фразеологизмы - это устоявшиеся выражения, требующие запоминания. </vt:lpstr>
      <vt:lpstr>Презентация PowerPoint</vt:lpstr>
      <vt:lpstr>Пример синквейна на тему «Фразеологизм»: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117</cp:revision>
  <dcterms:created xsi:type="dcterms:W3CDTF">2015-02-22T20:56:18Z</dcterms:created>
  <dcterms:modified xsi:type="dcterms:W3CDTF">2022-02-18T07:19:33Z</dcterms:modified>
</cp:coreProperties>
</file>