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2" r:id="rId6"/>
    <p:sldId id="301" r:id="rId7"/>
    <p:sldId id="293" r:id="rId8"/>
    <p:sldId id="294" r:id="rId9"/>
    <p:sldId id="298" r:id="rId10"/>
    <p:sldId id="261" r:id="rId11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CFC"/>
    <a:srgbClr val="447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0" d="100"/>
          <a:sy n="90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4CF0349-157E-488C-A86C-567410C9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F00F7-52E3-4285-A46F-FD5261FBC10B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528F8F7-65E0-4EF4-B9B2-C96136A4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222C68C-6C5B-482C-8E64-546A314F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7A363-40F3-42C0-BCBA-79602211E05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5326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4ECAE5C-E656-4BCE-A1F1-8A0C579B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4BAF6-DAB1-432E-AADF-D1ADDEB04ED3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896A5D0-B66D-4BA7-8D2E-AC778CB4A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CE44594-1D49-4219-A66D-50A9B6AFC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062BF-5633-499C-AB73-ACC41A46C87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2758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716010E-26E4-4CAE-B6B3-604334700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0C16B-2139-4563-A7F2-C21389359E87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9DF220F-2BB5-4836-A27E-A494B296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793DEA-63F8-418E-9B3C-F5E1347FE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8A0C3-B0C9-45FB-A79F-A4C7769231B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0874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A7F4041-4906-4BE5-878A-7B236682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40F0C-20D7-4B39-BBB1-F14338267D4E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539CD03-2D76-40FA-B858-48BF20FF6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EFB5813-615B-4B3E-B93E-87BF06A52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FF023-651D-498A-8267-7158250EAE8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3932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B4E4A9-DC14-4688-9D50-FE0619558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098DF-CA17-4B67-B726-0DA349408B31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00E0F4-20D5-492A-BB03-2982500CC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A4CC6C8-3B2B-4836-89A0-6A30EAE94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8FCF4-16BD-417D-A509-C10EC75EA93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9970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30FC16B3-9EE0-4B17-8253-E796E1C80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B9640-1261-4897-8779-8A6FD356A338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523312D0-197F-4DBB-ADCA-3A6C5BB2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94DE5A8F-D669-45BE-8A89-4280A1263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9759F-F2A6-41B6-A46C-2CBF781F2CC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6635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xmlns="" id="{30382849-3273-4105-B5C2-83C3AC53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E2458-7F13-4C95-96E7-64D5919EDCC0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xmlns="" id="{534C3816-5BD7-4C77-A05A-D1632B440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xmlns="" id="{BD8DB4D2-84D6-49DE-BBDC-3F448394B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7FA38-84E2-477B-B336-B1C634BC1A6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2370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xmlns="" id="{7B27DE89-D135-4351-8F76-C3641CEC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F6F97-C68B-42D2-AA9B-CC49C9E000CA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xmlns="" id="{936D603E-44E8-4340-AD15-01857003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F69FEC96-DB02-4B94-A642-917ACB2AE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3828B-2BCD-425D-803C-EA083C512E4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962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9C2E32A2-863D-4151-8D0E-BFC1EA8E1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606DC-32B4-4A5E-8AC8-6E9DDE0A0F49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xmlns="" id="{1136F97D-4E9E-490D-B5B1-41733E9AF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xmlns="" id="{EE8981AF-C85C-414E-AA10-C4F3E635E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386D3-8581-4E5B-BAC7-109C78434A4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9273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C289D652-56F7-4677-8176-E25A6F0EB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16B4B-C756-4EEF-8F82-401AE06BD1C6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7B1E3AB8-ABD8-4089-BD8A-8AE62B058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8E55215A-FFC2-4880-9AC7-5D72888E4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1E31D-5890-4C5A-A88E-8BCDA139EC7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0366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DC6C6F19-870C-42F7-A704-F6F5DB44A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D1FE2-7E83-4D20-AA1B-8BFCAC7EAF3A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E62ACCD5-81B7-4732-8178-F05E1CE8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9ED50C1E-C2C6-41E4-8CF6-61C1771F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4D569-1339-4547-B473-3A0F44D2B0F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03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xmlns="" id="{55F10A20-9347-43AD-98A6-1F3B3E393C5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xmlns="" id="{F1F2C156-C776-4893-96B0-B91355606C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A476837-D601-437D-AA7C-46F3879AE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AFC12D-F0B6-4485-836C-6EB6D0B46675}" type="datetimeFigureOut">
              <a:rPr lang="ru-RU"/>
              <a:pPr>
                <a:defRPr/>
              </a:pPr>
              <a:t>02.03.2022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505BBF3-9DD2-4A39-907D-34B615D6B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068B211-5B54-4299-981B-6973C87BB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72FA14B-1C5E-4C44-97D7-B1242CE178A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Box 5">
            <a:extLst>
              <a:ext uri="{FF2B5EF4-FFF2-40B4-BE49-F238E27FC236}">
                <a16:creationId xmlns:a16="http://schemas.microsoft.com/office/drawing/2014/main" xmlns="" id="{0CC8155C-6929-4536-A272-7D9C0EFCB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098" y="541080"/>
            <a:ext cx="10866473" cy="193899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6000" b="1" dirty="0">
                <a:solidFill>
                  <a:schemeClr val="accent1">
                    <a:lumMod val="50000"/>
                  </a:schemeClr>
                </a:solidFill>
              </a:rPr>
              <a:t>Особенности образовательной деятельности детей с </a:t>
            </a:r>
            <a:r>
              <a:rPr lang="ru-RU" altLang="ru-RU" sz="6000" b="1" dirty="0" smtClean="0">
                <a:solidFill>
                  <a:schemeClr val="accent1">
                    <a:lumMod val="50000"/>
                  </a:schemeClr>
                </a:solidFill>
              </a:rPr>
              <a:t>ОВЗ ТНР</a:t>
            </a:r>
            <a:endParaRPr lang="ru-RU" altLang="ru-RU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30B5269-EE2B-4343-8E37-6B2E0EA63866}"/>
              </a:ext>
            </a:extLst>
          </p:cNvPr>
          <p:cNvSpPr/>
          <p:nvPr/>
        </p:nvSpPr>
        <p:spPr>
          <a:xfrm>
            <a:off x="3175" y="5586413"/>
            <a:ext cx="12188825" cy="36988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53" name="TextBox 7">
            <a:extLst>
              <a:ext uri="{FF2B5EF4-FFF2-40B4-BE49-F238E27FC236}">
                <a16:creationId xmlns:a16="http://schemas.microsoft.com/office/drawing/2014/main" xmlns="" id="{F3E18F44-5E3E-49D2-A572-821AA13F5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5573713"/>
            <a:ext cx="106632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chemeClr val="bg1"/>
                </a:solidFill>
              </a:rPr>
              <a:t>Докладчик: </a:t>
            </a:r>
            <a:r>
              <a:rPr lang="ru-RU" altLang="ru-RU" sz="1600" dirty="0" smtClean="0">
                <a:solidFill>
                  <a:schemeClr val="bg1"/>
                </a:solidFill>
              </a:rPr>
              <a:t>Козлова Екатерина Петровна </a:t>
            </a:r>
            <a:r>
              <a:rPr lang="ru-RU" altLang="ru-RU" sz="1600" dirty="0" smtClean="0">
                <a:solidFill>
                  <a:schemeClr val="bg1"/>
                </a:solidFill>
              </a:rPr>
              <a:t>(педагог-психолог ГБОУ Школа №1324 )</a:t>
            </a:r>
            <a:endParaRPr lang="ru-RU" altLang="ru-RU" sz="1600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331A9A6-24C2-42F8-A4E6-9CA236429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3352800"/>
            <a:ext cx="152400" cy="152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F671473-E762-4410-B928-78A81886E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77" y="2933644"/>
            <a:ext cx="2423545" cy="2237913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29871E5-B129-4578-AFDA-988173DD930A}"/>
              </a:ext>
            </a:extLst>
          </p:cNvPr>
          <p:cNvSpPr/>
          <p:nvPr/>
        </p:nvSpPr>
        <p:spPr>
          <a:xfrm>
            <a:off x="527050" y="0"/>
            <a:ext cx="11664950" cy="5683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243" name="Рисунок 7">
            <a:extLst>
              <a:ext uri="{FF2B5EF4-FFF2-40B4-BE49-F238E27FC236}">
                <a16:creationId xmlns:a16="http://schemas.microsoft.com/office/drawing/2014/main" xmlns="" id="{07B0C9F3-DA4D-4929-97D1-82CC7D91C3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5" t="4723" r="-2"/>
          <a:stretch>
            <a:fillRect/>
          </a:stretch>
        </p:blipFill>
        <p:spPr bwMode="auto">
          <a:xfrm>
            <a:off x="-6350" y="-6350"/>
            <a:ext cx="13208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Рисунок 8">
            <a:extLst>
              <a:ext uri="{FF2B5EF4-FFF2-40B4-BE49-F238E27FC236}">
                <a16:creationId xmlns:a16="http://schemas.microsoft.com/office/drawing/2014/main" xmlns="" id="{397077E6-5925-4062-B1C6-72FB5F6AC59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" r="27547" b="29910"/>
          <a:stretch>
            <a:fillRect/>
          </a:stretch>
        </p:blipFill>
        <p:spPr bwMode="auto">
          <a:xfrm>
            <a:off x="11122025" y="5819775"/>
            <a:ext cx="10715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9">
            <a:extLst>
              <a:ext uri="{FF2B5EF4-FFF2-40B4-BE49-F238E27FC236}">
                <a16:creationId xmlns:a16="http://schemas.microsoft.com/office/drawing/2014/main" xmlns="" id="{C2DCC523-981C-439E-970D-975E38852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6863" y="6380163"/>
            <a:ext cx="273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</a:rPr>
              <a:t>5</a:t>
            </a:r>
          </a:p>
        </p:txBody>
      </p:sp>
      <p:pic>
        <p:nvPicPr>
          <p:cNvPr id="10246" name="Рисунок 2">
            <a:extLst>
              <a:ext uri="{FF2B5EF4-FFF2-40B4-BE49-F238E27FC236}">
                <a16:creationId xmlns:a16="http://schemas.microsoft.com/office/drawing/2014/main" xmlns="" id="{47120EDC-7DEB-414A-A6C3-144E02813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11113"/>
            <a:ext cx="95885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FDF7477-5AD9-46CE-B8D5-B9408D5FF70B}"/>
              </a:ext>
            </a:extLst>
          </p:cNvPr>
          <p:cNvSpPr txBox="1"/>
          <p:nvPr/>
        </p:nvSpPr>
        <p:spPr>
          <a:xfrm>
            <a:off x="2273301" y="622300"/>
            <a:ext cx="99187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Дети с тяжелыми нарушениями речи - это особая категория детей с отклонениями в развитии, у которых сохранен слух, первично не нарушен интеллект, но есть значительные речевые нарушения, влияющие на становление психики.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D8A2C47-5617-4FE8-9DCF-D8ECC9499EBA}"/>
              </a:ext>
            </a:extLst>
          </p:cNvPr>
          <p:cNvSpPr txBox="1"/>
          <p:nvPr/>
        </p:nvSpPr>
        <p:spPr>
          <a:xfrm>
            <a:off x="527050" y="1852285"/>
            <a:ext cx="1166494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Особенности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развития ВПФ (высших психических функций)  у детей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ТНР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1E2ACF4-DF89-49E4-BEA5-37EC102A1636}"/>
              </a:ext>
            </a:extLst>
          </p:cNvPr>
          <p:cNvSpPr txBox="1"/>
          <p:nvPr/>
        </p:nvSpPr>
        <p:spPr>
          <a:xfrm>
            <a:off x="2273300" y="2478106"/>
            <a:ext cx="9177966" cy="45140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Неустойчивое внимание, трудности его распределения :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Ребёнку трудно сосредоточиться на задании, распределить внимание между компонентами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задания.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слухового, зрительного и тактильного восприятия :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Плохо различает речевые звуки, не дифференцирует их, с трудом воспринимает и анализирует сюжетные изображения, затрудняется определить наощупь предмет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Снижен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объём памяти, особенно вербальной :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запоминать инструкцию педагога, стихи, сюжет сказки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Мышление преимущественно наглядное, скудость воображения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Требуется постоянное наглядное подкрепление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745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5FA2DC2E-FB5B-47FD-87A6-D864469BFD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14450" y="1081354"/>
            <a:ext cx="10515600" cy="4247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 детей  с ТНР  часто встречаются отклонения в эмоционально-волевой сфере: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88085CC-1E10-469D-A9F6-B10B46D24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9088"/>
            <a:ext cx="2615411" cy="18655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C468C84-C8E2-4661-B901-B3DDF850275B}"/>
              </a:ext>
            </a:extLst>
          </p:cNvPr>
          <p:cNvSpPr txBox="1"/>
          <p:nvPr/>
        </p:nvSpPr>
        <p:spPr>
          <a:xfrm>
            <a:off x="3247234" y="1758204"/>
            <a:ext cx="7172673" cy="32978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 свойственны частая смена интересов, низкая мотивация, негативное восприятие, неуверенность в собственных возможностях, высокий уровень раздражительности и агрессии, обидчивость, проблемы в общении и установлении контактов с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окружающими.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Затруднено включение в совместные игры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,быстрая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утомляемость от игры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,не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замечают партнера по игре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трудом  меняют виды деятельности в игре или разные игры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,не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понимают правила и содержание самой игры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2">
            <a:extLst>
              <a:ext uri="{FF2B5EF4-FFF2-40B4-BE49-F238E27FC236}">
                <a16:creationId xmlns:a16="http://schemas.microsoft.com/office/drawing/2014/main" xmlns="" id="{5FA2DC2E-FB5B-47FD-87A6-D864469BFD12}"/>
              </a:ext>
            </a:extLst>
          </p:cNvPr>
          <p:cNvSpPr txBox="1">
            <a:spLocks/>
          </p:cNvSpPr>
          <p:nvPr/>
        </p:nvSpPr>
        <p:spPr bwMode="auto">
          <a:xfrm>
            <a:off x="1307705" y="4392260"/>
            <a:ext cx="3434759" cy="4247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Нарушена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координация: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C468C84-C8E2-4661-B901-B3DDF850275B}"/>
              </a:ext>
            </a:extLst>
          </p:cNvPr>
          <p:cNvSpPr txBox="1"/>
          <p:nvPr/>
        </p:nvSpPr>
        <p:spPr>
          <a:xfrm>
            <a:off x="654050" y="5180364"/>
            <a:ext cx="4210593" cy="13145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неловки, спотыкаются, натыкаются на предметы, затруднены тонкие манипуляции с предметами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:a16="http://schemas.microsoft.com/office/drawing/2014/main" xmlns="" id="{5FA2DC2E-FB5B-47FD-87A6-D864469BFD12}"/>
              </a:ext>
            </a:extLst>
          </p:cNvPr>
          <p:cNvSpPr txBox="1">
            <a:spLocks/>
          </p:cNvSpPr>
          <p:nvPr/>
        </p:nvSpPr>
        <p:spPr bwMode="auto">
          <a:xfrm>
            <a:off x="6698512" y="4298964"/>
            <a:ext cx="3912781" cy="7571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в перемещение в пространстве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C468C84-C8E2-4661-B901-B3DDF850275B}"/>
              </a:ext>
            </a:extLst>
          </p:cNvPr>
          <p:cNvSpPr txBox="1"/>
          <p:nvPr/>
        </p:nvSpPr>
        <p:spPr>
          <a:xfrm>
            <a:off x="6698512" y="5328545"/>
            <a:ext cx="3912781" cy="10181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могут построиться, найти пару, сориентироваться в помещении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23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88085CC-1E10-469D-A9F6-B10B46D24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5941" y="2718149"/>
            <a:ext cx="2615411" cy="186553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29871E5-B129-4578-AFDA-988173DD930A}"/>
              </a:ext>
            </a:extLst>
          </p:cNvPr>
          <p:cNvSpPr/>
          <p:nvPr/>
        </p:nvSpPr>
        <p:spPr>
          <a:xfrm>
            <a:off x="527050" y="0"/>
            <a:ext cx="11664950" cy="5683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244" name="Рисунок 8">
            <a:extLst>
              <a:ext uri="{FF2B5EF4-FFF2-40B4-BE49-F238E27FC236}">
                <a16:creationId xmlns:a16="http://schemas.microsoft.com/office/drawing/2014/main" xmlns="" id="{397077E6-5925-4062-B1C6-72FB5F6AC5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" r="27547" b="29910"/>
          <a:stretch>
            <a:fillRect/>
          </a:stretch>
        </p:blipFill>
        <p:spPr bwMode="auto">
          <a:xfrm>
            <a:off x="11122025" y="5819775"/>
            <a:ext cx="10715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9">
            <a:extLst>
              <a:ext uri="{FF2B5EF4-FFF2-40B4-BE49-F238E27FC236}">
                <a16:creationId xmlns:a16="http://schemas.microsoft.com/office/drawing/2014/main" xmlns="" id="{C2DCC523-981C-439E-970D-975E38852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6863" y="6380163"/>
            <a:ext cx="273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C468C84-C8E2-4661-B901-B3DDF850275B}"/>
              </a:ext>
            </a:extLst>
          </p:cNvPr>
          <p:cNvSpPr txBox="1"/>
          <p:nvPr/>
        </p:nvSpPr>
        <p:spPr>
          <a:xfrm>
            <a:off x="2329106" y="1661597"/>
            <a:ext cx="9720942" cy="25853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занятии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четко выделять цель и  осуществлять ее реализацию  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неторопливая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эмоциональная и выразительная речь педагога обеспечивает более полное понимание и усвоение материала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смена видов работы на занятии и сочетание в расписании различных занятий: например, развитие речи – рисование. Кроме того, в занятие необходимо вводить динамические паузы, гимнастику для глаз, сюрпризные моменты и т.д., что снимает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-эмоциональную нагрузку.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 должен быть доступен и понятен,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подобран с учетом зоны ближайшего развития ребенка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FA2DC2E-FB5B-47FD-87A6-D864469BFD12}"/>
              </a:ext>
            </a:extLst>
          </p:cNvPr>
          <p:cNvSpPr txBox="1"/>
          <p:nvPr/>
        </p:nvSpPr>
        <p:spPr>
          <a:xfrm>
            <a:off x="2273300" y="982422"/>
            <a:ext cx="904376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solidFill>
                  <a:prstClr val="black"/>
                </a:solidFill>
              </a:rPr>
              <a:t>Методы и приемы работы с детьми ТНР в группе:</a:t>
            </a:r>
            <a:endParaRPr lang="ru-RU" sz="2000" dirty="0">
              <a:solidFill>
                <a:prstClr val="black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949" y="4355140"/>
            <a:ext cx="2469094" cy="16399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7555" y="4369178"/>
            <a:ext cx="1987468" cy="1755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C468C84-C8E2-4661-B901-B3DDF850275B}"/>
              </a:ext>
            </a:extLst>
          </p:cNvPr>
          <p:cNvSpPr txBox="1"/>
          <p:nvPr/>
        </p:nvSpPr>
        <p:spPr>
          <a:xfrm>
            <a:off x="5310767" y="4399021"/>
            <a:ext cx="6689146" cy="14698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Визуальный алгоритм действий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Упрощение инструкции (возьми, сделай, поверни)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Увеличение времени для подачи инструкции (повтор инструкции)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13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7996185-273A-40DE-ACBD-DB9DBBEC0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89" y="3087846"/>
            <a:ext cx="2420322" cy="2237426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29871E5-B129-4578-AFDA-988173DD930A}"/>
              </a:ext>
            </a:extLst>
          </p:cNvPr>
          <p:cNvSpPr/>
          <p:nvPr/>
        </p:nvSpPr>
        <p:spPr>
          <a:xfrm>
            <a:off x="527050" y="0"/>
            <a:ext cx="11664950" cy="5683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244" name="Рисунок 8">
            <a:extLst>
              <a:ext uri="{FF2B5EF4-FFF2-40B4-BE49-F238E27FC236}">
                <a16:creationId xmlns:a16="http://schemas.microsoft.com/office/drawing/2014/main" xmlns="" id="{397077E6-5925-4062-B1C6-72FB5F6AC5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" r="27547" b="29910"/>
          <a:stretch>
            <a:fillRect/>
          </a:stretch>
        </p:blipFill>
        <p:spPr bwMode="auto">
          <a:xfrm>
            <a:off x="11122025" y="5819775"/>
            <a:ext cx="10715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9">
            <a:extLst>
              <a:ext uri="{FF2B5EF4-FFF2-40B4-BE49-F238E27FC236}">
                <a16:creationId xmlns:a16="http://schemas.microsoft.com/office/drawing/2014/main" xmlns="" id="{C2DCC523-981C-439E-970D-975E38852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6863" y="6380163"/>
            <a:ext cx="273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279961D-1C87-439B-9A00-878D9455CFD4}"/>
              </a:ext>
            </a:extLst>
          </p:cNvPr>
          <p:cNvSpPr txBox="1"/>
          <p:nvPr/>
        </p:nvSpPr>
        <p:spPr>
          <a:xfrm>
            <a:off x="2273300" y="723269"/>
            <a:ext cx="99187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Кейсы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AECFA20-EF82-4191-94B3-A7A30B008183}"/>
              </a:ext>
            </a:extLst>
          </p:cNvPr>
          <p:cNvSpPr txBox="1"/>
          <p:nvPr/>
        </p:nvSpPr>
        <p:spPr>
          <a:xfrm>
            <a:off x="2273299" y="2890367"/>
            <a:ext cx="9918701" cy="17543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воспитателя: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Словесное поощрение ребенка за проявление любой активности в группе;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Демонстрация успешных работ или выполненных заданий данного ребенка в группе;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Привлечение ребенка (одного или в паре с кем-либо) к активной деятельности в группе и (с целью повышения самооценки).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Игры в группе  или подгруппе где можно назначить этого ребенка ведущим.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3D1FAC6-CA26-4D1E-9E7E-03A22C0AA0F7}"/>
              </a:ext>
            </a:extLst>
          </p:cNvPr>
          <p:cNvSpPr txBox="1"/>
          <p:nvPr/>
        </p:nvSpPr>
        <p:spPr>
          <a:xfrm>
            <a:off x="2273299" y="1529819"/>
            <a:ext cx="6541092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№1. Вася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6,5 лет подготовительная группа.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Робок и нерешителен, испытывает трудности при устных ответах, когда его спрашивают в группе.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группе с детьми не конфликтует, замкнут.</a:t>
            </a:r>
          </a:p>
        </p:txBody>
      </p:sp>
    </p:spTree>
    <p:extLst>
      <p:ext uri="{BB962C8B-B14F-4D97-AF65-F5344CB8AC3E}">
        <p14:creationId xmlns:p14="http://schemas.microsoft.com/office/powerpoint/2010/main" val="238355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992FD57-3CEA-48D0-A509-8BB52A70E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89" y="2352962"/>
            <a:ext cx="2420322" cy="2237426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29871E5-B129-4578-AFDA-988173DD930A}"/>
              </a:ext>
            </a:extLst>
          </p:cNvPr>
          <p:cNvSpPr/>
          <p:nvPr/>
        </p:nvSpPr>
        <p:spPr>
          <a:xfrm>
            <a:off x="527050" y="0"/>
            <a:ext cx="11664950" cy="5683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244" name="Рисунок 8">
            <a:extLst>
              <a:ext uri="{FF2B5EF4-FFF2-40B4-BE49-F238E27FC236}">
                <a16:creationId xmlns:a16="http://schemas.microsoft.com/office/drawing/2014/main" xmlns="" id="{397077E6-5925-4062-B1C6-72FB5F6AC5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" r="27547" b="29910"/>
          <a:stretch>
            <a:fillRect/>
          </a:stretch>
        </p:blipFill>
        <p:spPr bwMode="auto">
          <a:xfrm>
            <a:off x="11122025" y="5819775"/>
            <a:ext cx="10715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9">
            <a:extLst>
              <a:ext uri="{FF2B5EF4-FFF2-40B4-BE49-F238E27FC236}">
                <a16:creationId xmlns:a16="http://schemas.microsoft.com/office/drawing/2014/main" xmlns="" id="{C2DCC523-981C-439E-970D-975E38852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6863" y="6380163"/>
            <a:ext cx="273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AECFA20-EF82-4191-94B3-A7A30B008183}"/>
              </a:ext>
            </a:extLst>
          </p:cNvPr>
          <p:cNvSpPr txBox="1"/>
          <p:nvPr/>
        </p:nvSpPr>
        <p:spPr>
          <a:xfrm>
            <a:off x="2285188" y="3107658"/>
            <a:ext cx="9918700" cy="22808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для воспитателя: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на занятиях повторить инструкцию для ребенка лично,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подобрать иллюстрацию к заданию,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если плохо запоминает стихи сначала можно дать ребенку роли в диалогах, когда он должен отвечать короткими репликами или действиями, потом подбирать небольшие рифмованные стихи.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- стих можно зарисовать маленькими картинками подсказками чтоб ребенку было легче запомнить.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3D1FAC6-CA26-4D1E-9E7E-03A22C0AA0F7}"/>
              </a:ext>
            </a:extLst>
          </p:cNvPr>
          <p:cNvSpPr txBox="1"/>
          <p:nvPr/>
        </p:nvSpPr>
        <p:spPr>
          <a:xfrm>
            <a:off x="2719867" y="1348995"/>
            <a:ext cx="481861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Мальчику Пети 5 лет он с трудом запоминать инструкцию воспитателя на занятиях, ему трудно дается изучение стихотворения.</a:t>
            </a:r>
          </a:p>
        </p:txBody>
      </p:sp>
    </p:spTree>
    <p:extLst>
      <p:ext uri="{BB962C8B-B14F-4D97-AF65-F5344CB8AC3E}">
        <p14:creationId xmlns:p14="http://schemas.microsoft.com/office/powerpoint/2010/main" val="1033551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3D9B9DA-216E-4E25-A734-45D8DEE177CB}"/>
              </a:ext>
            </a:extLst>
          </p:cNvPr>
          <p:cNvSpPr txBox="1"/>
          <p:nvPr/>
        </p:nvSpPr>
        <p:spPr>
          <a:xfrm>
            <a:off x="5938838" y="2409825"/>
            <a:ext cx="5360987" cy="1938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СПАСИБО</a:t>
            </a:r>
            <a:br>
              <a:rPr lang="ru-RU" sz="6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u-RU" sz="6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C74922EDDDC604B894879320CFE3F49" ma:contentTypeVersion="5" ma:contentTypeDescription="Создание документа." ma:contentTypeScope="" ma:versionID="987f161a8c76a8109487613b56df2aea">
  <xsd:schema xmlns:xsd="http://www.w3.org/2001/XMLSchema" xmlns:xs="http://www.w3.org/2001/XMLSchema" xmlns:p="http://schemas.microsoft.com/office/2006/metadata/properties" xmlns:ns3="c89f4a57-59ed-4264-b682-18704be1fe3e" xmlns:ns4="119f5549-ec1c-4a3d-8e38-be4ae8cd76d8" targetNamespace="http://schemas.microsoft.com/office/2006/metadata/properties" ma:root="true" ma:fieldsID="ad6083a790ce053d02d571e5f79d42a1" ns3:_="" ns4:_="">
    <xsd:import namespace="c89f4a57-59ed-4264-b682-18704be1fe3e"/>
    <xsd:import namespace="119f5549-ec1c-4a3d-8e38-be4ae8cd76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9f4a57-59ed-4264-b682-18704be1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9f5549-ec1c-4a3d-8e38-be4ae8cd76d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Хэш подсказки о совместном доступе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0B51D6-721D-40EF-80EB-497A8CD489EF}">
  <ds:schemaRefs>
    <ds:schemaRef ds:uri="http://schemas.openxmlformats.org/package/2006/metadata/core-properties"/>
    <ds:schemaRef ds:uri="http://purl.org/dc/dcmitype/"/>
    <ds:schemaRef ds:uri="119f5549-ec1c-4a3d-8e38-be4ae8cd76d8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c89f4a57-59ed-4264-b682-18704be1fe3e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F02107D-B8B1-415C-A228-0C6BC55EE4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9f4a57-59ed-4264-b682-18704be1fe3e"/>
    <ds:schemaRef ds:uri="119f5549-ec1c-4a3d-8e38-be4ae8cd76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999D08-FDFE-497E-A3E6-A7944D710F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9322</TotalTime>
  <Words>482</Words>
  <Application>Microsoft Office PowerPoint</Application>
  <PresentationFormat>Широкоэкранный</PresentationFormat>
  <Paragraphs>47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BatangChe</vt:lpstr>
      <vt:lpstr>Arial</vt:lpstr>
      <vt:lpstr>Calibri</vt:lpstr>
      <vt:lpstr>Calibri Light</vt:lpstr>
      <vt:lpstr>Courier New</vt:lpstr>
      <vt:lpstr>Times New Roman</vt:lpstr>
      <vt:lpstr>Тема Office</vt:lpstr>
      <vt:lpstr>Презентация PowerPoint</vt:lpstr>
      <vt:lpstr>Презентация PowerPoint</vt:lpstr>
      <vt:lpstr>У детей  с ТНР  часто встречаются отклонения в эмоционально-волевой сфере: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MikhaylyukSA</dc:creator>
  <cp:lastModifiedBy>PK-100</cp:lastModifiedBy>
  <cp:revision>90</cp:revision>
  <dcterms:created xsi:type="dcterms:W3CDTF">2018-09-06T07:16:09Z</dcterms:created>
  <dcterms:modified xsi:type="dcterms:W3CDTF">2022-03-02T05:37:55Z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0x0101001C74922EDDDC604B894879320CFE3F49</vt:lpwstr>
  </property>
</Properties>
</file>