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tiff" ContentType="image/tiff"/>
  <Default Extension="rels" ContentType="application/vnd.openxmlformats-package.relationships+xml"/>
  <Default Extension="wdp" ContentType="image/vnd.ms-photo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36"/>
    <p:restoredTop sz="93740"/>
  </p:normalViewPr>
  <p:slideViewPr>
    <p:cSldViewPr snapToGrid="0" snapToObjects="1">
      <p:cViewPr varScale="1">
        <p:scale>
          <a:sx n="81" d="100"/>
          <a:sy n="81" d="100"/>
        </p:scale>
        <p:origin x="208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2/27/22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2/27/22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2/27/22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2/27/22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2/27/22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2/27/22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2/27/22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2/27/22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2/27/22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2/27/22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в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2/27/22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2/27/22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4" Type="http://schemas.openxmlformats.org/officeDocument/2006/relationships/image" Target="../media/image4.png"/><Relationship Id="rId5" Type="http://schemas.microsoft.com/office/2007/relationships/hdphoto" Target="../media/hdphoto2.wdp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математика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3 класс</a:t>
            </a:r>
            <a:endParaRPr lang="ru-R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116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51910" y="1048608"/>
            <a:ext cx="6096000" cy="358694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4000" dirty="0">
                <a:solidFill>
                  <a:schemeClr val="accent2">
                    <a:lumMod val="75000"/>
                  </a:schemeClr>
                </a:solidFill>
                <a:latin typeface="Times New Roman" charset="0"/>
                <a:ea typeface="Times New Roman" charset="0"/>
                <a:cs typeface="Calibri" charset="0"/>
              </a:rPr>
              <a:t>Математику, друзья,</a:t>
            </a:r>
            <a:br>
              <a:rPr lang="ru-RU" sz="4000" dirty="0">
                <a:solidFill>
                  <a:schemeClr val="accent2">
                    <a:lumMod val="75000"/>
                  </a:schemeClr>
                </a:solidFill>
                <a:latin typeface="Times New Roman" charset="0"/>
                <a:ea typeface="Times New Roman" charset="0"/>
                <a:cs typeface="Calibri" charset="0"/>
              </a:rPr>
            </a:br>
            <a:r>
              <a:rPr lang="ru-RU" sz="4000" dirty="0">
                <a:solidFill>
                  <a:schemeClr val="accent2">
                    <a:lumMod val="75000"/>
                  </a:schemeClr>
                </a:solidFill>
                <a:latin typeface="Times New Roman" charset="0"/>
                <a:ea typeface="Times New Roman" charset="0"/>
                <a:cs typeface="Calibri" charset="0"/>
              </a:rPr>
              <a:t>Не любить никак нельзя.</a:t>
            </a:r>
            <a:br>
              <a:rPr lang="ru-RU" sz="4000" dirty="0">
                <a:solidFill>
                  <a:schemeClr val="accent2">
                    <a:lumMod val="75000"/>
                  </a:schemeClr>
                </a:solidFill>
                <a:latin typeface="Times New Roman" charset="0"/>
                <a:ea typeface="Times New Roman" charset="0"/>
                <a:cs typeface="Calibri" charset="0"/>
              </a:rPr>
            </a:br>
            <a:r>
              <a:rPr lang="ru-RU" sz="4000" dirty="0">
                <a:solidFill>
                  <a:schemeClr val="accent2">
                    <a:lumMod val="75000"/>
                  </a:schemeClr>
                </a:solidFill>
                <a:latin typeface="Times New Roman" charset="0"/>
                <a:ea typeface="Times New Roman" charset="0"/>
                <a:cs typeface="Calibri" charset="0"/>
              </a:rPr>
              <a:t>Очень строгая наука,</a:t>
            </a:r>
            <a:br>
              <a:rPr lang="ru-RU" sz="4000" dirty="0">
                <a:solidFill>
                  <a:schemeClr val="accent2">
                    <a:lumMod val="75000"/>
                  </a:schemeClr>
                </a:solidFill>
                <a:latin typeface="Times New Roman" charset="0"/>
                <a:ea typeface="Times New Roman" charset="0"/>
                <a:cs typeface="Calibri" charset="0"/>
              </a:rPr>
            </a:br>
            <a:r>
              <a:rPr lang="ru-RU" sz="4000" dirty="0">
                <a:solidFill>
                  <a:schemeClr val="accent2">
                    <a:lumMod val="75000"/>
                  </a:schemeClr>
                </a:solidFill>
                <a:latin typeface="Times New Roman" charset="0"/>
                <a:ea typeface="Times New Roman" charset="0"/>
                <a:cs typeface="Calibri" charset="0"/>
              </a:rPr>
              <a:t>Очень точная наука</a:t>
            </a:r>
            <a:br>
              <a:rPr lang="ru-RU" sz="4000" dirty="0">
                <a:solidFill>
                  <a:schemeClr val="accent2">
                    <a:lumMod val="75000"/>
                  </a:schemeClr>
                </a:solidFill>
                <a:latin typeface="Times New Roman" charset="0"/>
                <a:ea typeface="Times New Roman" charset="0"/>
                <a:cs typeface="Calibri" charset="0"/>
              </a:rPr>
            </a:br>
            <a:r>
              <a:rPr lang="ru-RU" sz="4000" dirty="0">
                <a:solidFill>
                  <a:schemeClr val="accent2">
                    <a:lumMod val="75000"/>
                  </a:schemeClr>
                </a:solidFill>
                <a:latin typeface="Times New Roman" charset="0"/>
                <a:ea typeface="Times New Roman" charset="0"/>
                <a:cs typeface="Calibri" charset="0"/>
              </a:rPr>
              <a:t>Эта математика!</a:t>
            </a:r>
            <a:endParaRPr lang="ru-RU" sz="4000" dirty="0">
              <a:solidFill>
                <a:schemeClr val="accent2">
                  <a:lumMod val="75000"/>
                </a:schemeClr>
              </a:solidFill>
              <a:effectLst/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030" b="94949" l="8235" r="92941">
                        <a14:foregroundMark x1="93725" y1="33838" x2="93725" y2="3383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24296" y="3378252"/>
            <a:ext cx="3238500" cy="25146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308" b="96154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742352" y="581889"/>
            <a:ext cx="3233172" cy="1868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33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7140" y="996372"/>
            <a:ext cx="8214532" cy="286904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288473" y="4759036"/>
            <a:ext cx="10162309" cy="157941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  <a:t>Треугольники</a:t>
            </a:r>
            <a:endParaRPr lang="ru-RU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707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34381" y="516835"/>
            <a:ext cx="33762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Задание 3</a:t>
            </a:r>
            <a:endParaRPr lang="ru-RU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Треугольник 3"/>
          <p:cNvSpPr/>
          <p:nvPr/>
        </p:nvSpPr>
        <p:spPr>
          <a:xfrm>
            <a:off x="866589" y="801992"/>
            <a:ext cx="2490952" cy="203375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№1</a:t>
            </a:r>
            <a:endParaRPr lang="ru-RU" sz="2800" dirty="0"/>
          </a:p>
        </p:txBody>
      </p:sp>
      <p:sp>
        <p:nvSpPr>
          <p:cNvPr id="5" name="Треугольник 4"/>
          <p:cNvSpPr/>
          <p:nvPr/>
        </p:nvSpPr>
        <p:spPr>
          <a:xfrm rot="2790051">
            <a:off x="8974678" y="1192007"/>
            <a:ext cx="1808961" cy="140837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№3</a:t>
            </a:r>
            <a:endParaRPr lang="ru-RU" sz="2800" dirty="0"/>
          </a:p>
        </p:txBody>
      </p:sp>
      <p:sp>
        <p:nvSpPr>
          <p:cNvPr id="6" name="Треугольник 5"/>
          <p:cNvSpPr/>
          <p:nvPr/>
        </p:nvSpPr>
        <p:spPr>
          <a:xfrm>
            <a:off x="7965403" y="3272249"/>
            <a:ext cx="3889812" cy="95118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№2</a:t>
            </a:r>
            <a:endParaRPr lang="ru-RU" sz="2800" dirty="0"/>
          </a:p>
        </p:txBody>
      </p:sp>
      <p:sp>
        <p:nvSpPr>
          <p:cNvPr id="7" name="Треугольник 6"/>
          <p:cNvSpPr/>
          <p:nvPr/>
        </p:nvSpPr>
        <p:spPr>
          <a:xfrm rot="17771979">
            <a:off x="1699556" y="3321699"/>
            <a:ext cx="3547528" cy="59452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№4</a:t>
            </a:r>
            <a:endParaRPr lang="ru-RU" sz="2800" dirty="0"/>
          </a:p>
        </p:txBody>
      </p:sp>
      <p:sp>
        <p:nvSpPr>
          <p:cNvPr id="8" name="Треугольник 7"/>
          <p:cNvSpPr/>
          <p:nvPr/>
        </p:nvSpPr>
        <p:spPr>
          <a:xfrm>
            <a:off x="4221988" y="3166081"/>
            <a:ext cx="3889812" cy="1316322"/>
          </a:xfrm>
          <a:prstGeom prst="triangle">
            <a:avLst>
              <a:gd name="adj" fmla="val 228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№5</a:t>
            </a:r>
            <a:endParaRPr lang="ru-RU" sz="2800" dirty="0"/>
          </a:p>
        </p:txBody>
      </p:sp>
      <p:sp>
        <p:nvSpPr>
          <p:cNvPr id="9" name="Треугольник 8"/>
          <p:cNvSpPr/>
          <p:nvPr/>
        </p:nvSpPr>
        <p:spPr>
          <a:xfrm>
            <a:off x="4855948" y="1666537"/>
            <a:ext cx="3889812" cy="951185"/>
          </a:xfrm>
          <a:prstGeom prst="triangle">
            <a:avLst>
              <a:gd name="adj" fmla="val 860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№6</a:t>
            </a:r>
            <a:endParaRPr lang="ru-RU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66589" y="5612524"/>
            <a:ext cx="4872059" cy="81980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1 вариант</a:t>
            </a:r>
          </a:p>
          <a:p>
            <a:pPr algn="ctr"/>
            <a:r>
              <a:rPr lang="ru-RU" sz="2800" dirty="0" smtClean="0"/>
              <a:t>№5, 6</a:t>
            </a:r>
            <a:endParaRPr lang="ru-RU" sz="2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489624" y="5612523"/>
            <a:ext cx="4872059" cy="81980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2 вариант</a:t>
            </a:r>
          </a:p>
          <a:p>
            <a:pPr algn="ctr"/>
            <a:r>
              <a:rPr lang="ru-RU" sz="2800" dirty="0" smtClean="0"/>
              <a:t>№2, 4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08104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11614" y="583324"/>
            <a:ext cx="20457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Задание 4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209348"/>
              </p:ext>
            </p:extLst>
          </p:nvPr>
        </p:nvGraphicFramePr>
        <p:xfrm>
          <a:off x="720035" y="1236501"/>
          <a:ext cx="10769600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4800"/>
                <a:gridCol w="5384800"/>
              </a:tblGrid>
              <a:tr h="634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1уровень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уровень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634080">
                <a:tc>
                  <a:txBody>
                    <a:bodyPr/>
                    <a:lstStyle/>
                    <a:p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Дан треугольник, у которого каждая сторона 8 см. Как он называется?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Найди его периметр.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Длина одной стороны треугольника равна 10 см, длина другой стороны на 1 см меньше, чем длина первой стороны, а длина третий стороны на 1см меньше второй стороны. Как называется такой треугольник? Найди его периметр.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432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2965" y="285630"/>
            <a:ext cx="11130455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Задача</a:t>
            </a:r>
            <a:endParaRPr lang="ru-RU" sz="3600" dirty="0">
              <a:solidFill>
                <a:schemeClr val="accent2">
                  <a:lumMod val="75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Периметр равнобедренного треугольника 24 см, сумма длин двух одинаковых сторон равна длине третьей стороны. Найдите длины сторон треугольника.</a:t>
            </a:r>
            <a:endParaRPr lang="ru-RU" sz="3600" dirty="0">
              <a:effectLst/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95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26827" y="682073"/>
            <a:ext cx="6096000" cy="306545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Проверка</a:t>
            </a:r>
          </a:p>
          <a:p>
            <a:pPr marL="457200" indent="-457200" algn="ctr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Какое решение верное?</a:t>
            </a:r>
          </a:p>
          <a:p>
            <a:pPr marL="457200" indent="-457200" algn="ctr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ru-RU" sz="28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latin typeface="Times New Roman" charset="0"/>
                <a:ea typeface="Times New Roman" charset="0"/>
                <a:cs typeface="Times New Roman" charset="0"/>
              </a:rPr>
              <a:t>1 </a:t>
            </a:r>
            <a:r>
              <a:rPr lang="ru-RU" sz="2800" dirty="0">
                <a:latin typeface="Times New Roman" charset="0"/>
                <a:ea typeface="Times New Roman" charset="0"/>
                <a:cs typeface="Times New Roman" charset="0"/>
              </a:rPr>
              <a:t>вариант                       2 вариант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charset="0"/>
                <a:ea typeface="Times New Roman" charset="0"/>
                <a:cs typeface="Times New Roman" charset="0"/>
              </a:rPr>
              <a:t>24:4=6(см)                     24:3=8(см)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charset="0"/>
                <a:ea typeface="Times New Roman" charset="0"/>
                <a:cs typeface="Times New Roman" charset="0"/>
              </a:rPr>
              <a:t>6+6=12(см)                    8+8=16(см)</a:t>
            </a:r>
            <a:endParaRPr lang="ru-RU" sz="2800" dirty="0">
              <a:effectLst/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38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6029" y="414059"/>
            <a:ext cx="11288110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Рефлексия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3600" b="1" dirty="0" smtClean="0">
              <a:solidFill>
                <a:schemeClr val="accent2">
                  <a:lumMod val="75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571500" indent="-571500">
              <a:lnSpc>
                <a:spcPct val="115000"/>
              </a:lnSpc>
              <a:spcAft>
                <a:spcPts val="0"/>
              </a:spcAft>
              <a:buFont typeface="Wingdings" charset="2"/>
              <a:buChar char="Ø"/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Я </a:t>
            </a: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все понял, могу объяснить 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другу.</a:t>
            </a:r>
            <a:endParaRPr lang="ru-RU" sz="3600" dirty="0" smtClean="0">
              <a:solidFill>
                <a:schemeClr val="accent2">
                  <a:lumMod val="75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571500" indent="-571500">
              <a:lnSpc>
                <a:spcPct val="115000"/>
              </a:lnSpc>
              <a:spcAft>
                <a:spcPts val="0"/>
              </a:spcAft>
              <a:buFont typeface="Wingdings" charset="2"/>
              <a:buChar char="Ø"/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Я </a:t>
            </a: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все понял, но пока объяснить 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затрудняюсь.</a:t>
            </a:r>
            <a:endParaRPr lang="ru-RU" sz="3600" dirty="0" smtClean="0">
              <a:solidFill>
                <a:schemeClr val="accent2">
                  <a:lumMod val="75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571500" indent="-571500">
              <a:lnSpc>
                <a:spcPct val="115000"/>
              </a:lnSpc>
              <a:spcAft>
                <a:spcPts val="0"/>
              </a:spcAft>
              <a:buFont typeface="Wingdings" charset="2"/>
              <a:buChar char="Ø"/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У </a:t>
            </a: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меня еще остались вопросы.</a:t>
            </a:r>
            <a:endParaRPr lang="ru-RU" sz="3600" dirty="0">
              <a:solidFill>
                <a:schemeClr val="accent2">
                  <a:lumMod val="75000"/>
                </a:schemeClr>
              </a:solidFill>
              <a:effectLst/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741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6609" y="500729"/>
            <a:ext cx="8150087" cy="6104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70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Савон</Template>
  <TotalTime>27</TotalTime>
  <Words>160</Words>
  <Application>Microsoft Macintosh PowerPoint</Application>
  <PresentationFormat>Широкоэкранный</PresentationFormat>
  <Paragraphs>35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Calibri</vt:lpstr>
      <vt:lpstr>Century Gothic</vt:lpstr>
      <vt:lpstr>Garamond</vt:lpstr>
      <vt:lpstr>Times New Roman</vt:lpstr>
      <vt:lpstr>Wingdings</vt:lpstr>
      <vt:lpstr>Савон</vt:lpstr>
      <vt:lpstr>математика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математика</dc:title>
  <dc:creator>Ольга Леонидова</dc:creator>
  <cp:lastModifiedBy>Ольга Леонидова</cp:lastModifiedBy>
  <cp:revision>4</cp:revision>
  <dcterms:created xsi:type="dcterms:W3CDTF">2022-02-27T16:50:58Z</dcterms:created>
  <dcterms:modified xsi:type="dcterms:W3CDTF">2022-02-27T17:18:14Z</dcterms:modified>
</cp:coreProperties>
</file>