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1"/>
  </p:notesMasterIdLst>
  <p:sldIdLst>
    <p:sldId id="256" r:id="rId2"/>
    <p:sldId id="303" r:id="rId3"/>
    <p:sldId id="304" r:id="rId4"/>
    <p:sldId id="271" r:id="rId5"/>
    <p:sldId id="305" r:id="rId6"/>
    <p:sldId id="306" r:id="rId7"/>
    <p:sldId id="309" r:id="rId8"/>
    <p:sldId id="307" r:id="rId9"/>
    <p:sldId id="310" r:id="rId10"/>
    <p:sldId id="286" r:id="rId11"/>
    <p:sldId id="287" r:id="rId12"/>
    <p:sldId id="276" r:id="rId13"/>
    <p:sldId id="278" r:id="rId14"/>
    <p:sldId id="311" r:id="rId15"/>
    <p:sldId id="291" r:id="rId16"/>
    <p:sldId id="290" r:id="rId17"/>
    <p:sldId id="295" r:id="rId18"/>
    <p:sldId id="294" r:id="rId19"/>
    <p:sldId id="293" r:id="rId20"/>
    <p:sldId id="292" r:id="rId21"/>
    <p:sldId id="298" r:id="rId22"/>
    <p:sldId id="297" r:id="rId23"/>
    <p:sldId id="296" r:id="rId24"/>
    <p:sldId id="301" r:id="rId25"/>
    <p:sldId id="299" r:id="rId26"/>
    <p:sldId id="300" r:id="rId27"/>
    <p:sldId id="302" r:id="rId28"/>
    <p:sldId id="312" r:id="rId29"/>
    <p:sldId id="285" r:id="rId3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033D74E6-4C1C-45B2-B81F-B65C8A4D310B}" type="datetimeFigureOut">
              <a:rPr lang="ru-RU"/>
              <a:pPr>
                <a:defRPr/>
              </a:pPr>
              <a:t>13.02.2022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2675866-86BE-4F60-9CB6-94E440637C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4FB450-1D83-43DC-AC79-D7B31560C13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3EEFBD-2436-4ADE-B4D4-837DB18E027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923EBD-124F-48DE-903B-BC088798270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FBEA55-EC3B-4832-9676-F60B230E047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D94D0-A3BC-4916-8A94-167CFE4F070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1883E4-9A91-4BEB-815F-171AF5F0F42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C99D27-4D76-44BD-9EBB-67A774B5B84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F56296-BA56-4973-9A92-440FF77B4E1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53B046-9734-4805-821B-6257E492BAF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E19E0A-6D72-436E-9D2D-76D19EF417B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032BABD7-26DB-47A0-98DD-BAE6CCA4812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DA750347-8E83-440B-B6F2-889021A3BD4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472" y="357166"/>
            <a:ext cx="7772400" cy="302433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dirty="0" smtClean="0">
                <a:solidFill>
                  <a:schemeClr val="bg1"/>
                </a:solidFill>
              </a:rPr>
              <a:t>Развитие функциональной грамотности на уроке ОБЖ на тему </a:t>
            </a:r>
            <a:br>
              <a:rPr lang="ru-RU" sz="5400" dirty="0" smtClean="0">
                <a:solidFill>
                  <a:schemeClr val="bg1"/>
                </a:solidFill>
              </a:rPr>
            </a:br>
            <a:r>
              <a:rPr lang="ru-RU" sz="5400" dirty="0" smtClean="0">
                <a:solidFill>
                  <a:schemeClr val="bg1"/>
                </a:solidFill>
              </a:rPr>
              <a:t>– Аварии на коммунальных системах жизнеобеспечения.</a:t>
            </a:r>
            <a:endParaRPr lang="ru-RU" sz="540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00364" y="5572140"/>
            <a:ext cx="5833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Учитель ОБЖ МБОУ «СОШ №14» Сафаргалиев В.М.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Аварии на электроэнергетических системах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5191"/>
            <a:ext cx="8363272" cy="4625609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Подобные аварии приводят к ЧС, обычно, из-за вторичных последствий и при условии наложения на них каких - либо чрезвычайных условий. К особенно тяжелым последствиям приводят аварии на электроэнергетических сетях в зимнее время года, а также в удаленных или труднодоступных районах. Особенно характерны такие ЧС для сельских районов или в особо холодные зимы из-за перегрузок энергосетей в связи с резким увеличением энергии на обогрев.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FBEA55-EC3B-4832-9676-F60B230E0475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Аварии делятся на следующие виды:</a:t>
            </a: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775191"/>
            <a:ext cx="8435280" cy="4625609"/>
          </a:xfrm>
        </p:spPr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аварии на автономных электростанциях с долговременным перерывом электроснабжения;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аварии на электроэнергетических сетях с долговременным перерывом электроснабжения потребителей и территории;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выход из строя транспортных электрических контактных сетей.</a:t>
            </a:r>
          </a:p>
          <a:p>
            <a:pPr algn="just">
              <a:buFont typeface="Arial" pitchFamily="34" charset="0"/>
              <a:buChar char="•"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FBEA55-EC3B-4832-9676-F60B230E0475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7886700" cy="99156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Аварии на коммунальных газопроводах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046161"/>
            <a:ext cx="7886700" cy="489222"/>
          </a:xfrm>
          <a:prstGeom prst="rect">
            <a:avLst/>
          </a:prstGeom>
        </p:spPr>
        <p:txBody>
          <a:bodyPr vert="horz" lIns="91440" rIns="45720" rtlCol="0" anchor="ctr">
            <a:normAutofit fontScale="67500" lnSpcReduction="2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5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179512" y="1670321"/>
            <a:ext cx="8568952" cy="46389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438912" indent="-320040" algn="r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Причины аварий на коммунальных газопроводах:</a:t>
            </a:r>
            <a:endParaRPr lang="ru-RU" sz="45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kumimoji="0" lang="ru-RU" sz="3200" b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kumimoji="0" lang="ru-RU" sz="32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Халатность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kumimoji="0" lang="ru-RU" sz="32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Профессиональные просчеты при установке газового оборудования( неисправные трубы, баллоны, колонки)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kumimoji="0" lang="ru-RU" sz="32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Коррозия труб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kumimoji="0" lang="ru-RU" sz="32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Некачественная сварка газовых труб</a:t>
            </a:r>
          </a:p>
        </p:txBody>
      </p:sp>
    </p:spTree>
    <p:extLst>
      <p:ext uri="{BB962C8B-B14F-4D97-AF65-F5344CB8AC3E}">
        <p14:creationId xmlns="" xmlns:p14="http://schemas.microsoft.com/office/powerpoint/2010/main" val="167834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886700" cy="80664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Поведение при аварии на газопроводе и утечке газа :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323528" y="1628800"/>
            <a:ext cx="6552729" cy="5040561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Немедленно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перекрыть подачу газа</a:t>
            </a:r>
          </a:p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Не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включать 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(!)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не выключать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электоприборы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, любое прохождение искры может привести к взрыву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(лучше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обесточить всю квартиру, отключив электропитание на распределительном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щитке)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3. Не использовать открытый огонь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не включать свет</a:t>
            </a:r>
          </a:p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Незамедлительно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проветрить квартиру </a:t>
            </a:r>
          </a:p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Вызвав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аварийную службу , немедленно покинуть помещение и известить соседей</a:t>
            </a:r>
          </a:p>
          <a:p>
            <a:pPr marL="0" indent="0"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1" descr="загруженное (5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88224" y="1628800"/>
            <a:ext cx="2403668" cy="21812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073070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Актуализация знаний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 algn="ctr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Решение задач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FBEA55-EC3B-4832-9676-F60B230E0475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252728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Какие системы относятся к коммунальным системам жизнеобеспечения населения?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u="sng" dirty="0" smtClean="0"/>
              <a:t>Выберите все правильные ответы.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dirty="0" smtClean="0"/>
              <a:t>системы теплоснабжения </a:t>
            </a:r>
          </a:p>
          <a:p>
            <a:r>
              <a:rPr lang="ru-RU" dirty="0" smtClean="0"/>
              <a:t>системы придомовой парковки автотранспорта </a:t>
            </a:r>
          </a:p>
          <a:p>
            <a:r>
              <a:rPr lang="ru-RU" dirty="0" smtClean="0"/>
              <a:t>системы электроснабжения </a:t>
            </a:r>
          </a:p>
          <a:p>
            <a:r>
              <a:rPr lang="ru-RU" dirty="0" smtClean="0"/>
              <a:t>системы водоснабжения </a:t>
            </a:r>
          </a:p>
          <a:p>
            <a:r>
              <a:rPr lang="ru-RU" dirty="0" smtClean="0"/>
              <a:t>системы канализации </a:t>
            </a:r>
          </a:p>
          <a:p>
            <a:r>
              <a:rPr lang="ru-RU" dirty="0" smtClean="0"/>
              <a:t>системы лестниц и лифтов </a:t>
            </a:r>
          </a:p>
          <a:p>
            <a:r>
              <a:rPr lang="ru-RU" dirty="0" smtClean="0"/>
              <a:t>системы проветривания воздуха </a:t>
            </a:r>
          </a:p>
          <a:p>
            <a:r>
              <a:rPr lang="ru-RU" dirty="0" smtClean="0"/>
              <a:t>системы газоснабжения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FBEA55-EC3B-4832-9676-F60B230E0475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Закончите предложение: «Аварии на системах электроснабжения, как правило, сопровождаются…».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ctr">
              <a:buNone/>
            </a:pPr>
            <a:r>
              <a:rPr lang="ru-RU" u="sng" dirty="0" smtClean="0"/>
              <a:t>Выберите правильный ответ.</a:t>
            </a:r>
          </a:p>
          <a:p>
            <a:r>
              <a:rPr lang="ru-RU" dirty="0" smtClean="0"/>
              <a:t>неконтролируемым выбросом горючего вещества</a:t>
            </a:r>
          </a:p>
          <a:p>
            <a:r>
              <a:rPr lang="ru-RU" dirty="0" smtClean="0"/>
              <a:t>взрывами и последующими пожарами</a:t>
            </a:r>
          </a:p>
          <a:p>
            <a:r>
              <a:rPr lang="ru-RU" dirty="0" smtClean="0"/>
              <a:t>выходом из строя электрического оборудования</a:t>
            </a:r>
          </a:p>
          <a:p>
            <a:r>
              <a:rPr lang="ru-RU" dirty="0" smtClean="0"/>
              <a:t>прекращением обеспечения потребителей электричеством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FBEA55-EC3B-4832-9676-F60B230E0475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Закончите предложение: «Прорыв любой теплотрассы – серьезная коммунальная авария, которая обычно происходит во время…».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ctr">
              <a:buNone/>
            </a:pPr>
            <a:r>
              <a:rPr lang="ru-RU" u="sng" dirty="0" smtClean="0"/>
              <a:t>Выберите правильный ответ.</a:t>
            </a:r>
          </a:p>
          <a:p>
            <a:r>
              <a:rPr lang="ru-RU" dirty="0" smtClean="0"/>
              <a:t>летнего периода</a:t>
            </a:r>
          </a:p>
          <a:p>
            <a:r>
              <a:rPr lang="ru-RU" dirty="0" smtClean="0"/>
              <a:t>отопительного сезона</a:t>
            </a:r>
          </a:p>
          <a:p>
            <a:r>
              <a:rPr lang="ru-RU" dirty="0" smtClean="0"/>
              <a:t>зимнего периода</a:t>
            </a:r>
          </a:p>
          <a:p>
            <a:r>
              <a:rPr lang="ru-RU" dirty="0" smtClean="0"/>
              <a:t>ремонтных работ</a:t>
            </a:r>
          </a:p>
          <a:p>
            <a:r>
              <a:rPr lang="ru-RU" dirty="0" smtClean="0"/>
              <a:t>перепадов температур</a:t>
            </a:r>
          </a:p>
          <a:p>
            <a:r>
              <a:rPr lang="ru-RU" dirty="0" smtClean="0"/>
              <a:t>сильных морозов</a:t>
            </a:r>
          </a:p>
          <a:p>
            <a:r>
              <a:rPr lang="ru-RU" dirty="0" smtClean="0"/>
              <a:t>строительства дорог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FBEA55-EC3B-4832-9676-F60B230E0475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Укажите правильные действия при аварийном отключении подачи воды.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позвонить в коммунальную службу вашего населенного пункта, узнать причины и сроки её отключения; закрыть в квартире все водопроводные краны; уточнить места, где можно набрать питьевую воду</a:t>
            </a:r>
          </a:p>
          <a:p>
            <a:endParaRPr lang="ru-RU" dirty="0" smtClean="0"/>
          </a:p>
          <a:p>
            <a:r>
              <a:rPr lang="ru-RU" dirty="0" smtClean="0"/>
              <a:t>позвонить в коммунальную службу вашего населенного пункта, узнать причины и сроки её отключения; набрать резервный объем питьевой воды</a:t>
            </a:r>
          </a:p>
          <a:p>
            <a:endParaRPr lang="ru-RU" dirty="0" smtClean="0"/>
          </a:p>
          <a:p>
            <a:r>
              <a:rPr lang="ru-RU" dirty="0" smtClean="0"/>
              <a:t>позвонить в службу спасения; перекрыть все водопроводные краны; использовать воду из системы отопления, предварительно очистив ее через фильтр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FBEA55-EC3B-4832-9676-F60B230E0475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Установите соответствие для Правил безопасного поведения при аварии на теплотрассе.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428992" y="2000240"/>
          <a:ext cx="4572032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066"/>
                <a:gridCol w="407196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возьмите с собой документы, теплые вещи, отключите электроприборы, воду, газ и закройте входные двери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заделайте щели в окнах и балконных дверях, завесьте их одеялами или коврами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используйте для обогрева помещения бытовые электрообогреватели заводского производства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FBEA55-EC3B-4832-9676-F60B230E0475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42910" y="2000240"/>
          <a:ext cx="2500330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29205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При вынужденной эвакуации…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В случае отключения центрального отопления в квартире…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Для сохранения в помещении тепла…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Цель урока: </a:t>
            </a:r>
            <a:b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/>
              <a:t>Развивающие: </a:t>
            </a:r>
            <a:r>
              <a:rPr lang="ru-RU" dirty="0" smtClean="0"/>
              <a:t>Познакомить учащихся с авариями на коммунальных системах жизнеобеспечения и основными причинами их возникновения;</a:t>
            </a:r>
          </a:p>
          <a:p>
            <a:r>
              <a:rPr lang="ru-RU" dirty="0" smtClean="0"/>
              <a:t>Дать общее представление об основных причинах возникновения аварий на коммунальных системах жизнеобеспечения.</a:t>
            </a:r>
          </a:p>
          <a:p>
            <a:r>
              <a:rPr lang="ru-RU" dirty="0" smtClean="0"/>
              <a:t>Познакомить с основными способами защиты и алгоритмами поведения человека в условиях коммунальных аварий.</a:t>
            </a:r>
          </a:p>
          <a:p>
            <a:pPr>
              <a:buNone/>
            </a:pPr>
            <a:endParaRPr lang="ru-RU" dirty="0" smtClean="0"/>
          </a:p>
          <a:p>
            <a:r>
              <a:rPr lang="ru-RU" b="1" dirty="0" smtClean="0"/>
              <a:t>Воспитательные: </a:t>
            </a:r>
            <a:r>
              <a:rPr lang="ru-RU" dirty="0" smtClean="0"/>
              <a:t>Воспитание ответственности за личную безопасность и безопасность окружающих, ценностного отношения к своему здоровью и жизни;</a:t>
            </a:r>
          </a:p>
          <a:p>
            <a:r>
              <a:rPr lang="ru-RU" dirty="0" smtClean="0"/>
              <a:t>Развитие эмоционально-волевых качеств личности, необходимых для обеспечения безопасного поведения в чрезвычайных ситуациях.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FBEA55-EC3B-4832-9676-F60B230E0475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Какие действия нельзя совершать в случае отключения электричества?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ctr">
              <a:buNone/>
            </a:pPr>
            <a:r>
              <a:rPr lang="ru-RU" u="sng" dirty="0" smtClean="0"/>
              <a:t>Выберите все правильные ответы.</a:t>
            </a:r>
          </a:p>
          <a:p>
            <a:r>
              <a:rPr lang="ru-RU" dirty="0" smtClean="0"/>
              <a:t>звонить в службу спасения</a:t>
            </a:r>
          </a:p>
          <a:p>
            <a:r>
              <a:rPr lang="ru-RU" dirty="0" smtClean="0"/>
              <a:t>пользоваться лифтом</a:t>
            </a:r>
          </a:p>
          <a:p>
            <a:r>
              <a:rPr lang="ru-RU" dirty="0" smtClean="0"/>
              <a:t>отключать бытовые электроприборы</a:t>
            </a:r>
          </a:p>
          <a:p>
            <a:r>
              <a:rPr lang="ru-RU" dirty="0" smtClean="0"/>
              <a:t>делать запасы питьевой воды</a:t>
            </a:r>
          </a:p>
          <a:p>
            <a:r>
              <a:rPr lang="ru-RU" dirty="0" smtClean="0"/>
              <a:t>включать электрические фонарики на батарейках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FBEA55-EC3B-4832-9676-F60B230E0475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Что необходимо сделать при появлении у окружающих признаков отравления газом (кашель, рвота, потеря сознания)?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fontAlgn="ctr">
              <a:buNone/>
            </a:pPr>
            <a:r>
              <a:rPr lang="ru-RU" u="sng" dirty="0" smtClean="0"/>
              <a:t>Выберите все правильные ответы.</a:t>
            </a:r>
          </a:p>
          <a:p>
            <a:r>
              <a:rPr lang="ru-RU" dirty="0" smtClean="0"/>
              <a:t>сделать пострадавшему искусственную вентиляцию лёгких</a:t>
            </a:r>
          </a:p>
          <a:p>
            <a:r>
              <a:rPr lang="ru-RU" dirty="0" smtClean="0"/>
              <a:t>необходимо вынести пострадавшего на свежий воздух</a:t>
            </a:r>
          </a:p>
          <a:p>
            <a:r>
              <a:rPr lang="ru-RU" dirty="0" smtClean="0"/>
              <a:t>ни в коем случае не перемещать пострадавшего с места на место</a:t>
            </a:r>
          </a:p>
          <a:p>
            <a:r>
              <a:rPr lang="ru-RU" dirty="0" smtClean="0"/>
              <a:t>необходимо положить пострадавшего так, чтобы голова находилась выше ног</a:t>
            </a:r>
          </a:p>
          <a:p>
            <a:r>
              <a:rPr lang="ru-RU" dirty="0" smtClean="0"/>
              <a:t>необходимо обязательно вызвать скорую медицинскую помощь</a:t>
            </a:r>
          </a:p>
          <a:p>
            <a:r>
              <a:rPr lang="ru-RU" dirty="0" smtClean="0"/>
              <a:t>сделать пострадавшему ватно-марлевую повязку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FBEA55-EC3B-4832-9676-F60B230E0475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Что категорически нельзя делать, если вы почувствовали в помещении запах газа?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ctr">
              <a:buNone/>
            </a:pPr>
            <a:r>
              <a:rPr lang="ru-RU" u="sng" dirty="0" smtClean="0"/>
              <a:t>Выберите все правильные ответы.</a:t>
            </a:r>
          </a:p>
          <a:p>
            <a:r>
              <a:rPr lang="ru-RU" dirty="0" smtClean="0"/>
              <a:t>перекрывать подачу газа к плите, закрыв краны</a:t>
            </a:r>
          </a:p>
          <a:p>
            <a:r>
              <a:rPr lang="ru-RU" dirty="0" smtClean="0"/>
              <a:t>включать свет</a:t>
            </a:r>
          </a:p>
          <a:p>
            <a:r>
              <a:rPr lang="ru-RU" dirty="0" smtClean="0"/>
              <a:t>использовать открытый огонь (зажигалки, спички)</a:t>
            </a:r>
          </a:p>
          <a:p>
            <a:r>
              <a:rPr lang="ru-RU" dirty="0" smtClean="0"/>
              <a:t>проветривать помещение</a:t>
            </a:r>
          </a:p>
          <a:p>
            <a:r>
              <a:rPr lang="ru-RU" dirty="0" smtClean="0"/>
              <a:t>включать электроприборы</a:t>
            </a:r>
          </a:p>
          <a:p>
            <a:r>
              <a:rPr lang="ru-RU" dirty="0" smtClean="0"/>
              <a:t>звонить по телефону для вызова экстренных служб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FBEA55-EC3B-4832-9676-F60B230E0475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Какое оборудование входит в состав энергетических систем?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ctr">
              <a:buNone/>
            </a:pPr>
            <a:r>
              <a:rPr lang="ru-RU" u="sng" dirty="0" smtClean="0"/>
              <a:t>Выберите все правильные ответы.</a:t>
            </a:r>
          </a:p>
          <a:p>
            <a:r>
              <a:rPr lang="ru-RU" dirty="0" smtClean="0"/>
              <a:t>различные электростанции</a:t>
            </a:r>
          </a:p>
          <a:p>
            <a:r>
              <a:rPr lang="ru-RU" dirty="0" smtClean="0"/>
              <a:t>коммунальные энергетические службы</a:t>
            </a:r>
          </a:p>
          <a:p>
            <a:r>
              <a:rPr lang="ru-RU" dirty="0" smtClean="0"/>
              <a:t>электрические подстанции</a:t>
            </a:r>
          </a:p>
          <a:p>
            <a:r>
              <a:rPr lang="ru-RU" dirty="0" smtClean="0"/>
              <a:t>электрические сети</a:t>
            </a:r>
          </a:p>
          <a:p>
            <a:r>
              <a:rPr lang="ru-RU" dirty="0" smtClean="0"/>
              <a:t>бытовые электроприборы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FBEA55-EC3B-4832-9676-F60B230E0475}" type="slidenum">
              <a:rPr lang="ru-RU" smtClean="0"/>
              <a:pPr>
                <a:defRPr/>
              </a:pPr>
              <a:t>23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Можно ли пить воду, которая поступает в систему отопления?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можно</a:t>
            </a:r>
          </a:p>
          <a:p>
            <a:r>
              <a:rPr lang="ru-RU" dirty="0" smtClean="0"/>
              <a:t>можно, только после предварительной очистки бытовым фильтром</a:t>
            </a:r>
          </a:p>
          <a:p>
            <a:r>
              <a:rPr lang="ru-RU" dirty="0" smtClean="0"/>
              <a:t>можно, только после кипячения</a:t>
            </a:r>
          </a:p>
          <a:p>
            <a:r>
              <a:rPr lang="ru-RU" dirty="0" smtClean="0"/>
              <a:t>можно, не более 1 стакана в день</a:t>
            </a:r>
          </a:p>
          <a:p>
            <a:r>
              <a:rPr lang="ru-RU" dirty="0" smtClean="0"/>
              <a:t>нельзя</a:t>
            </a:r>
          </a:p>
          <a:p>
            <a:r>
              <a:rPr lang="ru-RU" dirty="0" smtClean="0"/>
              <a:t>можно после растворения в ней активированного угля из расчета 3 таблетки на стакан воды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FBEA55-EC3B-4832-9676-F60B230E0475}" type="slidenum">
              <a:rPr lang="ru-RU" smtClean="0"/>
              <a:pPr>
                <a:defRPr/>
              </a:pPr>
              <a:t>24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ctr"/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Контрольные задания</a:t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Аварии с нарушением подачи электричества связаны с: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1.разрушениями газопровода</a:t>
            </a:r>
          </a:p>
          <a:p>
            <a:pPr>
              <a:buNone/>
            </a:pPr>
            <a:r>
              <a:rPr lang="ru-RU" dirty="0" smtClean="0"/>
              <a:t>2.повреждениями на сооружениях по очистке воды, разводящих сетей и насосных станций</a:t>
            </a:r>
          </a:p>
          <a:p>
            <a:pPr>
              <a:buNone/>
            </a:pPr>
            <a:r>
              <a:rPr lang="ru-RU" dirty="0" smtClean="0"/>
              <a:t>3.повреждением линий электропередач, распределительных станций и (или) трансформаторных будок</a:t>
            </a:r>
          </a:p>
          <a:p>
            <a:pPr>
              <a:buNone/>
            </a:pPr>
            <a:r>
              <a:rPr lang="ru-RU" dirty="0" smtClean="0"/>
              <a:t>4.повреждениями канализационного оборудования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FBEA55-EC3B-4832-9676-F60B230E0475}" type="slidenum">
              <a:rPr lang="ru-RU" smtClean="0"/>
              <a:pPr>
                <a:defRPr/>
              </a:pPr>
              <a:t>25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0" dirty="0" smtClean="0">
                <a:latin typeface="Times New Roman" pitchFamily="18" charset="0"/>
                <a:cs typeface="Times New Roman" pitchFamily="18" charset="0"/>
              </a:rPr>
              <a:t>Что необходимо сделать при скачках напряжения в электрической сети квартиры или его отключении, когда вы находитесь в помещении?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1.Не приближаться к оборванным электрическим проводам на улице</a:t>
            </a:r>
          </a:p>
          <a:p>
            <a:pPr>
              <a:buNone/>
            </a:pPr>
            <a:r>
              <a:rPr lang="ru-RU" dirty="0" smtClean="0"/>
              <a:t>2.Обесточить электробытовые приборы</a:t>
            </a:r>
          </a:p>
          <a:p>
            <a:pPr>
              <a:buNone/>
            </a:pPr>
            <a:r>
              <a:rPr lang="ru-RU" dirty="0" smtClean="0"/>
              <a:t>3.Выходить из зоны поражения током мелкими шажками или прыжками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FBEA55-EC3B-4832-9676-F60B230E0475}" type="slidenum">
              <a:rPr lang="ru-RU" smtClean="0"/>
              <a:pPr>
                <a:defRPr/>
              </a:pPr>
              <a:t>26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Соотнесите наименования аварий на коммунальных системах и их последствия.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3413895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3205615"/>
              </a:tblGrid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Аварии на канализационных системах</a:t>
                      </a:r>
                    </a:p>
                    <a:p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Аварии на тепловых сетях</a:t>
                      </a:r>
                    </a:p>
                    <a:p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Аварии в системах водоснабжения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FBEA55-EC3B-4832-9676-F60B230E0475}" type="slidenum">
              <a:rPr lang="ru-RU" smtClean="0"/>
              <a:pPr>
                <a:defRPr/>
              </a:pPr>
              <a:t>27</a:t>
            </a:fld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500562" y="1785926"/>
          <a:ext cx="4000528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171"/>
                <a:gridCol w="3672357"/>
              </a:tblGrid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А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Способствуют массовому выбросу загрязняющих веществ и ухудшению санитарно-эпидемиологической обстановки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Б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Приводят к долговременным перерывам в электроснабжении потребителей, нарушению графиков движения общественного электроснабжения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В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Нарушают обеспечение населения водой или делают воду непригодной для питья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Сыграем роль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1. Житель квартиры, аварии на системах (позвонить и сообщить об аварии на выбор):</a:t>
            </a:r>
          </a:p>
          <a:p>
            <a:pPr>
              <a:buFont typeface="Wingdings" pitchFamily="2" charset="2"/>
              <a:buChar char="§"/>
            </a:pPr>
            <a:r>
              <a:rPr lang="ru-RU" b="1" dirty="0" smtClean="0"/>
              <a:t>В</a:t>
            </a:r>
            <a:r>
              <a:rPr lang="ru-RU" b="1" dirty="0" smtClean="0"/>
              <a:t>одоснабжения;</a:t>
            </a:r>
          </a:p>
          <a:p>
            <a:pPr>
              <a:buFont typeface="Wingdings" pitchFamily="2" charset="2"/>
              <a:buChar char="§"/>
            </a:pPr>
            <a:r>
              <a:rPr lang="ru-RU" b="1" dirty="0" smtClean="0"/>
              <a:t>Теплоснабжения;</a:t>
            </a:r>
          </a:p>
          <a:p>
            <a:pPr>
              <a:buFont typeface="Wingdings" pitchFamily="2" charset="2"/>
              <a:buChar char="§"/>
            </a:pPr>
            <a:r>
              <a:rPr lang="ru-RU" b="1" dirty="0" smtClean="0"/>
              <a:t>Энергоснабжения;</a:t>
            </a:r>
          </a:p>
          <a:p>
            <a:pPr>
              <a:buFont typeface="Wingdings" pitchFamily="2" charset="2"/>
              <a:buChar char="§"/>
            </a:pPr>
            <a:r>
              <a:rPr lang="ru-RU" b="1" dirty="0" smtClean="0"/>
              <a:t>Газоснабжения.</a:t>
            </a:r>
          </a:p>
          <a:p>
            <a:pPr>
              <a:buNone/>
            </a:pPr>
            <a:r>
              <a:rPr lang="ru-RU" b="1" dirty="0" smtClean="0"/>
              <a:t>2. Диспетчер </a:t>
            </a:r>
            <a:r>
              <a:rPr lang="ru-RU" b="1" dirty="0" err="1" smtClean="0"/>
              <a:t>жилстреста</a:t>
            </a:r>
            <a:r>
              <a:rPr lang="ru-RU" b="1" dirty="0" smtClean="0"/>
              <a:t> </a:t>
            </a:r>
            <a:r>
              <a:rPr lang="ru-RU" b="1" dirty="0" smtClean="0"/>
              <a:t>(принять звонок, записать, отправить аварийную бригаду).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FBEA55-EC3B-4832-9676-F60B230E0475}" type="slidenum">
              <a:rPr lang="ru-RU" smtClean="0"/>
              <a:pPr>
                <a:defRPr/>
              </a:pPr>
              <a:t>28</a:t>
            </a:fld>
            <a:endParaRPr lang="ru-RU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/>
              <a:t>Домашнее задание: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84784"/>
            <a:ext cx="8391875" cy="5040560"/>
          </a:xfrm>
        </p:spPr>
        <p:txBody>
          <a:bodyPr vert="horz" lIns="91440" tIns="45720" rIns="91440" bIns="45720" rtlCol="0" anchor="t">
            <a:noAutofit/>
          </a:bodyPr>
          <a:lstStyle/>
          <a:p>
            <a:endParaRPr lang="ru-RU" sz="2400" b="1" dirty="0" smtClean="0"/>
          </a:p>
          <a:p>
            <a:endParaRPr lang="ru-RU" sz="2400" b="1" dirty="0" smtClean="0"/>
          </a:p>
          <a:p>
            <a:r>
              <a:rPr lang="ru-RU" sz="3600" b="1" dirty="0" smtClean="0"/>
              <a:t>Составьте план действий своей семьи на случай какой-либо коммунальной аварии.</a:t>
            </a:r>
            <a:endParaRPr lang="ru-RU" sz="3600" b="1" dirty="0"/>
          </a:p>
        </p:txBody>
      </p:sp>
    </p:spTree>
    <p:extLst>
      <p:ext uri="{BB962C8B-B14F-4D97-AF65-F5344CB8AC3E}">
        <p14:creationId xmlns="" xmlns:p14="http://schemas.microsoft.com/office/powerpoint/2010/main" val="50394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dirty="0" smtClean="0"/>
              <a:t>Тип урока</a:t>
            </a:r>
            <a:r>
              <a:rPr lang="ru-RU" dirty="0" smtClean="0"/>
              <a:t>: урок усвоения новых знаний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b="1" dirty="0" smtClean="0"/>
              <a:t>Вид занятия:</a:t>
            </a:r>
            <a:r>
              <a:rPr lang="ru-RU" dirty="0" smtClean="0"/>
              <a:t> комбинированный урок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b="1" dirty="0" smtClean="0"/>
              <a:t>Методы обучения:</a:t>
            </a:r>
            <a:r>
              <a:rPr lang="ru-RU" dirty="0" smtClean="0"/>
              <a:t> словесные (объяснения, беседа), практические (самостоятельная работа), игровой  (сыграть роль жителя квартиры где произошла авария, роль диспетчера аварийной службы)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b="1" dirty="0" smtClean="0"/>
              <a:t>Оборудование: </a:t>
            </a:r>
            <a:r>
              <a:rPr lang="ru-RU" dirty="0" smtClean="0"/>
              <a:t>ПК, </a:t>
            </a:r>
            <a:r>
              <a:rPr lang="ru-RU" dirty="0" err="1" smtClean="0"/>
              <a:t>мультимедийное</a:t>
            </a:r>
            <a:r>
              <a:rPr lang="ru-RU" dirty="0" smtClean="0"/>
              <a:t> оборудование, презентация к уроку,</a:t>
            </a:r>
            <a:r>
              <a:rPr lang="ru-RU" b="1" dirty="0" smtClean="0"/>
              <a:t> </a:t>
            </a:r>
            <a:r>
              <a:rPr lang="ru-RU" dirty="0" smtClean="0"/>
              <a:t> лист ответов учащихся,  презентация.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b="1" dirty="0" smtClean="0"/>
              <a:t>Литература:</a:t>
            </a:r>
            <a:r>
              <a:rPr lang="ru-RU" dirty="0" smtClean="0"/>
              <a:t>  Федеральный закон "О защите населения и территории от чрезвычайных ситуаций природного и техногенного характера", учебник 7-9 классы «Основы безопасности жизнедеятельности» Н.Ф. Виноградов, Д.В. Смирнов, Л.В. Сидоренко, А.Б. </a:t>
            </a:r>
            <a:r>
              <a:rPr lang="ru-RU" dirty="0" err="1" smtClean="0"/>
              <a:t>Таранин</a:t>
            </a:r>
            <a:r>
              <a:rPr lang="ru-RU" dirty="0" smtClean="0"/>
              <a:t>, Москва, «</a:t>
            </a:r>
            <a:r>
              <a:rPr lang="ru-RU" dirty="0" err="1" smtClean="0"/>
              <a:t>Вентана</a:t>
            </a:r>
            <a:r>
              <a:rPr lang="ru-RU" dirty="0" smtClean="0"/>
              <a:t> –Граф» 2020.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FBEA55-EC3B-4832-9676-F60B230E0475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332656"/>
            <a:ext cx="7272808" cy="4925144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Аварии на коммунальных системах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жизнеобеспечения населения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электроэнергетических, канализационных системах, водопроводных и тепловых сетях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редко сопровождаются гибелью людей,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однако они создают существенные трудности жизнедеятельности, особенно в холодное время года.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6" descr="загруженное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08104" y="3573016"/>
            <a:ext cx="3490477" cy="309626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351651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723398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Аварии на системах водоснабжения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9752" y="1484784"/>
            <a:ext cx="8652728" cy="518457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lvl="2" indent="0" algn="just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повреждение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или выход из строя систем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коммунального водоснабжения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 канализации или отдельных сооружений, оборудования, устройств, повлекшие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прекращение либо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существенное снижение объемов водопотребления и водоотведения, качества питьевой воды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или причинение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ущерба окружающей среде, имуществу юридических или физических лиц и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здоровью населения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8" descr="Установка памятных плит на Спасской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72200" y="4437112"/>
            <a:ext cx="2503180" cy="222926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359887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312944" cy="80660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Причины аварий на системах водоснабжения: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795" y="1484783"/>
            <a:ext cx="8400556" cy="4692179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Внешние механические повреждения</a:t>
            </a:r>
          </a:p>
          <a:p>
            <a:pPr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Гидравлический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удар (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резкое повышение давления в трубопроводе с движущейся жидкостью при внезапном уменьшении скорости потока)</a:t>
            </a:r>
          </a:p>
          <a:p>
            <a:pPr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Нарушение технологии монтажа</a:t>
            </a:r>
          </a:p>
          <a:p>
            <a:pPr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Заводской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дефект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4" descr="gidroudar_sistema_vodosnabzheniya_prichin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16216" y="3645024"/>
            <a:ext cx="2411760" cy="296013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310890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476672"/>
            <a:ext cx="7886700" cy="648072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Причины аварий на теплосетях: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844824"/>
            <a:ext cx="7404360" cy="295232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Перегрузка сети </a:t>
            </a:r>
          </a:p>
          <a:p>
            <a:pPr>
              <a:buFont typeface="Arial" pitchFamily="34" charset="0"/>
              <a:buChar char="•"/>
            </a:pP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Рост износа оборудования энергохозяйств</a:t>
            </a:r>
          </a:p>
          <a:p>
            <a:pPr>
              <a:buFont typeface="Arial" pitchFamily="34" charset="0"/>
              <a:buChar char="•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Заморозки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91851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136904" cy="824416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Последствия аварии на системе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теплоснабжения: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2412" y="1484783"/>
            <a:ext cx="5471716" cy="4692179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algn="just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Разрушение трубопровода и оборудования тепловых сетей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Разрыв отопительных приборов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Ожоговый травматизм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Длительное прекращение тепло- и водоснабжения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Затопление жилища и порча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имущества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Font typeface="Arial" pitchFamily="34" charset="0"/>
              <a:buChar char="•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8" descr="2gidroudar-v-sisteme-vodosnabzheniya-i-otopleniy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40152" y="4005064"/>
            <a:ext cx="3047773" cy="266429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444364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Характеристика возможных последствий аварий на теплосетях: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7206" y="1825625"/>
            <a:ext cx="8288144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Кратковременное или долговременное нарушение теплоснабжения населения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Разрушение объектов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теплоснабжения (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котлов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тепловых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сетей, котельных)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Причинение вреда третьим лицам</a:t>
            </a:r>
          </a:p>
          <a:p>
            <a:pPr algn="just">
              <a:buFont typeface="Arial" pitchFamily="34" charset="0"/>
              <a:buChar char="•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2237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693</TotalTime>
  <Words>983</Words>
  <Application>Microsoft Office PowerPoint</Application>
  <PresentationFormat>Экран (4:3)</PresentationFormat>
  <Paragraphs>199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Модульная</vt:lpstr>
      <vt:lpstr>Развитие функциональной грамотности на уроке ОБЖ на тему  – Аварии на коммунальных системах жизнеобеспечения.</vt:lpstr>
      <vt:lpstr>Цель урока:  </vt:lpstr>
      <vt:lpstr>Слайд 3</vt:lpstr>
      <vt:lpstr>Слайд 4</vt:lpstr>
      <vt:lpstr>Аварии на системах водоснабжения</vt:lpstr>
      <vt:lpstr>Причины аварий на системах водоснабжения:</vt:lpstr>
      <vt:lpstr>Причины аварий на теплосетях:</vt:lpstr>
      <vt:lpstr>Последствия аварии на системе теплоснабжения:</vt:lpstr>
      <vt:lpstr>Характеристика возможных последствий аварий на теплосетях:</vt:lpstr>
      <vt:lpstr>Аварии на электроэнергетических системах</vt:lpstr>
      <vt:lpstr>Аварии делятся на следующие виды:</vt:lpstr>
      <vt:lpstr>Аварии на коммунальных газопроводах</vt:lpstr>
      <vt:lpstr>Поведение при аварии на газопроводе и утечке газа :</vt:lpstr>
      <vt:lpstr>Актуализация знаний</vt:lpstr>
      <vt:lpstr>Какие системы относятся к коммунальным системам жизнеобеспечения населения?</vt:lpstr>
      <vt:lpstr>Закончите предложение: «Аварии на системах электроснабжения, как правило, сопровождаются…».</vt:lpstr>
      <vt:lpstr>Закончите предложение: «Прорыв любой теплотрассы – серьезная коммунальная авария, которая обычно происходит во время…».</vt:lpstr>
      <vt:lpstr>Укажите правильные действия при аварийном отключении подачи воды. </vt:lpstr>
      <vt:lpstr>Установите соответствие для Правил безопасного поведения при аварии на теплотрассе. </vt:lpstr>
      <vt:lpstr>Какие действия нельзя совершать в случае отключения электричества?</vt:lpstr>
      <vt:lpstr>Что необходимо сделать при появлении у окружающих признаков отравления газом (кашель, рвота, потеря сознания)? </vt:lpstr>
      <vt:lpstr>Что категорически нельзя делать, если вы почувствовали в помещении запах газа? </vt:lpstr>
      <vt:lpstr>Какое оборудование входит в состав энергетических систем? </vt:lpstr>
      <vt:lpstr>Можно ли пить воду, которая поступает в систему отопления? </vt:lpstr>
      <vt:lpstr> Контрольные задания Аварии с нарушением подачи электричества связаны с: </vt:lpstr>
      <vt:lpstr>Что необходимо сделать при скачках напряжения в электрической сети квартиры или его отключении, когда вы находитесь в помещении?</vt:lpstr>
      <vt:lpstr> Соотнесите наименования аварий на коммунальных системах и их последствия. </vt:lpstr>
      <vt:lpstr>Сыграем роль</vt:lpstr>
      <vt:lpstr>Домашнее задание: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Гидродинамическая авария</dc:title>
  <dc:creator>Осипов А.С.</dc:creator>
  <cp:lastModifiedBy>Василий</cp:lastModifiedBy>
  <cp:revision>37</cp:revision>
  <dcterms:created xsi:type="dcterms:W3CDTF">2010-09-24T17:41:04Z</dcterms:created>
  <dcterms:modified xsi:type="dcterms:W3CDTF">2022-02-13T15:59:34Z</dcterms:modified>
</cp:coreProperties>
</file>