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16" r:id="rId3"/>
    <p:sldId id="263" r:id="rId4"/>
    <p:sldId id="258" r:id="rId5"/>
    <p:sldId id="290" r:id="rId6"/>
    <p:sldId id="287" r:id="rId7"/>
    <p:sldId id="299" r:id="rId8"/>
    <p:sldId id="291" r:id="rId9"/>
    <p:sldId id="298" r:id="rId10"/>
    <p:sldId id="294" r:id="rId11"/>
    <p:sldId id="280" r:id="rId12"/>
    <p:sldId id="281" r:id="rId13"/>
    <p:sldId id="296" r:id="rId14"/>
    <p:sldId id="311" r:id="rId15"/>
    <p:sldId id="312" r:id="rId16"/>
    <p:sldId id="283" r:id="rId17"/>
    <p:sldId id="284" r:id="rId18"/>
    <p:sldId id="300" r:id="rId19"/>
    <p:sldId id="308" r:id="rId20"/>
    <p:sldId id="313" r:id="rId21"/>
    <p:sldId id="314" r:id="rId22"/>
    <p:sldId id="302" r:id="rId23"/>
    <p:sldId id="304" r:id="rId24"/>
    <p:sldId id="305" r:id="rId25"/>
    <p:sldId id="307" r:id="rId26"/>
    <p:sldId id="293" r:id="rId27"/>
    <p:sldId id="315" r:id="rId28"/>
    <p:sldId id="317" r:id="rId29"/>
    <p:sldId id="289"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21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9022E2C4-4614-48B2-9203-04778EDDC93B}" type="datetimeFigureOut">
              <a:rPr lang="ru-RU" smtClean="0"/>
              <a:pPr/>
              <a:t>27.01.2022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DA02567D-1B27-41CD-B32A-C049E04A701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022E2C4-4614-48B2-9203-04778EDDC93B}" type="datetimeFigureOut">
              <a:rPr lang="ru-RU" smtClean="0"/>
              <a:pPr/>
              <a:t>27.01.2022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A02567D-1B27-41CD-B32A-C049E04A701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022E2C4-4614-48B2-9203-04778EDDC93B}" type="datetimeFigureOut">
              <a:rPr lang="ru-RU" smtClean="0"/>
              <a:pPr/>
              <a:t>27.01.2022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A02567D-1B27-41CD-B32A-C049E04A701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022E2C4-4614-48B2-9203-04778EDDC93B}" type="datetimeFigureOut">
              <a:rPr lang="ru-RU" smtClean="0"/>
              <a:pPr/>
              <a:t>27.01.2022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A02567D-1B27-41CD-B32A-C049E04A701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9022E2C4-4614-48B2-9203-04778EDDC93B}" type="datetimeFigureOut">
              <a:rPr lang="ru-RU" smtClean="0"/>
              <a:pPr/>
              <a:t>27.01.2022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A02567D-1B27-41CD-B32A-C049E04A701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022E2C4-4614-48B2-9203-04778EDDC93B}" type="datetimeFigureOut">
              <a:rPr lang="ru-RU" smtClean="0"/>
              <a:pPr/>
              <a:t>27.01.2022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A02567D-1B27-41CD-B32A-C049E04A701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9022E2C4-4614-48B2-9203-04778EDDC93B}" type="datetimeFigureOut">
              <a:rPr lang="ru-RU" smtClean="0"/>
              <a:pPr/>
              <a:t>27.01.2022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DA02567D-1B27-41CD-B32A-C049E04A701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9022E2C4-4614-48B2-9203-04778EDDC93B}" type="datetimeFigureOut">
              <a:rPr lang="ru-RU" smtClean="0"/>
              <a:pPr/>
              <a:t>27.01.2022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DA02567D-1B27-41CD-B32A-C049E04A701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9022E2C4-4614-48B2-9203-04778EDDC93B}" type="datetimeFigureOut">
              <a:rPr lang="ru-RU" smtClean="0"/>
              <a:pPr/>
              <a:t>27.01.2022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DA02567D-1B27-41CD-B32A-C049E04A701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022E2C4-4614-48B2-9203-04778EDDC93B}" type="datetimeFigureOut">
              <a:rPr lang="ru-RU" smtClean="0"/>
              <a:pPr/>
              <a:t>27.01.2022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A02567D-1B27-41CD-B32A-C049E04A701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022E2C4-4614-48B2-9203-04778EDDC93B}" type="datetimeFigureOut">
              <a:rPr lang="ru-RU" smtClean="0"/>
              <a:pPr/>
              <a:t>27.01.2022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A02567D-1B27-41CD-B32A-C049E04A7018}"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022E2C4-4614-48B2-9203-04778EDDC93B}" type="datetimeFigureOut">
              <a:rPr lang="ru-RU" smtClean="0"/>
              <a:pPr/>
              <a:t>27.01.2022</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A02567D-1B27-41CD-B32A-C049E04A701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emf"/><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611560" y="1412776"/>
            <a:ext cx="7772400" cy="1828800"/>
          </a:xfrm>
        </p:spPr>
        <p:txBody>
          <a:bodyPr>
            <a:normAutofit/>
          </a:bodyPr>
          <a:lstStyle/>
          <a:p>
            <a:pPr algn="ctr"/>
            <a:r>
              <a:rPr lang="ru-RU" sz="2400" dirty="0" smtClean="0">
                <a:solidFill>
                  <a:schemeClr val="accent2">
                    <a:lumMod val="50000"/>
                  </a:schemeClr>
                </a:solidFill>
              </a:rPr>
              <a:t>Виды теста и выпечки</a:t>
            </a:r>
            <a:br>
              <a:rPr lang="ru-RU" sz="2400" dirty="0" smtClean="0">
                <a:solidFill>
                  <a:schemeClr val="accent2">
                    <a:lumMod val="50000"/>
                  </a:schemeClr>
                </a:solidFill>
              </a:rPr>
            </a:br>
            <a:r>
              <a:rPr lang="ru-RU" sz="2400" dirty="0" smtClean="0">
                <a:solidFill>
                  <a:schemeClr val="accent2">
                    <a:lumMod val="50000"/>
                  </a:schemeClr>
                </a:solidFill>
              </a:rPr>
              <a:t>Приготовление и оформление блюд из дрожжевого теста. Пироги</a:t>
            </a:r>
            <a:br>
              <a:rPr lang="ru-RU" sz="2400" dirty="0" smtClean="0">
                <a:solidFill>
                  <a:schemeClr val="accent2">
                    <a:lumMod val="50000"/>
                  </a:schemeClr>
                </a:solidFill>
              </a:rPr>
            </a:br>
            <a:r>
              <a:rPr lang="ru-RU" sz="2400" dirty="0" smtClean="0">
                <a:solidFill>
                  <a:schemeClr val="accent2">
                    <a:lumMod val="50000"/>
                  </a:schemeClr>
                </a:solidFill>
              </a:rPr>
              <a:t>Урок технологии в 7 классе</a:t>
            </a:r>
            <a:endParaRPr lang="ru-RU" sz="2400" dirty="0">
              <a:solidFill>
                <a:schemeClr val="accent2">
                  <a:lumMod val="50000"/>
                </a:schemeClr>
              </a:solidFill>
            </a:endParaRPr>
          </a:p>
        </p:txBody>
      </p:sp>
      <p:sp>
        <p:nvSpPr>
          <p:cNvPr id="3" name="TextBox 2"/>
          <p:cNvSpPr txBox="1"/>
          <p:nvPr/>
        </p:nvSpPr>
        <p:spPr>
          <a:xfrm>
            <a:off x="1763688" y="3990091"/>
            <a:ext cx="5760640" cy="1200329"/>
          </a:xfrm>
          <a:prstGeom prst="rect">
            <a:avLst/>
          </a:prstGeom>
          <a:noFill/>
          <a:ln>
            <a:solidFill>
              <a:schemeClr val="accent2">
                <a:lumMod val="50000"/>
              </a:schemeClr>
            </a:solidFill>
          </a:ln>
        </p:spPr>
        <p:txBody>
          <a:bodyPr wrap="square" rtlCol="0">
            <a:spAutoFit/>
          </a:bodyPr>
          <a:lstStyle/>
          <a:p>
            <a:pPr algn="ctr"/>
            <a:r>
              <a:rPr lang="ru-RU" sz="2400" dirty="0" smtClean="0">
                <a:solidFill>
                  <a:schemeClr val="accent2">
                    <a:lumMod val="50000"/>
                  </a:schemeClr>
                </a:solidFill>
                <a:effectLst>
                  <a:outerShdw blurRad="38100" dist="38100" dir="2700000" algn="tl">
                    <a:srgbClr val="000000">
                      <a:alpha val="43137"/>
                    </a:srgbClr>
                  </a:outerShdw>
                </a:effectLst>
              </a:rPr>
              <a:t>Учитель </a:t>
            </a:r>
            <a:r>
              <a:rPr lang="ru-RU" sz="2400" dirty="0" err="1" smtClean="0">
                <a:solidFill>
                  <a:schemeClr val="accent2">
                    <a:lumMod val="50000"/>
                  </a:schemeClr>
                </a:solidFill>
                <a:effectLst>
                  <a:outerShdw blurRad="38100" dist="38100" dir="2700000" algn="tl">
                    <a:srgbClr val="000000">
                      <a:alpha val="43137"/>
                    </a:srgbClr>
                  </a:outerShdw>
                </a:effectLst>
              </a:rPr>
              <a:t>Афонина</a:t>
            </a:r>
            <a:r>
              <a:rPr lang="ru-RU" sz="2400" dirty="0" smtClean="0">
                <a:solidFill>
                  <a:schemeClr val="accent2">
                    <a:lumMod val="50000"/>
                  </a:schemeClr>
                </a:solidFill>
                <a:effectLst>
                  <a:outerShdw blurRad="38100" dist="38100" dir="2700000" algn="tl">
                    <a:srgbClr val="000000">
                      <a:alpha val="43137"/>
                    </a:srgbClr>
                  </a:outerShdw>
                </a:effectLst>
              </a:rPr>
              <a:t> О.А.</a:t>
            </a:r>
          </a:p>
          <a:p>
            <a:pPr algn="ctr"/>
            <a:r>
              <a:rPr lang="ru-RU" sz="2400" dirty="0" smtClean="0">
                <a:solidFill>
                  <a:schemeClr val="accent2">
                    <a:lumMod val="50000"/>
                  </a:schemeClr>
                </a:solidFill>
                <a:effectLst>
                  <a:outerShdw blurRad="38100" dist="38100" dir="2700000" algn="tl">
                    <a:srgbClr val="000000">
                      <a:alpha val="43137"/>
                    </a:srgbClr>
                  </a:outerShdw>
                </a:effectLst>
              </a:rPr>
              <a:t>МОБУ «</a:t>
            </a:r>
            <a:r>
              <a:rPr lang="ru-RU" sz="2400" dirty="0" err="1" smtClean="0">
                <a:solidFill>
                  <a:schemeClr val="accent2">
                    <a:lumMod val="50000"/>
                  </a:schemeClr>
                </a:solidFill>
                <a:effectLst>
                  <a:outerShdw blurRad="38100" dist="38100" dir="2700000" algn="tl">
                    <a:srgbClr val="000000">
                      <a:alpha val="43137"/>
                    </a:srgbClr>
                  </a:outerShdw>
                </a:effectLst>
              </a:rPr>
              <a:t>Сясьстройская</a:t>
            </a:r>
            <a:r>
              <a:rPr lang="ru-RU" sz="2400" dirty="0" smtClean="0">
                <a:solidFill>
                  <a:schemeClr val="accent2">
                    <a:lumMod val="50000"/>
                  </a:schemeClr>
                </a:solidFill>
                <a:effectLst>
                  <a:outerShdw blurRad="38100" dist="38100" dir="2700000" algn="tl">
                    <a:srgbClr val="000000">
                      <a:alpha val="43137"/>
                    </a:srgbClr>
                  </a:outerShdw>
                </a:effectLst>
              </a:rPr>
              <a:t> СОШ №1»</a:t>
            </a:r>
          </a:p>
          <a:p>
            <a:pPr algn="ctr"/>
            <a:r>
              <a:rPr lang="ru-RU" sz="2400" dirty="0" err="1" smtClean="0">
                <a:solidFill>
                  <a:schemeClr val="accent2">
                    <a:lumMod val="50000"/>
                  </a:schemeClr>
                </a:solidFill>
                <a:effectLst>
                  <a:outerShdw blurRad="38100" dist="38100" dir="2700000" algn="tl">
                    <a:srgbClr val="000000">
                      <a:alpha val="43137"/>
                    </a:srgbClr>
                  </a:outerShdw>
                </a:effectLst>
              </a:rPr>
              <a:t>Волховский</a:t>
            </a:r>
            <a:r>
              <a:rPr lang="ru-RU" sz="2400" dirty="0" smtClean="0">
                <a:solidFill>
                  <a:schemeClr val="accent2">
                    <a:lumMod val="50000"/>
                  </a:schemeClr>
                </a:solidFill>
                <a:effectLst>
                  <a:outerShdw blurRad="38100" dist="38100" dir="2700000" algn="tl">
                    <a:srgbClr val="000000">
                      <a:alpha val="43137"/>
                    </a:srgbClr>
                  </a:outerShdw>
                </a:effectLst>
              </a:rPr>
              <a:t> муниципальный район</a:t>
            </a:r>
            <a:endParaRPr lang="ru-RU" sz="2400" dirty="0">
              <a:solidFill>
                <a:schemeClr val="accent2">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images.myshared.ru/84963/slide_3.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900igr.net/datas/tekhnologija/Testo-i-izdelija-iz-nego/0025-025-Sloenoe-testo.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539552" y="548680"/>
            <a:ext cx="8183562" cy="1052512"/>
          </a:xfrm>
        </p:spPr>
        <p:txBody>
          <a:bodyPr/>
          <a:lstStyle/>
          <a:p>
            <a:r>
              <a:rPr lang="ru-RU" i="1" dirty="0" smtClean="0">
                <a:solidFill>
                  <a:schemeClr val="accent2">
                    <a:lumMod val="75000"/>
                  </a:schemeClr>
                </a:solidFill>
              </a:rPr>
              <a:t>Заварное тесто</a:t>
            </a:r>
            <a:endParaRPr lang="ru-RU" dirty="0">
              <a:solidFill>
                <a:schemeClr val="accent2">
                  <a:lumMod val="75000"/>
                </a:schemeClr>
              </a:solidFill>
            </a:endParaRPr>
          </a:p>
        </p:txBody>
      </p:sp>
      <p:sp>
        <p:nvSpPr>
          <p:cNvPr id="3" name="Содержимое 2"/>
          <p:cNvSpPr>
            <a:spLocks noGrp="1"/>
          </p:cNvSpPr>
          <p:nvPr>
            <p:ph idx="4294967295"/>
          </p:nvPr>
        </p:nvSpPr>
        <p:spPr>
          <a:xfrm>
            <a:off x="611560" y="1700808"/>
            <a:ext cx="7488832" cy="4187825"/>
          </a:xfrm>
          <a:ln>
            <a:solidFill>
              <a:schemeClr val="accent2">
                <a:lumMod val="50000"/>
              </a:schemeClr>
            </a:solidFill>
          </a:ln>
        </p:spPr>
        <p:txBody>
          <a:bodyPr/>
          <a:lstStyle/>
          <a:p>
            <a:r>
              <a:rPr lang="ru-RU" dirty="0" smtClean="0">
                <a:solidFill>
                  <a:schemeClr val="accent2">
                    <a:lumMod val="75000"/>
                  </a:schemeClr>
                </a:solidFill>
              </a:rPr>
              <a:t>Этот вид теста приготовляют из яиц, масла и заваренной в воде муки и используют для изготовления пирожных типа эклер, профитролей.</a:t>
            </a:r>
            <a:endParaRPr lang="ru-RU"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900igr.net/datas/tekhnologija/Testo-i-izdelija-iz-nego/0028-028-Pesochnoe-testo.jpg"/>
          <p:cNvPicPr>
            <a:picLocks noChangeAspect="1" noChangeArrowheads="1"/>
          </p:cNvPicPr>
          <p:nvPr/>
        </p:nvPicPr>
        <p:blipFill rotWithShape="1">
          <a:blip r:embed="rId2" cstate="print"/>
          <a:srcRect b="9733"/>
          <a:stretch/>
        </p:blipFill>
        <p:spPr bwMode="auto">
          <a:xfrm>
            <a:off x="5712" y="404664"/>
            <a:ext cx="9144000" cy="619048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756720"/>
            <a:ext cx="196850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3909" y="769312"/>
            <a:ext cx="1884363"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769312"/>
            <a:ext cx="1427163"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4218" y="2420887"/>
            <a:ext cx="2152650"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7474" y="2423176"/>
            <a:ext cx="26035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576" y="4797152"/>
            <a:ext cx="7560840" cy="1853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547664" y="4149080"/>
            <a:ext cx="5976664" cy="504056"/>
          </a:xfrm>
          <a:prstGeom prst="rect">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ru-RU" dirty="0" smtClean="0">
                <a:solidFill>
                  <a:schemeClr val="accent2"/>
                </a:solidFill>
                <a:effectLst>
                  <a:outerShdw blurRad="38100" dist="38100" dir="2700000" algn="tl">
                    <a:srgbClr val="000000">
                      <a:alpha val="43137"/>
                    </a:srgbClr>
                  </a:outerShdw>
                </a:effectLst>
              </a:rPr>
              <a:t>Диагностическая карта самоконтроля</a:t>
            </a:r>
            <a:endParaRPr lang="ru-RU" dirty="0">
              <a:solidFill>
                <a:schemeClr val="accent2"/>
              </a:solidFill>
              <a:effectLst>
                <a:outerShdw blurRad="38100" dist="38100" dir="2700000" algn="tl">
                  <a:srgbClr val="000000">
                    <a:alpha val="43137"/>
                  </a:srgbClr>
                </a:outerShdw>
              </a:effectLst>
            </a:endParaRPr>
          </a:p>
        </p:txBody>
      </p:sp>
      <p:sp>
        <p:nvSpPr>
          <p:cNvPr id="3" name="Прямоугольник 2"/>
          <p:cNvSpPr/>
          <p:nvPr/>
        </p:nvSpPr>
        <p:spPr>
          <a:xfrm>
            <a:off x="395536" y="589292"/>
            <a:ext cx="504056" cy="432048"/>
          </a:xfrm>
          <a:prstGeom prst="rect">
            <a:avLst/>
          </a:prstGeom>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r>
              <a:rPr lang="ru-RU" dirty="0" smtClean="0">
                <a:solidFill>
                  <a:schemeClr val="accent2"/>
                </a:solidFill>
              </a:rPr>
              <a:t>1</a:t>
            </a:r>
            <a:endParaRPr lang="ru-RU" dirty="0">
              <a:solidFill>
                <a:schemeClr val="accent2"/>
              </a:solidFill>
            </a:endParaRPr>
          </a:p>
        </p:txBody>
      </p:sp>
      <p:sp>
        <p:nvSpPr>
          <p:cNvPr id="4" name="Прямоугольник 3"/>
          <p:cNvSpPr/>
          <p:nvPr/>
        </p:nvSpPr>
        <p:spPr>
          <a:xfrm>
            <a:off x="3275856" y="589292"/>
            <a:ext cx="362024" cy="360040"/>
          </a:xfrm>
          <a:prstGeom prst="rect">
            <a:avLst/>
          </a:prstGeom>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r>
              <a:rPr lang="ru-RU" dirty="0" smtClean="0">
                <a:solidFill>
                  <a:schemeClr val="accent2"/>
                </a:solidFill>
              </a:rPr>
              <a:t>2</a:t>
            </a:r>
            <a:endParaRPr lang="ru-RU" dirty="0">
              <a:solidFill>
                <a:schemeClr val="accent2"/>
              </a:solidFill>
            </a:endParaRPr>
          </a:p>
        </p:txBody>
      </p:sp>
      <p:sp>
        <p:nvSpPr>
          <p:cNvPr id="5" name="Прямоугольник 4"/>
          <p:cNvSpPr/>
          <p:nvPr/>
        </p:nvSpPr>
        <p:spPr>
          <a:xfrm>
            <a:off x="6084168" y="589292"/>
            <a:ext cx="432048" cy="432048"/>
          </a:xfrm>
          <a:prstGeom prst="rect">
            <a:avLst/>
          </a:prstGeom>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r>
              <a:rPr lang="ru-RU" dirty="0" smtClean="0">
                <a:solidFill>
                  <a:schemeClr val="accent2"/>
                </a:solidFill>
              </a:rPr>
              <a:t>3</a:t>
            </a:r>
            <a:endParaRPr lang="ru-RU" dirty="0">
              <a:solidFill>
                <a:schemeClr val="accent2"/>
              </a:solidFill>
            </a:endParaRPr>
          </a:p>
        </p:txBody>
      </p:sp>
      <p:sp>
        <p:nvSpPr>
          <p:cNvPr id="6" name="Прямоугольник 5"/>
          <p:cNvSpPr/>
          <p:nvPr/>
        </p:nvSpPr>
        <p:spPr>
          <a:xfrm>
            <a:off x="467544" y="2420888"/>
            <a:ext cx="432048" cy="432048"/>
          </a:xfrm>
          <a:prstGeom prst="rect">
            <a:avLst/>
          </a:prstGeom>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r>
              <a:rPr lang="ru-RU" dirty="0" smtClean="0">
                <a:solidFill>
                  <a:schemeClr val="accent2"/>
                </a:solidFill>
              </a:rPr>
              <a:t>4</a:t>
            </a:r>
            <a:endParaRPr lang="ru-RU" dirty="0">
              <a:solidFill>
                <a:schemeClr val="accent2"/>
              </a:solidFill>
            </a:endParaRPr>
          </a:p>
        </p:txBody>
      </p:sp>
      <p:sp>
        <p:nvSpPr>
          <p:cNvPr id="7" name="Прямоугольник 6"/>
          <p:cNvSpPr/>
          <p:nvPr/>
        </p:nvSpPr>
        <p:spPr>
          <a:xfrm>
            <a:off x="4031940" y="2492896"/>
            <a:ext cx="504056" cy="432048"/>
          </a:xfrm>
          <a:prstGeom prst="rect">
            <a:avLst/>
          </a:prstGeom>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r>
              <a:rPr lang="ru-RU" dirty="0" smtClean="0">
                <a:solidFill>
                  <a:schemeClr val="accent2"/>
                </a:solidFill>
              </a:rPr>
              <a:t>5</a:t>
            </a:r>
            <a:endParaRPr lang="ru-RU" dirty="0">
              <a:solidFill>
                <a:schemeClr val="accent2"/>
              </a:solidFill>
            </a:endParaRPr>
          </a:p>
        </p:txBody>
      </p:sp>
    </p:spTree>
    <p:extLst>
      <p:ext uri="{BB962C8B-B14F-4D97-AF65-F5344CB8AC3E}">
        <p14:creationId xmlns:p14="http://schemas.microsoft.com/office/powerpoint/2010/main" val="3060378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Проверка задания</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177182278"/>
              </p:ext>
            </p:extLst>
          </p:nvPr>
        </p:nvGraphicFramePr>
        <p:xfrm>
          <a:off x="467544" y="764705"/>
          <a:ext cx="8208912" cy="1612223"/>
        </p:xfrm>
        <a:graphic>
          <a:graphicData uri="http://schemas.openxmlformats.org/drawingml/2006/table">
            <a:tbl>
              <a:tblPr firstRow="1" bandRow="1"/>
              <a:tblGrid>
                <a:gridCol w="1368152"/>
                <a:gridCol w="1368152"/>
                <a:gridCol w="1368152"/>
                <a:gridCol w="1368152"/>
                <a:gridCol w="1368152"/>
                <a:gridCol w="1368152"/>
              </a:tblGrid>
              <a:tr h="432047">
                <a:tc>
                  <a:txBody>
                    <a:bodyPr/>
                    <a:lstStyle/>
                    <a:p>
                      <a:pPr algn="ctr"/>
                      <a:endParaRPr lang="ru-RU" sz="1600" dirty="0">
                        <a:effectLst>
                          <a:outerShdw blurRad="38100" dist="38100" dir="2700000" algn="tl">
                            <a:srgbClr val="000000">
                              <a:alpha val="43137"/>
                            </a:srgbClr>
                          </a:outerShdw>
                        </a:effectLst>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kern="1200" dirty="0" smtClean="0">
                          <a:solidFill>
                            <a:srgbClr val="000000"/>
                          </a:solidFill>
                          <a:effectLst>
                            <a:outerShdw blurRad="38100" dist="38100" dir="2700000" algn="tl">
                              <a:srgbClr val="000000">
                                <a:alpha val="43137"/>
                              </a:srgbClr>
                            </a:outerShdw>
                          </a:effectLst>
                          <a:latin typeface="Times New Roman"/>
                          <a:ea typeface="Times New Roman"/>
                          <a:cs typeface="Times New Roman"/>
                        </a:rPr>
                        <a:t>Бисквитное</a:t>
                      </a:r>
                    </a:p>
                    <a:p>
                      <a:pPr algn="ctr">
                        <a:lnSpc>
                          <a:spcPct val="115000"/>
                        </a:lnSpc>
                        <a:spcAft>
                          <a:spcPts val="0"/>
                        </a:spcAft>
                      </a:pPr>
                      <a:r>
                        <a:rPr lang="ru-RU" sz="1600" b="1" kern="1200" dirty="0" smtClean="0">
                          <a:solidFill>
                            <a:srgbClr val="000000"/>
                          </a:solidFill>
                          <a:effectLst>
                            <a:outerShdw blurRad="38100" dist="38100" dir="2700000" algn="tl">
                              <a:srgbClr val="000000">
                                <a:alpha val="43137"/>
                              </a:srgbClr>
                            </a:outerShdw>
                          </a:effectLst>
                          <a:latin typeface="Times New Roman"/>
                          <a:ea typeface="Times New Roman"/>
                          <a:cs typeface="Times New Roman"/>
                        </a:rPr>
                        <a:t> </a:t>
                      </a:r>
                      <a:r>
                        <a:rPr lang="ru-RU" sz="1600" b="1" kern="1200" dirty="0">
                          <a:solidFill>
                            <a:srgbClr val="000000"/>
                          </a:solidFill>
                          <a:effectLst>
                            <a:outerShdw blurRad="38100" dist="38100" dir="2700000" algn="tl">
                              <a:srgbClr val="000000">
                                <a:alpha val="43137"/>
                              </a:srgbClr>
                            </a:outerShdw>
                          </a:effectLst>
                          <a:latin typeface="Times New Roman"/>
                          <a:ea typeface="Times New Roman"/>
                          <a:cs typeface="Times New Roman"/>
                        </a:rPr>
                        <a:t>тесто</a:t>
                      </a:r>
                      <a:endParaRPr lang="ru-RU" sz="1600" dirty="0">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kern="1200" dirty="0">
                          <a:solidFill>
                            <a:srgbClr val="000000"/>
                          </a:solidFill>
                          <a:effectLst>
                            <a:outerShdw blurRad="38100" dist="38100" dir="2700000" algn="tl">
                              <a:srgbClr val="000000">
                                <a:alpha val="43137"/>
                              </a:srgbClr>
                            </a:outerShdw>
                          </a:effectLst>
                          <a:latin typeface="Times New Roman"/>
                          <a:ea typeface="Times New Roman"/>
                          <a:cs typeface="Times New Roman"/>
                        </a:rPr>
                        <a:t>Дрожжевое </a:t>
                      </a:r>
                      <a:endParaRPr lang="ru-RU" sz="1600" b="1" kern="1200" dirty="0" smtClean="0">
                        <a:solidFill>
                          <a:srgbClr val="000000"/>
                        </a:solidFill>
                        <a:effectLst>
                          <a:outerShdw blurRad="38100" dist="38100" dir="2700000" algn="tl">
                            <a:srgbClr val="000000">
                              <a:alpha val="43137"/>
                            </a:srgbClr>
                          </a:outerShdw>
                        </a:effectLst>
                        <a:latin typeface="Times New Roman"/>
                        <a:ea typeface="Times New Roman"/>
                        <a:cs typeface="Times New Roman"/>
                      </a:endParaRPr>
                    </a:p>
                    <a:p>
                      <a:pPr algn="ctr">
                        <a:lnSpc>
                          <a:spcPct val="115000"/>
                        </a:lnSpc>
                        <a:spcAft>
                          <a:spcPts val="0"/>
                        </a:spcAft>
                      </a:pPr>
                      <a:r>
                        <a:rPr lang="ru-RU" sz="1600" b="1" kern="1200" dirty="0" smtClean="0">
                          <a:solidFill>
                            <a:srgbClr val="000000"/>
                          </a:solidFill>
                          <a:effectLst>
                            <a:outerShdw blurRad="38100" dist="38100" dir="2700000" algn="tl">
                              <a:srgbClr val="000000">
                                <a:alpha val="43137"/>
                              </a:srgbClr>
                            </a:outerShdw>
                          </a:effectLst>
                          <a:latin typeface="Times New Roman"/>
                          <a:ea typeface="Times New Roman"/>
                          <a:cs typeface="Times New Roman"/>
                        </a:rPr>
                        <a:t>тесто</a:t>
                      </a:r>
                      <a:endParaRPr lang="ru-RU" sz="1600" dirty="0">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kern="1200">
                          <a:solidFill>
                            <a:srgbClr val="000000"/>
                          </a:solidFill>
                          <a:effectLst>
                            <a:outerShdw blurRad="38100" dist="38100" dir="2700000" algn="tl">
                              <a:srgbClr val="000000">
                                <a:alpha val="43137"/>
                              </a:srgbClr>
                            </a:outerShdw>
                          </a:effectLst>
                          <a:latin typeface="Times New Roman"/>
                          <a:ea typeface="Times New Roman"/>
                          <a:cs typeface="Times New Roman"/>
                        </a:rPr>
                        <a:t>Песочное тесто</a:t>
                      </a:r>
                      <a:endParaRPr lang="ru-RU" sz="1600">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kern="1200">
                          <a:solidFill>
                            <a:srgbClr val="000000"/>
                          </a:solidFill>
                          <a:effectLst>
                            <a:outerShdw blurRad="38100" dist="38100" dir="2700000" algn="tl">
                              <a:srgbClr val="000000">
                                <a:alpha val="43137"/>
                              </a:srgbClr>
                            </a:outerShdw>
                          </a:effectLst>
                          <a:latin typeface="Times New Roman"/>
                          <a:ea typeface="Times New Roman"/>
                          <a:cs typeface="Times New Roman"/>
                        </a:rPr>
                        <a:t>Пресное тесто</a:t>
                      </a:r>
                      <a:endParaRPr lang="ru-RU" sz="1600">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kern="1200">
                          <a:solidFill>
                            <a:srgbClr val="000000"/>
                          </a:solidFill>
                          <a:effectLst>
                            <a:outerShdw blurRad="38100" dist="38100" dir="2700000" algn="tl">
                              <a:srgbClr val="000000">
                                <a:alpha val="43137"/>
                              </a:srgbClr>
                            </a:outerShdw>
                          </a:effectLst>
                          <a:latin typeface="Times New Roman"/>
                          <a:ea typeface="Times New Roman"/>
                          <a:cs typeface="Times New Roman"/>
                        </a:rPr>
                        <a:t>Жидкое тесто</a:t>
                      </a:r>
                      <a:endParaRPr lang="ru-RU" sz="1600">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1391">
                <a:tc>
                  <a:txBody>
                    <a:bodyPr/>
                    <a:lstStyle/>
                    <a:p>
                      <a:pPr algn="ctr">
                        <a:lnSpc>
                          <a:spcPct val="115000"/>
                        </a:lnSpc>
                        <a:spcAft>
                          <a:spcPts val="0"/>
                        </a:spcAft>
                      </a:pPr>
                      <a:r>
                        <a:rPr lang="ru-RU" sz="1600" b="1" kern="1200">
                          <a:solidFill>
                            <a:srgbClr val="000000"/>
                          </a:solidFill>
                          <a:effectLst>
                            <a:outerShdw blurRad="38100" dist="38100" dir="2700000" algn="tl">
                              <a:srgbClr val="000000">
                                <a:alpha val="43137"/>
                              </a:srgbClr>
                            </a:outerShdw>
                          </a:effectLst>
                          <a:latin typeface="Times New Roman"/>
                          <a:ea typeface="Times New Roman"/>
                          <a:cs typeface="Times New Roman"/>
                        </a:rPr>
                        <a:t>Номер изображения</a:t>
                      </a:r>
                      <a:endParaRPr lang="ru-RU" sz="1600">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800" dirty="0" smtClean="0">
                          <a:effectLst>
                            <a:outerShdw blurRad="38100" dist="38100" dir="2700000" algn="tl">
                              <a:srgbClr val="000000">
                                <a:alpha val="43137"/>
                              </a:srgbClr>
                            </a:outerShdw>
                          </a:effectLst>
                          <a:latin typeface="Calibri"/>
                          <a:cs typeface="Times New Roman"/>
                        </a:rPr>
                        <a:t>3</a:t>
                      </a:r>
                      <a:endParaRPr lang="ru-RU" sz="2800" dirty="0">
                        <a:effectLst>
                          <a:outerShdw blurRad="38100" dist="38100" dir="2700000" algn="tl">
                            <a:srgbClr val="000000">
                              <a:alpha val="43137"/>
                            </a:srgbClr>
                          </a:outerShdw>
                        </a:effectLst>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800" dirty="0" smtClean="0">
                          <a:effectLst>
                            <a:outerShdw blurRad="38100" dist="38100" dir="2700000" algn="tl">
                              <a:srgbClr val="000000">
                                <a:alpha val="43137"/>
                              </a:srgbClr>
                            </a:outerShdw>
                          </a:effectLst>
                          <a:latin typeface="Calibri"/>
                          <a:cs typeface="Times New Roman"/>
                        </a:rPr>
                        <a:t>2</a:t>
                      </a:r>
                      <a:endParaRPr lang="ru-RU" sz="2800" dirty="0">
                        <a:effectLst>
                          <a:outerShdw blurRad="38100" dist="38100" dir="2700000" algn="tl">
                            <a:srgbClr val="000000">
                              <a:alpha val="43137"/>
                            </a:srgbClr>
                          </a:outerShdw>
                        </a:effectLst>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800" dirty="0" smtClean="0">
                          <a:effectLst>
                            <a:outerShdw blurRad="38100" dist="38100" dir="2700000" algn="tl">
                              <a:srgbClr val="000000">
                                <a:alpha val="43137"/>
                              </a:srgbClr>
                            </a:outerShdw>
                          </a:effectLst>
                          <a:latin typeface="Calibri"/>
                          <a:cs typeface="Times New Roman"/>
                        </a:rPr>
                        <a:t>4</a:t>
                      </a:r>
                      <a:endParaRPr lang="ru-RU" sz="2800" dirty="0">
                        <a:effectLst>
                          <a:outerShdw blurRad="38100" dist="38100" dir="2700000" algn="tl">
                            <a:srgbClr val="000000">
                              <a:alpha val="43137"/>
                            </a:srgbClr>
                          </a:outerShdw>
                        </a:effectLst>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800" dirty="0" smtClean="0">
                          <a:effectLst>
                            <a:outerShdw blurRad="38100" dist="38100" dir="2700000" algn="tl">
                              <a:srgbClr val="000000">
                                <a:alpha val="43137"/>
                              </a:srgbClr>
                            </a:outerShdw>
                          </a:effectLst>
                          <a:latin typeface="Calibri"/>
                          <a:cs typeface="Times New Roman"/>
                        </a:rPr>
                        <a:t>1</a:t>
                      </a:r>
                      <a:endParaRPr lang="ru-RU" sz="2800" dirty="0">
                        <a:effectLst>
                          <a:outerShdw blurRad="38100" dist="38100" dir="2700000" algn="tl">
                            <a:srgbClr val="000000">
                              <a:alpha val="43137"/>
                            </a:srgbClr>
                          </a:outerShdw>
                        </a:effectLst>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800" dirty="0" smtClean="0">
                          <a:effectLst>
                            <a:outerShdw blurRad="38100" dist="38100" dir="2700000" algn="tl">
                              <a:srgbClr val="000000">
                                <a:alpha val="43137"/>
                              </a:srgbClr>
                            </a:outerShdw>
                          </a:effectLst>
                          <a:latin typeface="Calibri"/>
                          <a:cs typeface="Times New Roman"/>
                        </a:rPr>
                        <a:t>5</a:t>
                      </a:r>
                      <a:endParaRPr lang="ru-RU" sz="2800" dirty="0">
                        <a:effectLst>
                          <a:outerShdw blurRad="38100" dist="38100" dir="2700000" algn="tl">
                            <a:srgbClr val="000000">
                              <a:alpha val="43137"/>
                            </a:srgbClr>
                          </a:outerShdw>
                        </a:effectLst>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Прямоугольник 4"/>
          <p:cNvSpPr/>
          <p:nvPr/>
        </p:nvSpPr>
        <p:spPr>
          <a:xfrm>
            <a:off x="467544" y="3861048"/>
            <a:ext cx="8064896" cy="1477328"/>
          </a:xfrm>
          <a:prstGeom prst="rect">
            <a:avLst/>
          </a:prstGeom>
        </p:spPr>
        <p:txBody>
          <a:bodyPr wrap="square">
            <a:spAutoFit/>
          </a:bodyPr>
          <a:lstStyle/>
          <a:p>
            <a:r>
              <a:rPr lang="ru-RU" dirty="0">
                <a:effectLst>
                  <a:outerShdw blurRad="38100" dist="38100" dir="2700000" algn="tl">
                    <a:srgbClr val="000000">
                      <a:alpha val="43137"/>
                    </a:srgbClr>
                  </a:outerShdw>
                </a:effectLst>
              </a:rPr>
              <a:t>Критерии оценки:</a:t>
            </a:r>
          </a:p>
          <a:p>
            <a:endParaRPr lang="ru-RU" dirty="0">
              <a:effectLst>
                <a:outerShdw blurRad="38100" dist="38100" dir="2700000" algn="tl">
                  <a:srgbClr val="000000">
                    <a:alpha val="43137"/>
                  </a:srgbClr>
                </a:outerShdw>
              </a:effectLst>
            </a:endParaRPr>
          </a:p>
          <a:p>
            <a:r>
              <a:rPr lang="ru-RU" dirty="0">
                <a:effectLst>
                  <a:outerShdw blurRad="38100" dist="38100" dir="2700000" algn="tl">
                    <a:srgbClr val="000000">
                      <a:alpha val="43137"/>
                    </a:srgbClr>
                  </a:outerShdw>
                </a:effectLst>
              </a:rPr>
              <a:t>5 правильных ответов оценка – «5»;</a:t>
            </a:r>
          </a:p>
          <a:p>
            <a:r>
              <a:rPr lang="ru-RU" dirty="0">
                <a:effectLst>
                  <a:outerShdw blurRad="38100" dist="38100" dir="2700000" algn="tl">
                    <a:srgbClr val="000000">
                      <a:alpha val="43137"/>
                    </a:srgbClr>
                  </a:outerShdw>
                </a:effectLst>
              </a:rPr>
              <a:t>4 правильных ответа оценка – «4»;</a:t>
            </a:r>
          </a:p>
          <a:p>
            <a:r>
              <a:rPr lang="ru-RU" dirty="0">
                <a:effectLst>
                  <a:outerShdw blurRad="38100" dist="38100" dir="2700000" algn="tl">
                    <a:srgbClr val="000000">
                      <a:alpha val="43137"/>
                    </a:srgbClr>
                  </a:outerShdw>
                </a:effectLst>
              </a:rPr>
              <a:t>3 правильных ответа оценка – «3»</a:t>
            </a:r>
          </a:p>
        </p:txBody>
      </p:sp>
    </p:spTree>
    <p:extLst>
      <p:ext uri="{BB962C8B-B14F-4D97-AF65-F5344CB8AC3E}">
        <p14:creationId xmlns:p14="http://schemas.microsoft.com/office/powerpoint/2010/main" val="2518374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611560" y="476672"/>
            <a:ext cx="8183562" cy="1052512"/>
          </a:xfrm>
        </p:spPr>
        <p:txBody>
          <a:bodyPr>
            <a:normAutofit/>
          </a:bodyPr>
          <a:lstStyle/>
          <a:p>
            <a:r>
              <a:rPr lang="ru-RU" i="1" dirty="0" smtClean="0">
                <a:solidFill>
                  <a:schemeClr val="accent2">
                    <a:lumMod val="75000"/>
                  </a:schemeClr>
                </a:solidFill>
              </a:rPr>
              <a:t>Пироги</a:t>
            </a:r>
            <a:endParaRPr lang="ru-RU" dirty="0">
              <a:solidFill>
                <a:schemeClr val="accent2">
                  <a:lumMod val="75000"/>
                </a:schemeClr>
              </a:solidFill>
            </a:endParaRPr>
          </a:p>
        </p:txBody>
      </p:sp>
      <p:sp>
        <p:nvSpPr>
          <p:cNvPr id="3" name="Содержимое 2"/>
          <p:cNvSpPr>
            <a:spLocks noGrp="1"/>
          </p:cNvSpPr>
          <p:nvPr>
            <p:ph idx="4294967295"/>
          </p:nvPr>
        </p:nvSpPr>
        <p:spPr>
          <a:xfrm>
            <a:off x="611560" y="1700808"/>
            <a:ext cx="7848872" cy="4187825"/>
          </a:xfrm>
          <a:ln>
            <a:solidFill>
              <a:schemeClr val="accent2">
                <a:lumMod val="50000"/>
              </a:schemeClr>
            </a:solidFill>
          </a:ln>
        </p:spPr>
        <p:txBody>
          <a:bodyPr>
            <a:normAutofit fontScale="77500" lnSpcReduction="20000"/>
          </a:bodyPr>
          <a:lstStyle/>
          <a:p>
            <a:pPr marL="0" indent="0">
              <a:buNone/>
            </a:pPr>
            <a:r>
              <a:rPr lang="ru-RU" i="1" dirty="0">
                <a:solidFill>
                  <a:srgbClr val="000000"/>
                </a:solidFill>
                <a:latin typeface="Helvetica"/>
              </a:rPr>
              <a:t>   Пироги занимают на русском столе видное и притом всегда почетное место. Эти подлинно национальные изделия дошли до нас из глубокой древности, избежав какого бы то ни было иностранного влияния.</a:t>
            </a:r>
            <a:r>
              <a:rPr lang="ru-RU" i="1" dirty="0"/>
              <a:t/>
            </a:r>
            <a:br>
              <a:rPr lang="ru-RU" i="1" dirty="0"/>
            </a:br>
            <a:r>
              <a:rPr lang="ru-RU" i="1" dirty="0">
                <a:solidFill>
                  <a:srgbClr val="000000"/>
                </a:solidFill>
                <a:latin typeface="Helvetica"/>
              </a:rPr>
              <a:t>        Пироги приготовлялись и употреблялись на Руси вначале исключительно по праздникам. Само слово «пирог», происшедшее от древнерусского слова «пир», указывает на то, что ни одно торжественное застолье не могло обходиться без пирогов. При этом каждому празднеству соответствовал особый вид пирогов, отсюда разнообразие русских пирогов как по внешнему виду, так и по тесту, начинкам и вкусу.</a:t>
            </a:r>
            <a:endParaRPr lang="ru-RU" i="1" dirty="0"/>
          </a:p>
          <a:p>
            <a:pPr marL="0" indent="0">
              <a:buNone/>
            </a:pPr>
            <a:endParaRPr lang="ru-RU" dirty="0" smtClean="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67544" y="404664"/>
            <a:ext cx="8183562" cy="504056"/>
          </a:xfrm>
        </p:spPr>
        <p:txBody>
          <a:bodyPr>
            <a:noAutofit/>
          </a:bodyPr>
          <a:lstStyle/>
          <a:p>
            <a:r>
              <a:rPr lang="ru-RU" sz="2800" dirty="0" smtClean="0"/>
              <a:t>Приготовление дрожжевого теста</a:t>
            </a:r>
            <a:endParaRPr lang="ru-RU" sz="2800" dirty="0"/>
          </a:p>
        </p:txBody>
      </p:sp>
      <p:sp>
        <p:nvSpPr>
          <p:cNvPr id="3" name="Содержимое 2"/>
          <p:cNvSpPr>
            <a:spLocks noGrp="1"/>
          </p:cNvSpPr>
          <p:nvPr>
            <p:ph idx="4294967295"/>
          </p:nvPr>
        </p:nvSpPr>
        <p:spPr>
          <a:xfrm>
            <a:off x="467544" y="980728"/>
            <a:ext cx="8183562" cy="5328592"/>
          </a:xfrm>
          <a:ln>
            <a:solidFill>
              <a:schemeClr val="accent2">
                <a:lumMod val="50000"/>
              </a:schemeClr>
            </a:solidFill>
          </a:ln>
        </p:spPr>
        <p:txBody>
          <a:bodyPr>
            <a:normAutofit/>
          </a:bodyPr>
          <a:lstStyle/>
          <a:p>
            <a:pPr marL="0" indent="0">
              <a:buNone/>
            </a:pPr>
            <a:endParaRPr lang="ru-RU" dirty="0" smtClean="0">
              <a:solidFill>
                <a:schemeClr val="accent2">
                  <a:lumMod val="75000"/>
                </a:schemeClr>
              </a:solidFill>
            </a:endParaRPr>
          </a:p>
          <a:p>
            <a:endParaRPr lang="ru-RU" dirty="0"/>
          </a:p>
        </p:txBody>
      </p:sp>
      <p:pic>
        <p:nvPicPr>
          <p:cNvPr id="4" name="Рисунок 3" descr="C:\Users\Olga\Desktop\slide_6.jpg"/>
          <p:cNvPicPr/>
          <p:nvPr/>
        </p:nvPicPr>
        <p:blipFill rotWithShape="1">
          <a:blip r:embed="rId2" cstate="print"/>
          <a:srcRect l="2744" t="11824" r="7678" b="29048"/>
          <a:stretch/>
        </p:blipFill>
        <p:spPr bwMode="auto">
          <a:xfrm>
            <a:off x="683568" y="1354336"/>
            <a:ext cx="8308032" cy="3954264"/>
          </a:xfrm>
          <a:prstGeom prst="flowChartProcess">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Olga\Desktop\slide_3.jpg"/>
          <p:cNvPicPr/>
          <p:nvPr/>
        </p:nvPicPr>
        <p:blipFill rotWithShape="1">
          <a:blip r:embed="rId2" cstate="print"/>
          <a:srcRect b="14288"/>
          <a:stretch/>
        </p:blipFill>
        <p:spPr bwMode="auto">
          <a:xfrm>
            <a:off x="611561" y="764704"/>
            <a:ext cx="7632848" cy="5256583"/>
          </a:xfrm>
          <a:prstGeom prst="rect">
            <a:avLst/>
          </a:prstGeom>
          <a:noFill/>
          <a:ln w="9525">
            <a:noFill/>
            <a:miter lim="800000"/>
            <a:headEnd/>
            <a:tailEnd/>
          </a:ln>
        </p:spPr>
      </p:pic>
    </p:spTree>
    <p:extLst>
      <p:ext uri="{BB962C8B-B14F-4D97-AF65-F5344CB8AC3E}">
        <p14:creationId xmlns:p14="http://schemas.microsoft.com/office/powerpoint/2010/main" val="2926203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Olga\Desktop\img2.jpg"/>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Lst>
          </a:blip>
          <a:srcRect/>
          <a:stretch>
            <a:fillRect/>
          </a:stretch>
        </p:blipFill>
        <p:spPr bwMode="auto">
          <a:xfrm>
            <a:off x="1601787" y="1201340"/>
            <a:ext cx="5940425" cy="4455319"/>
          </a:xfrm>
          <a:prstGeom prst="rect">
            <a:avLst/>
          </a:prstGeom>
          <a:noFill/>
          <a:ln w="9525">
            <a:noFill/>
            <a:miter lim="800000"/>
            <a:headEnd/>
            <a:tailEnd/>
          </a:ln>
        </p:spPr>
      </p:pic>
    </p:spTree>
    <p:extLst>
      <p:ext uri="{BB962C8B-B14F-4D97-AF65-F5344CB8AC3E}">
        <p14:creationId xmlns:p14="http://schemas.microsoft.com/office/powerpoint/2010/main" val="2052201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Цель и задачи урока</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811622883"/>
              </p:ext>
            </p:extLst>
          </p:nvPr>
        </p:nvGraphicFramePr>
        <p:xfrm>
          <a:off x="683568" y="692696"/>
          <a:ext cx="7344816" cy="4626864"/>
        </p:xfrm>
        <a:graphic>
          <a:graphicData uri="http://schemas.openxmlformats.org/drawingml/2006/table">
            <a:tbl>
              <a:tblPr firstRow="1" firstCol="1" bandRow="1">
                <a:tableStyleId>{5940675A-B579-460E-94D1-54222C63F5DA}</a:tableStyleId>
              </a:tblPr>
              <a:tblGrid>
                <a:gridCol w="7344816"/>
              </a:tblGrid>
              <a:tr h="412750">
                <a:tc>
                  <a:txBody>
                    <a:bodyPr/>
                    <a:lstStyle/>
                    <a:p>
                      <a:pPr marL="99060">
                        <a:lnSpc>
                          <a:spcPct val="115000"/>
                        </a:lnSpc>
                        <a:spcAft>
                          <a:spcPts val="0"/>
                        </a:spcAft>
                      </a:pPr>
                      <a:r>
                        <a:rPr lang="ru-RU" sz="2400" dirty="0" smtClean="0">
                          <a:effectLst>
                            <a:outerShdw blurRad="38100" dist="38100" dir="2700000" algn="tl">
                              <a:srgbClr val="000000">
                                <a:alpha val="43137"/>
                              </a:srgbClr>
                            </a:outerShdw>
                          </a:effectLst>
                        </a:rPr>
                        <a:t>Цель:</a:t>
                      </a:r>
                    </a:p>
                    <a:p>
                      <a:pPr marL="99060">
                        <a:lnSpc>
                          <a:spcPct val="115000"/>
                        </a:lnSpc>
                        <a:spcAft>
                          <a:spcPts val="0"/>
                        </a:spcAft>
                      </a:pPr>
                      <a:r>
                        <a:rPr lang="ru-RU" sz="2400" dirty="0" smtClean="0">
                          <a:effectLst>
                            <a:outerShdw blurRad="38100" dist="38100" dir="2700000" algn="tl">
                              <a:srgbClr val="000000">
                                <a:alpha val="43137"/>
                              </a:srgbClr>
                            </a:outerShdw>
                          </a:effectLst>
                        </a:rPr>
                        <a:t>Формирование </a:t>
                      </a:r>
                      <a:r>
                        <a:rPr lang="ru-RU" sz="2400" dirty="0">
                          <a:effectLst>
                            <a:outerShdw blurRad="38100" dist="38100" dir="2700000" algn="tl">
                              <a:srgbClr val="000000">
                                <a:alpha val="43137"/>
                              </a:srgbClr>
                            </a:outerShdw>
                          </a:effectLst>
                        </a:rPr>
                        <a:t>компетенций по приготовлению теста и изготовлению изделий из теста</a:t>
                      </a:r>
                      <a:endParaRPr lang="ru-RU" sz="2400" dirty="0">
                        <a:effectLst>
                          <a:outerShdw blurRad="38100" dist="38100" dir="2700000" algn="tl">
                            <a:srgbClr val="000000">
                              <a:alpha val="43137"/>
                            </a:srgbClr>
                          </a:outerShdw>
                        </a:effectLst>
                        <a:latin typeface="Times New Roman"/>
                        <a:ea typeface="Times New Roman"/>
                        <a:cs typeface="Times New Roman"/>
                      </a:endParaRPr>
                    </a:p>
                  </a:txBody>
                  <a:tcPr marL="0" marR="0" marT="0" marB="0"/>
                </a:tc>
              </a:tr>
              <a:tr h="412750">
                <a:tc>
                  <a:txBody>
                    <a:bodyPr/>
                    <a:lstStyle/>
                    <a:p>
                      <a:pPr marL="99060">
                        <a:lnSpc>
                          <a:spcPct val="115000"/>
                        </a:lnSpc>
                        <a:spcAft>
                          <a:spcPts val="0"/>
                        </a:spcAft>
                      </a:pPr>
                      <a:r>
                        <a:rPr lang="ru-RU" sz="2400" dirty="0" smtClean="0">
                          <a:effectLst>
                            <a:outerShdw blurRad="38100" dist="38100" dir="2700000" algn="tl">
                              <a:srgbClr val="000000">
                                <a:alpha val="43137"/>
                              </a:srgbClr>
                            </a:outerShdw>
                          </a:effectLst>
                        </a:rPr>
                        <a:t>Задачи:</a:t>
                      </a:r>
                    </a:p>
                    <a:p>
                      <a:pPr marL="99060">
                        <a:lnSpc>
                          <a:spcPct val="115000"/>
                        </a:lnSpc>
                        <a:spcAft>
                          <a:spcPts val="0"/>
                        </a:spcAft>
                      </a:pPr>
                      <a:r>
                        <a:rPr lang="ru-RU" sz="2400" dirty="0" smtClean="0">
                          <a:effectLst>
                            <a:outerShdw blurRad="38100" dist="38100" dir="2700000" algn="tl">
                              <a:srgbClr val="000000">
                                <a:alpha val="43137"/>
                              </a:srgbClr>
                            </a:outerShdw>
                          </a:effectLst>
                        </a:rPr>
                        <a:t>Научиться </a:t>
                      </a:r>
                      <a:r>
                        <a:rPr lang="ru-RU" sz="2400" dirty="0">
                          <a:effectLst>
                            <a:outerShdw blurRad="38100" dist="38100" dir="2700000" algn="tl">
                              <a:srgbClr val="000000">
                                <a:alpha val="43137"/>
                              </a:srgbClr>
                            </a:outerShdw>
                          </a:effectLst>
                        </a:rPr>
                        <a:t>определять вид теста по перечню продуктов</a:t>
                      </a:r>
                      <a:r>
                        <a:rPr lang="ru-RU" sz="2400" dirty="0" smtClean="0">
                          <a:effectLst>
                            <a:outerShdw blurRad="38100" dist="38100" dir="2700000" algn="tl">
                              <a:srgbClr val="000000">
                                <a:alpha val="43137"/>
                              </a:srgbClr>
                            </a:outerShdw>
                          </a:effectLst>
                        </a:rPr>
                        <a:t>, составлять </a:t>
                      </a:r>
                      <a:r>
                        <a:rPr lang="ru-RU" sz="2400" dirty="0">
                          <a:effectLst>
                            <a:outerShdw blurRad="38100" dist="38100" dir="2700000" algn="tl">
                              <a:srgbClr val="000000">
                                <a:alpha val="43137"/>
                              </a:srgbClr>
                            </a:outerShdw>
                          </a:effectLst>
                        </a:rPr>
                        <a:t>технологическую карту </a:t>
                      </a:r>
                      <a:r>
                        <a:rPr lang="ru-RU" sz="2400" dirty="0" smtClean="0">
                          <a:effectLst>
                            <a:outerShdw blurRad="38100" dist="38100" dir="2700000" algn="tl">
                              <a:srgbClr val="000000">
                                <a:alpha val="43137"/>
                              </a:srgbClr>
                            </a:outerShdw>
                          </a:effectLst>
                        </a:rPr>
                        <a:t>приготовления теста</a:t>
                      </a:r>
                      <a:r>
                        <a:rPr lang="ru-RU" sz="2400" dirty="0">
                          <a:effectLst>
                            <a:outerShdw blurRad="38100" dist="38100" dir="2700000" algn="tl">
                              <a:srgbClr val="000000">
                                <a:alpha val="43137"/>
                              </a:srgbClr>
                            </a:outerShdw>
                          </a:effectLst>
                        </a:rPr>
                        <a:t>,</a:t>
                      </a:r>
                    </a:p>
                    <a:p>
                      <a:pPr marL="99060">
                        <a:lnSpc>
                          <a:spcPct val="115000"/>
                        </a:lnSpc>
                        <a:spcAft>
                          <a:spcPts val="0"/>
                        </a:spcAft>
                      </a:pPr>
                      <a:r>
                        <a:rPr lang="ru-RU" sz="2400" dirty="0" smtClean="0">
                          <a:effectLst>
                            <a:outerShdw blurRad="38100" dist="38100" dir="2700000" algn="tl">
                              <a:srgbClr val="000000">
                                <a:alpha val="43137"/>
                              </a:srgbClr>
                            </a:outerShdw>
                          </a:effectLst>
                        </a:rPr>
                        <a:t>познакомиться </a:t>
                      </a:r>
                      <a:r>
                        <a:rPr lang="ru-RU" sz="2400" dirty="0">
                          <a:effectLst>
                            <a:outerShdw blurRad="38100" dist="38100" dir="2700000" algn="tl">
                              <a:srgbClr val="000000">
                                <a:alpha val="43137"/>
                              </a:srgbClr>
                            </a:outerShdw>
                          </a:effectLst>
                        </a:rPr>
                        <a:t>с этапами приготовления дрожжевого </a:t>
                      </a:r>
                      <a:r>
                        <a:rPr lang="ru-RU" sz="2400" dirty="0" smtClean="0">
                          <a:effectLst>
                            <a:outerShdw blurRad="38100" dist="38100" dir="2700000" algn="tl">
                              <a:srgbClr val="000000">
                                <a:alpha val="43137"/>
                              </a:srgbClr>
                            </a:outerShdw>
                          </a:effectLst>
                        </a:rPr>
                        <a:t>теста, </a:t>
                      </a:r>
                      <a:r>
                        <a:rPr lang="ru-RU" sz="2400" dirty="0">
                          <a:effectLst>
                            <a:outerShdw blurRad="38100" dist="38100" dir="2700000" algn="tl">
                              <a:srgbClr val="000000">
                                <a:alpha val="43137"/>
                              </a:srgbClr>
                            </a:outerShdw>
                          </a:effectLst>
                        </a:rPr>
                        <a:t>формированием  и выпечкой пирогов</a:t>
                      </a:r>
                      <a:endParaRPr lang="ru-RU" sz="2400" dirty="0">
                        <a:effectLst>
                          <a:outerShdw blurRad="38100" dist="38100" dir="2700000" algn="tl">
                            <a:srgbClr val="000000">
                              <a:alpha val="43137"/>
                            </a:srgbClr>
                          </a:outerShdw>
                        </a:effectLst>
                        <a:latin typeface="Times New Roman"/>
                        <a:ea typeface="Times New Roman"/>
                        <a:cs typeface="Times New Roman"/>
                      </a:endParaRPr>
                    </a:p>
                  </a:txBody>
                  <a:tcPr marL="0" marR="0" marT="0" marB="0"/>
                </a:tc>
              </a:tr>
            </a:tbl>
          </a:graphicData>
        </a:graphic>
      </p:graphicFrame>
    </p:spTree>
    <p:extLst>
      <p:ext uri="{BB962C8B-B14F-4D97-AF65-F5344CB8AC3E}">
        <p14:creationId xmlns:p14="http://schemas.microsoft.com/office/powerpoint/2010/main" val="35498287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4096" y="866329"/>
            <a:ext cx="8424936" cy="923330"/>
          </a:xfrm>
          <a:prstGeom prst="rect">
            <a:avLst/>
          </a:prstGeom>
        </p:spPr>
        <p:txBody>
          <a:bodyPr wrap="square">
            <a:spAutoFit/>
          </a:bodyPr>
          <a:lstStyle/>
          <a:p>
            <a:r>
              <a:rPr lang="ru-RU" dirty="0" err="1">
                <a:effectLst>
                  <a:outerShdw blurRad="38100" dist="38100" dir="2700000" algn="tl">
                    <a:srgbClr val="000000">
                      <a:alpha val="43137"/>
                    </a:srgbClr>
                  </a:outerShdw>
                </a:effectLst>
              </a:rPr>
              <a:t>Формативная</a:t>
            </a:r>
            <a:r>
              <a:rPr lang="ru-RU" dirty="0">
                <a:effectLst>
                  <a:outerShdw blurRad="38100" dist="38100" dir="2700000" algn="tl">
                    <a:srgbClr val="000000">
                      <a:alpha val="43137"/>
                    </a:srgbClr>
                  </a:outerShdw>
                </a:effectLst>
              </a:rPr>
              <a:t> карта самооценки (</a:t>
            </a:r>
            <a:r>
              <a:rPr lang="ru-RU" dirty="0" err="1">
                <a:effectLst>
                  <a:outerShdw blurRad="38100" dist="38100" dir="2700000" algn="tl">
                    <a:srgbClr val="000000">
                      <a:alpha val="43137"/>
                    </a:srgbClr>
                  </a:outerShdw>
                </a:effectLst>
              </a:rPr>
              <a:t>метапредметная</a:t>
            </a:r>
            <a:r>
              <a:rPr lang="ru-RU" dirty="0">
                <a:effectLst>
                  <a:outerShdw blurRad="38100" dist="38100" dir="2700000" algn="tl">
                    <a:srgbClr val="000000">
                      <a:alpha val="43137"/>
                    </a:srgbClr>
                  </a:outerShdw>
                </a:effectLst>
              </a:rPr>
              <a:t>)</a:t>
            </a:r>
          </a:p>
          <a:p>
            <a:r>
              <a:rPr lang="ru-RU" dirty="0">
                <a:effectLst>
                  <a:outerShdw blurRad="38100" dist="38100" dir="2700000" algn="tl">
                    <a:srgbClr val="000000">
                      <a:alpha val="43137"/>
                    </a:srgbClr>
                  </a:outerShdw>
                </a:effectLst>
              </a:rPr>
              <a:t>Исключите лишние компоненты из перечня продуктов рецепта приготовления дрожжевого теста для </a:t>
            </a:r>
            <a:r>
              <a:rPr lang="ru-RU" dirty="0" smtClean="0">
                <a:effectLst>
                  <a:outerShdw blurRad="38100" dist="38100" dir="2700000" algn="tl">
                    <a:srgbClr val="000000">
                      <a:alpha val="43137"/>
                    </a:srgbClr>
                  </a:outerShdw>
                </a:effectLst>
              </a:rPr>
              <a:t>пирогов</a:t>
            </a:r>
            <a:endParaRPr lang="ru-RU" dirty="0">
              <a:effectLst>
                <a:outerShdw blurRad="38100" dist="38100" dir="2700000" algn="tl">
                  <a:srgbClr val="000000">
                    <a:alpha val="43137"/>
                  </a:srgbClr>
                </a:outerShdw>
              </a:effectLst>
            </a:endParaRPr>
          </a:p>
        </p:txBody>
      </p:sp>
      <p:sp>
        <p:nvSpPr>
          <p:cNvPr id="3" name="Прямоугольник 2"/>
          <p:cNvSpPr/>
          <p:nvPr/>
        </p:nvSpPr>
        <p:spPr>
          <a:xfrm>
            <a:off x="3203848" y="2636912"/>
            <a:ext cx="4572000" cy="3693319"/>
          </a:xfrm>
          <a:prstGeom prst="rect">
            <a:avLst/>
          </a:prstGeom>
        </p:spPr>
        <p:txBody>
          <a:bodyPr>
            <a:spAutoFit/>
          </a:bodyPr>
          <a:lstStyle/>
          <a:p>
            <a:r>
              <a:rPr lang="ru-RU" dirty="0">
                <a:effectLst>
                  <a:outerShdw blurRad="38100" dist="38100" dir="2700000" algn="tl">
                    <a:srgbClr val="000000">
                      <a:alpha val="43137"/>
                    </a:srgbClr>
                  </a:outerShdw>
                </a:effectLst>
              </a:rPr>
              <a:t>	Мука</a:t>
            </a:r>
          </a:p>
          <a:p>
            <a:r>
              <a:rPr lang="ru-RU" dirty="0">
                <a:effectLst>
                  <a:outerShdw blurRad="38100" dist="38100" dir="2700000" algn="tl">
                    <a:srgbClr val="000000">
                      <a:alpha val="43137"/>
                    </a:srgbClr>
                  </a:outerShdw>
                </a:effectLst>
              </a:rPr>
              <a:t>	Сахарный песок</a:t>
            </a:r>
          </a:p>
          <a:p>
            <a:r>
              <a:rPr lang="ru-RU" dirty="0">
                <a:effectLst>
                  <a:outerShdw blurRad="38100" dist="38100" dir="2700000" algn="tl">
                    <a:srgbClr val="000000">
                      <a:alpha val="43137"/>
                    </a:srgbClr>
                  </a:outerShdw>
                </a:effectLst>
              </a:rPr>
              <a:t>	Яйцо</a:t>
            </a:r>
          </a:p>
          <a:p>
            <a:r>
              <a:rPr lang="ru-RU" dirty="0">
                <a:effectLst>
                  <a:outerShdw blurRad="38100" dist="38100" dir="2700000" algn="tl">
                    <a:srgbClr val="000000">
                      <a:alpha val="43137"/>
                    </a:srgbClr>
                  </a:outerShdw>
                </a:effectLst>
              </a:rPr>
              <a:t>	Дрожжи</a:t>
            </a:r>
          </a:p>
          <a:p>
            <a:r>
              <a:rPr lang="ru-RU" dirty="0">
                <a:effectLst>
                  <a:outerShdw blurRad="38100" dist="38100" dir="2700000" algn="tl">
                    <a:srgbClr val="000000">
                      <a:alpha val="43137"/>
                    </a:srgbClr>
                  </a:outerShdw>
                </a:effectLst>
              </a:rPr>
              <a:t>	Маргарин</a:t>
            </a:r>
          </a:p>
          <a:p>
            <a:r>
              <a:rPr lang="ru-RU" dirty="0">
                <a:effectLst>
                  <a:outerShdw blurRad="38100" dist="38100" dir="2700000" algn="tl">
                    <a:srgbClr val="000000">
                      <a:alpha val="43137"/>
                    </a:srgbClr>
                  </a:outerShdw>
                </a:effectLst>
              </a:rPr>
              <a:t>	Уксус</a:t>
            </a:r>
          </a:p>
          <a:p>
            <a:r>
              <a:rPr lang="ru-RU" dirty="0">
                <a:effectLst>
                  <a:outerShdw blurRad="38100" dist="38100" dir="2700000" algn="tl">
                    <a:srgbClr val="000000">
                      <a:alpha val="43137"/>
                    </a:srgbClr>
                  </a:outerShdw>
                </a:effectLst>
              </a:rPr>
              <a:t>	Молоко</a:t>
            </a:r>
          </a:p>
          <a:p>
            <a:r>
              <a:rPr lang="ru-RU" dirty="0">
                <a:effectLst>
                  <a:outerShdw blurRad="38100" dist="38100" dir="2700000" algn="tl">
                    <a:srgbClr val="000000">
                      <a:alpha val="43137"/>
                    </a:srgbClr>
                  </a:outerShdw>
                </a:effectLst>
              </a:rPr>
              <a:t>	Соль</a:t>
            </a:r>
          </a:p>
          <a:p>
            <a:r>
              <a:rPr lang="ru-RU" dirty="0">
                <a:effectLst>
                  <a:outerShdw blurRad="38100" dist="38100" dir="2700000" algn="tl">
                    <a:srgbClr val="000000">
                      <a:alpha val="43137"/>
                    </a:srgbClr>
                  </a:outerShdw>
                </a:effectLst>
              </a:rPr>
              <a:t>	Яблочный сок</a:t>
            </a:r>
          </a:p>
          <a:p>
            <a:r>
              <a:rPr lang="ru-RU" dirty="0">
                <a:effectLst>
                  <a:outerShdw blurRad="38100" dist="38100" dir="2700000" algn="tl">
                    <a:srgbClr val="000000">
                      <a:alpha val="43137"/>
                    </a:srgbClr>
                  </a:outerShdw>
                </a:effectLst>
              </a:rPr>
              <a:t>	Сметана</a:t>
            </a:r>
          </a:p>
          <a:p>
            <a:r>
              <a:rPr lang="ru-RU" dirty="0">
                <a:effectLst>
                  <a:outerShdw blurRad="38100" dist="38100" dir="2700000" algn="tl">
                    <a:srgbClr val="000000">
                      <a:alpha val="43137"/>
                    </a:srgbClr>
                  </a:outerShdw>
                </a:effectLst>
              </a:rPr>
              <a:t>	Сода </a:t>
            </a:r>
          </a:p>
          <a:p>
            <a:r>
              <a:rPr lang="ru-RU" dirty="0">
                <a:effectLst>
                  <a:outerShdw blurRad="38100" dist="38100" dir="2700000" algn="tl">
                    <a:srgbClr val="000000">
                      <a:alpha val="43137"/>
                    </a:srgbClr>
                  </a:outerShdw>
                </a:effectLst>
              </a:rPr>
              <a:t>	Крахмал</a:t>
            </a:r>
          </a:p>
          <a:p>
            <a:endParaRPr lang="ru-RU"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72520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1567389"/>
            <a:ext cx="7632848" cy="1200329"/>
          </a:xfrm>
          <a:prstGeom prst="rect">
            <a:avLst/>
          </a:prstGeom>
        </p:spPr>
        <p:txBody>
          <a:bodyPr wrap="square">
            <a:spAutoFit/>
          </a:bodyPr>
          <a:lstStyle/>
          <a:p>
            <a:r>
              <a:rPr lang="ru-RU" dirty="0">
                <a:effectLst>
                  <a:outerShdw blurRad="38100" dist="38100" dir="2700000" algn="tl">
                    <a:srgbClr val="000000">
                      <a:alpha val="43137"/>
                    </a:srgbClr>
                  </a:outerShdw>
                </a:effectLst>
              </a:rPr>
              <a:t>Критерии оценки:</a:t>
            </a:r>
          </a:p>
          <a:p>
            <a:r>
              <a:rPr lang="ru-RU" dirty="0">
                <a:effectLst>
                  <a:outerShdw blurRad="38100" dist="38100" dir="2700000" algn="tl">
                    <a:srgbClr val="000000">
                      <a:alpha val="43137"/>
                    </a:srgbClr>
                  </a:outerShdw>
                </a:effectLst>
              </a:rPr>
              <a:t>5 правильных ответов оценка – «5»;</a:t>
            </a:r>
          </a:p>
          <a:p>
            <a:r>
              <a:rPr lang="ru-RU" dirty="0">
                <a:effectLst>
                  <a:outerShdw blurRad="38100" dist="38100" dir="2700000" algn="tl">
                    <a:srgbClr val="000000">
                      <a:alpha val="43137"/>
                    </a:srgbClr>
                  </a:outerShdw>
                </a:effectLst>
              </a:rPr>
              <a:t>4 правильных ответа оценка – «4»;</a:t>
            </a:r>
          </a:p>
          <a:p>
            <a:r>
              <a:rPr lang="ru-RU" dirty="0">
                <a:effectLst>
                  <a:outerShdw blurRad="38100" dist="38100" dir="2700000" algn="tl">
                    <a:srgbClr val="000000">
                      <a:alpha val="43137"/>
                    </a:srgbClr>
                  </a:outerShdw>
                </a:effectLst>
              </a:rPr>
              <a:t>3 правильных ответа оценка – «3»</a:t>
            </a:r>
          </a:p>
        </p:txBody>
      </p:sp>
      <p:sp>
        <p:nvSpPr>
          <p:cNvPr id="3" name="Прямоугольник 2"/>
          <p:cNvSpPr/>
          <p:nvPr/>
        </p:nvSpPr>
        <p:spPr>
          <a:xfrm>
            <a:off x="2843808" y="2924944"/>
            <a:ext cx="4572000" cy="3416320"/>
          </a:xfrm>
          <a:prstGeom prst="rect">
            <a:avLst/>
          </a:prstGeom>
        </p:spPr>
        <p:txBody>
          <a:bodyPr>
            <a:spAutoFit/>
          </a:bodyPr>
          <a:lstStyle/>
          <a:p>
            <a:pPr marL="285750" indent="-285750">
              <a:buFont typeface="Wingdings" pitchFamily="2" charset="2"/>
              <a:buChar char="q"/>
            </a:pPr>
            <a:r>
              <a:rPr lang="ru-RU" dirty="0" smtClean="0">
                <a:effectLst>
                  <a:outerShdw blurRad="38100" dist="38100" dir="2700000" algn="tl">
                    <a:srgbClr val="000000">
                      <a:alpha val="43137"/>
                    </a:srgbClr>
                  </a:outerShdw>
                </a:effectLst>
              </a:rPr>
              <a:t>	Мука</a:t>
            </a:r>
            <a:endParaRPr lang="ru-RU" dirty="0">
              <a:effectLst>
                <a:outerShdw blurRad="38100" dist="38100" dir="2700000" algn="tl">
                  <a:srgbClr val="000000">
                    <a:alpha val="43137"/>
                  </a:srgbClr>
                </a:outerShdw>
              </a:effectLst>
            </a:endParaRPr>
          </a:p>
          <a:p>
            <a:r>
              <a:rPr lang="ru-RU" dirty="0">
                <a:effectLst>
                  <a:outerShdw blurRad="38100" dist="38100" dir="2700000" algn="tl">
                    <a:srgbClr val="000000">
                      <a:alpha val="43137"/>
                    </a:srgbClr>
                  </a:outerShdw>
                </a:effectLst>
              </a:rPr>
              <a:t>	Сахарный песок</a:t>
            </a:r>
          </a:p>
          <a:p>
            <a:r>
              <a:rPr lang="ru-RU" dirty="0">
                <a:effectLst>
                  <a:outerShdw blurRad="38100" dist="38100" dir="2700000" algn="tl">
                    <a:srgbClr val="000000">
                      <a:alpha val="43137"/>
                    </a:srgbClr>
                  </a:outerShdw>
                </a:effectLst>
              </a:rPr>
              <a:t>	Яйцо</a:t>
            </a:r>
          </a:p>
          <a:p>
            <a:r>
              <a:rPr lang="ru-RU" dirty="0">
                <a:effectLst>
                  <a:outerShdw blurRad="38100" dist="38100" dir="2700000" algn="tl">
                    <a:srgbClr val="000000">
                      <a:alpha val="43137"/>
                    </a:srgbClr>
                  </a:outerShdw>
                </a:effectLst>
              </a:rPr>
              <a:t>	Дрожжи</a:t>
            </a:r>
          </a:p>
          <a:p>
            <a:r>
              <a:rPr lang="ru-RU" dirty="0">
                <a:effectLst>
                  <a:outerShdw blurRad="38100" dist="38100" dir="2700000" algn="tl">
                    <a:srgbClr val="000000">
                      <a:alpha val="43137"/>
                    </a:srgbClr>
                  </a:outerShdw>
                </a:effectLst>
              </a:rPr>
              <a:t>	Маргарин</a:t>
            </a:r>
          </a:p>
          <a:p>
            <a:r>
              <a:rPr lang="ru-RU" dirty="0">
                <a:effectLst>
                  <a:outerShdw blurRad="38100" dist="38100" dir="2700000" algn="tl">
                    <a:srgbClr val="000000">
                      <a:alpha val="43137"/>
                    </a:srgbClr>
                  </a:outerShdw>
                </a:effectLst>
              </a:rPr>
              <a:t>	</a:t>
            </a:r>
            <a:r>
              <a:rPr lang="ru-RU" b="1" dirty="0">
                <a:effectLst>
                  <a:outerShdw blurRad="38100" dist="38100" dir="2700000" algn="tl">
                    <a:srgbClr val="000000">
                      <a:alpha val="43137"/>
                    </a:srgbClr>
                  </a:outerShdw>
                </a:effectLst>
              </a:rPr>
              <a:t>Уксус</a:t>
            </a:r>
          </a:p>
          <a:p>
            <a:r>
              <a:rPr lang="ru-RU" dirty="0">
                <a:effectLst>
                  <a:outerShdw blurRad="38100" dist="38100" dir="2700000" algn="tl">
                    <a:srgbClr val="000000">
                      <a:alpha val="43137"/>
                    </a:srgbClr>
                  </a:outerShdw>
                </a:effectLst>
              </a:rPr>
              <a:t>	Молоко</a:t>
            </a:r>
          </a:p>
          <a:p>
            <a:r>
              <a:rPr lang="ru-RU" dirty="0">
                <a:effectLst>
                  <a:outerShdw blurRad="38100" dist="38100" dir="2700000" algn="tl">
                    <a:srgbClr val="000000">
                      <a:alpha val="43137"/>
                    </a:srgbClr>
                  </a:outerShdw>
                </a:effectLst>
              </a:rPr>
              <a:t>	Соль</a:t>
            </a:r>
          </a:p>
          <a:p>
            <a:r>
              <a:rPr lang="ru-RU" dirty="0">
                <a:effectLst>
                  <a:outerShdw blurRad="38100" dist="38100" dir="2700000" algn="tl">
                    <a:srgbClr val="000000">
                      <a:alpha val="43137"/>
                    </a:srgbClr>
                  </a:outerShdw>
                </a:effectLst>
              </a:rPr>
              <a:t>	</a:t>
            </a:r>
            <a:r>
              <a:rPr lang="ru-RU" b="1" dirty="0">
                <a:effectLst>
                  <a:outerShdw blurRad="38100" dist="38100" dir="2700000" algn="tl">
                    <a:srgbClr val="000000">
                      <a:alpha val="43137"/>
                    </a:srgbClr>
                  </a:outerShdw>
                </a:effectLst>
              </a:rPr>
              <a:t>Яблочный сок</a:t>
            </a:r>
          </a:p>
          <a:p>
            <a:r>
              <a:rPr lang="ru-RU" dirty="0">
                <a:effectLst>
                  <a:outerShdw blurRad="38100" dist="38100" dir="2700000" algn="tl">
                    <a:srgbClr val="000000">
                      <a:alpha val="43137"/>
                    </a:srgbClr>
                  </a:outerShdw>
                </a:effectLst>
              </a:rPr>
              <a:t>	</a:t>
            </a:r>
            <a:r>
              <a:rPr lang="ru-RU" b="1" dirty="0">
                <a:effectLst>
                  <a:outerShdw blurRad="38100" dist="38100" dir="2700000" algn="tl">
                    <a:srgbClr val="000000">
                      <a:alpha val="43137"/>
                    </a:srgbClr>
                  </a:outerShdw>
                </a:effectLst>
              </a:rPr>
              <a:t>Сметана</a:t>
            </a:r>
          </a:p>
          <a:p>
            <a:r>
              <a:rPr lang="ru-RU" dirty="0">
                <a:effectLst>
                  <a:outerShdw blurRad="38100" dist="38100" dir="2700000" algn="tl">
                    <a:srgbClr val="000000">
                      <a:alpha val="43137"/>
                    </a:srgbClr>
                  </a:outerShdw>
                </a:effectLst>
              </a:rPr>
              <a:t>	</a:t>
            </a:r>
            <a:r>
              <a:rPr lang="ru-RU" b="1" dirty="0">
                <a:effectLst>
                  <a:outerShdw blurRad="38100" dist="38100" dir="2700000" algn="tl">
                    <a:srgbClr val="000000">
                      <a:alpha val="43137"/>
                    </a:srgbClr>
                  </a:outerShdw>
                </a:effectLst>
              </a:rPr>
              <a:t>Сода</a:t>
            </a:r>
            <a:r>
              <a:rPr lang="ru-RU" dirty="0">
                <a:effectLst>
                  <a:outerShdw blurRad="38100" dist="38100" dir="2700000" algn="tl">
                    <a:srgbClr val="000000">
                      <a:alpha val="43137"/>
                    </a:srgbClr>
                  </a:outerShdw>
                </a:effectLst>
              </a:rPr>
              <a:t> </a:t>
            </a:r>
          </a:p>
          <a:p>
            <a:r>
              <a:rPr lang="ru-RU" dirty="0">
                <a:effectLst>
                  <a:outerShdw blurRad="38100" dist="38100" dir="2700000" algn="tl">
                    <a:srgbClr val="000000">
                      <a:alpha val="43137"/>
                    </a:srgbClr>
                  </a:outerShdw>
                </a:effectLst>
              </a:rPr>
              <a:t>	</a:t>
            </a:r>
            <a:r>
              <a:rPr lang="ru-RU" b="1" dirty="0">
                <a:effectLst>
                  <a:outerShdw blurRad="38100" dist="38100" dir="2700000" algn="tl">
                    <a:srgbClr val="000000">
                      <a:alpha val="43137"/>
                    </a:srgbClr>
                  </a:outerShdw>
                </a:effectLst>
              </a:rPr>
              <a:t>Крахмал</a:t>
            </a:r>
          </a:p>
        </p:txBody>
      </p:sp>
      <p:sp>
        <p:nvSpPr>
          <p:cNvPr id="6" name="Прямоугольник 5"/>
          <p:cNvSpPr/>
          <p:nvPr/>
        </p:nvSpPr>
        <p:spPr>
          <a:xfrm>
            <a:off x="683568" y="476672"/>
            <a:ext cx="7848872" cy="936104"/>
          </a:xfrm>
          <a:prstGeom prst="rect">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ru-RU" sz="3200" dirty="0" smtClean="0">
                <a:solidFill>
                  <a:schemeClr val="tx1"/>
                </a:solidFill>
                <a:effectLst>
                  <a:outerShdw blurRad="38100" dist="38100" dir="2700000" algn="tl">
                    <a:srgbClr val="000000">
                      <a:alpha val="43137"/>
                    </a:srgbClr>
                  </a:outerShdw>
                </a:effectLst>
              </a:rPr>
              <a:t>Проверим задание</a:t>
            </a:r>
            <a:endParaRPr lang="ru-RU" sz="32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002586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9552" y="3645024"/>
            <a:ext cx="4716016" cy="1631216"/>
          </a:xfrm>
          <a:prstGeom prst="rect">
            <a:avLst/>
          </a:prstGeom>
        </p:spPr>
        <p:txBody>
          <a:bodyPr wrap="square">
            <a:spAutoFit/>
          </a:bodyPr>
          <a:lstStyle/>
          <a:p>
            <a:r>
              <a:rPr lang="ru-RU" sz="2000" dirty="0">
                <a:solidFill>
                  <a:srgbClr val="000000"/>
                </a:solidFill>
                <a:effectLst>
                  <a:outerShdw blurRad="38100" dist="38100" dir="2700000" algn="tl">
                    <a:srgbClr val="000000">
                      <a:alpha val="43137"/>
                    </a:srgbClr>
                  </a:outerShdw>
                </a:effectLst>
                <a:latin typeface="arial"/>
              </a:rPr>
              <a:t>Растопить масло, смешать с яйцом, солью, 1 ст. л. сахара и мукой. Добавить дрожжи с молоком, замесить тесто, чтобы оно легко отделялось от рук.</a:t>
            </a:r>
            <a:endParaRPr lang="ru-RU" sz="2000" dirty="0">
              <a:effectLst>
                <a:outerShdw blurRad="38100" dist="38100" dir="2700000" algn="tl">
                  <a:srgbClr val="000000">
                    <a:alpha val="43137"/>
                  </a:srgbClr>
                </a:outerShdw>
              </a:effectLst>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rcRect l="16597" r="16597"/>
          <a:stretch>
            <a:fillRect/>
          </a:stretch>
        </p:blipFill>
        <p:spPr>
          <a:xfrm>
            <a:off x="5622113" y="2348880"/>
            <a:ext cx="2912611" cy="2912611"/>
          </a:xfrm>
          <a:prstGeom prst="plaque">
            <a:avLst>
              <a:gd name="adj" fmla="val 8341"/>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937" y="332656"/>
            <a:ext cx="82057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1563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rcRect l="15972" r="15972"/>
          <a:stretch>
            <a:fillRect/>
          </a:stretch>
        </p:blipFill>
        <p:spPr>
          <a:xfrm>
            <a:off x="513272" y="2132856"/>
            <a:ext cx="3888432" cy="4328120"/>
          </a:xfrm>
          <a:prstGeom prst="plaque">
            <a:avLst>
              <a:gd name="adj" fmla="val 8341"/>
            </a:avLst>
          </a:prstGeom>
        </p:spPr>
      </p:pic>
      <p:sp>
        <p:nvSpPr>
          <p:cNvPr id="3" name="Прямоугольник 2"/>
          <p:cNvSpPr/>
          <p:nvPr/>
        </p:nvSpPr>
        <p:spPr>
          <a:xfrm>
            <a:off x="4427984" y="2690336"/>
            <a:ext cx="4248472" cy="1477328"/>
          </a:xfrm>
          <a:prstGeom prst="rect">
            <a:avLst/>
          </a:prstGeom>
        </p:spPr>
        <p:txBody>
          <a:bodyPr wrap="square">
            <a:spAutoFit/>
          </a:bodyPr>
          <a:lstStyle/>
          <a:p>
            <a:r>
              <a:rPr lang="ru-RU" dirty="0">
                <a:solidFill>
                  <a:srgbClr val="000000"/>
                </a:solidFill>
                <a:effectLst>
                  <a:outerShdw blurRad="38100" dist="38100" dir="2700000" algn="tl">
                    <a:srgbClr val="000000">
                      <a:alpha val="43137"/>
                    </a:srgbClr>
                  </a:outerShdw>
                </a:effectLst>
                <a:latin typeface="arial"/>
              </a:rPr>
              <a:t>Отставить тесто в теплое место на 1—1,5 часа, чтобы оно поднялось. Обмять тесто, легонько на него нажимая, отставить еще на 25—30 минут, снова обмять.</a:t>
            </a:r>
            <a:endParaRPr lang="ru-RU" dirty="0">
              <a:effectLst>
                <a:outerShdw blurRad="38100" dist="38100" dir="2700000" algn="tl">
                  <a:srgbClr val="000000">
                    <a:alpha val="43137"/>
                  </a:srgbClr>
                </a:outerShdw>
              </a:effectLst>
            </a:endParaRPr>
          </a:p>
        </p:txBody>
      </p:sp>
      <p:sp>
        <p:nvSpPr>
          <p:cNvPr id="4" name="Прямоугольник 3"/>
          <p:cNvSpPr/>
          <p:nvPr/>
        </p:nvSpPr>
        <p:spPr>
          <a:xfrm>
            <a:off x="513272" y="548680"/>
            <a:ext cx="8163184" cy="936104"/>
          </a:xfrm>
          <a:prstGeom prst="rect">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ru-RU" sz="2400" dirty="0" smtClean="0">
                <a:solidFill>
                  <a:schemeClr val="tx1"/>
                </a:solidFill>
                <a:effectLst>
                  <a:outerShdw blurRad="38100" dist="38100" dir="2700000" algn="tl">
                    <a:srgbClr val="000000">
                      <a:alpha val="43137"/>
                    </a:srgbClr>
                  </a:outerShdw>
                </a:effectLst>
              </a:rPr>
              <a:t>Технология приготовления дрожжевого теста</a:t>
            </a:r>
            <a:endParaRPr lang="ru-RU" sz="24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96785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rcRect l="16597" r="16597"/>
          <a:stretch>
            <a:fillRect/>
          </a:stretch>
        </p:blipFill>
        <p:spPr>
          <a:xfrm>
            <a:off x="467544" y="2852936"/>
            <a:ext cx="4028256" cy="3312368"/>
          </a:xfrm>
          <a:prstGeom prst="plaque">
            <a:avLst>
              <a:gd name="adj" fmla="val 8341"/>
            </a:avLst>
          </a:prstGeom>
        </p:spPr>
      </p:pic>
      <p:sp>
        <p:nvSpPr>
          <p:cNvPr id="3" name="Прямоугольник 2"/>
          <p:cNvSpPr/>
          <p:nvPr/>
        </p:nvSpPr>
        <p:spPr>
          <a:xfrm>
            <a:off x="4572000" y="2967335"/>
            <a:ext cx="3816424" cy="2308324"/>
          </a:xfrm>
          <a:prstGeom prst="rect">
            <a:avLst/>
          </a:prstGeom>
        </p:spPr>
        <p:txBody>
          <a:bodyPr wrap="square">
            <a:spAutoFit/>
          </a:bodyPr>
          <a:lstStyle/>
          <a:p>
            <a:pPr algn="ctr"/>
            <a:r>
              <a:rPr lang="ru-RU" sz="2400" dirty="0">
                <a:effectLst>
                  <a:outerShdw blurRad="38100" dist="38100" dir="2700000" algn="tl">
                    <a:srgbClr val="000000">
                      <a:alpha val="43137"/>
                    </a:srgbClr>
                  </a:outerShdw>
                </a:effectLst>
              </a:rPr>
              <a:t>Скатать из теста небольшие шарики (можно размером с куриное яйцо), оставить, чтобы они подошли.</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32656"/>
            <a:ext cx="82057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9472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extLst>
              <a:ext uri="{28A0092B-C50C-407E-A947-70E740481C1C}">
                <a14:useLocalDpi xmlns:a14="http://schemas.microsoft.com/office/drawing/2010/main" val="0"/>
              </a:ext>
            </a:extLst>
          </a:blip>
          <a:stretch>
            <a:fillRect/>
          </a:stretch>
        </p:blipFill>
        <p:spPr bwMode="auto">
          <a:xfrm>
            <a:off x="539553" y="692696"/>
            <a:ext cx="8064896" cy="5472608"/>
          </a:xfrm>
          <a:prstGeom prst="rect">
            <a:avLst/>
          </a:prstGeom>
          <a:noFill/>
          <a:ln w="9525">
            <a:noFill/>
            <a:miter lim="800000"/>
            <a:headEnd/>
            <a:tailEnd/>
          </a:ln>
        </p:spPr>
      </p:pic>
    </p:spTree>
    <p:extLst>
      <p:ext uri="{BB962C8B-B14F-4D97-AF65-F5344CB8AC3E}">
        <p14:creationId xmlns:p14="http://schemas.microsoft.com/office/powerpoint/2010/main" val="12433806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363" y="1988840"/>
            <a:ext cx="7546937" cy="3430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611560" y="692696"/>
            <a:ext cx="7920880" cy="1200329"/>
          </a:xfrm>
          <a:prstGeom prst="rect">
            <a:avLst/>
          </a:prstGeom>
        </p:spPr>
        <p:txBody>
          <a:bodyPr wrap="square">
            <a:spAutoFit/>
          </a:bodyPr>
          <a:lstStyle/>
          <a:p>
            <a:pPr algn="ctr"/>
            <a:r>
              <a:rPr lang="ru-RU" sz="2400" dirty="0">
                <a:effectLst>
                  <a:outerShdw blurRad="38100" dist="38100" dir="2700000" algn="tl">
                    <a:srgbClr val="000000">
                      <a:alpha val="43137"/>
                    </a:srgbClr>
                  </a:outerShdw>
                </a:effectLst>
              </a:rPr>
              <a:t>СУММАТИВНАЯ КАРТА САМООЦЕНКИ</a:t>
            </a:r>
          </a:p>
          <a:p>
            <a:pPr algn="ctr"/>
            <a:r>
              <a:rPr lang="ru-RU" sz="2400" dirty="0">
                <a:effectLst>
                  <a:outerShdw blurRad="38100" dist="38100" dir="2700000" algn="tl">
                    <a:srgbClr val="000000">
                      <a:alpha val="43137"/>
                    </a:srgbClr>
                  </a:outerShdw>
                </a:effectLst>
              </a:rPr>
              <a:t>Определить название вида теста по перечню продуктов</a:t>
            </a:r>
          </a:p>
        </p:txBody>
      </p:sp>
      <p:sp>
        <p:nvSpPr>
          <p:cNvPr id="4" name="Прямоугольник 3"/>
          <p:cNvSpPr/>
          <p:nvPr/>
        </p:nvSpPr>
        <p:spPr>
          <a:xfrm>
            <a:off x="1542265" y="5157192"/>
            <a:ext cx="6059469" cy="1200329"/>
          </a:xfrm>
          <a:prstGeom prst="rect">
            <a:avLst/>
          </a:prstGeom>
        </p:spPr>
        <p:txBody>
          <a:bodyPr wrap="square">
            <a:spAutoFit/>
          </a:bodyPr>
          <a:lstStyle/>
          <a:p>
            <a:r>
              <a:rPr lang="ru-RU" dirty="0">
                <a:effectLst>
                  <a:outerShdw blurRad="38100" dist="38100" dir="2700000" algn="tl">
                    <a:srgbClr val="000000">
                      <a:alpha val="43137"/>
                    </a:srgbClr>
                  </a:outerShdw>
                </a:effectLst>
              </a:rPr>
              <a:t>Критерии оценки:</a:t>
            </a:r>
          </a:p>
          <a:p>
            <a:r>
              <a:rPr lang="ru-RU" dirty="0">
                <a:effectLst>
                  <a:outerShdw blurRad="38100" dist="38100" dir="2700000" algn="tl">
                    <a:srgbClr val="000000">
                      <a:alpha val="43137"/>
                    </a:srgbClr>
                  </a:outerShdw>
                </a:effectLst>
              </a:rPr>
              <a:t>4 правильных ответа –  оценка - «5»;</a:t>
            </a:r>
          </a:p>
          <a:p>
            <a:r>
              <a:rPr lang="ru-RU" dirty="0">
                <a:effectLst>
                  <a:outerShdw blurRad="38100" dist="38100" dir="2700000" algn="tl">
                    <a:srgbClr val="000000">
                      <a:alpha val="43137"/>
                    </a:srgbClr>
                  </a:outerShdw>
                </a:effectLst>
              </a:rPr>
              <a:t>3 правильных ответа – оценка  - «4»;</a:t>
            </a:r>
          </a:p>
          <a:p>
            <a:r>
              <a:rPr lang="ru-RU" dirty="0">
                <a:effectLst>
                  <a:outerShdw blurRad="38100" dist="38100" dir="2700000" algn="tl">
                    <a:srgbClr val="000000">
                      <a:alpha val="43137"/>
                    </a:srgbClr>
                  </a:outerShdw>
                </a:effectLst>
              </a:rPr>
              <a:t>2 правильных ответа – оценка – «5</a:t>
            </a:r>
            <a:r>
              <a:rPr lang="ru-RU" dirty="0" smtClean="0">
                <a:effectLst>
                  <a:outerShdw blurRad="38100" dist="38100" dir="2700000" algn="tl">
                    <a:srgbClr val="000000">
                      <a:alpha val="43137"/>
                    </a:srgbClr>
                  </a:outerShdw>
                </a:effectLst>
              </a:rPr>
              <a:t>»</a:t>
            </a:r>
            <a:endParaRPr lang="ru-RU" dirty="0">
              <a:effectLst>
                <a:outerShdw blurRad="38100" dist="38100" dir="2700000" algn="tl">
                  <a:srgbClr val="000000">
                    <a:alpha val="43137"/>
                  </a:srgbClr>
                </a:outerShdw>
              </a:effectLst>
            </a:endParaRPr>
          </a:p>
        </p:txBody>
      </p:sp>
      <p:sp>
        <p:nvSpPr>
          <p:cNvPr id="2" name="TextBox 1"/>
          <p:cNvSpPr txBox="1"/>
          <p:nvPr/>
        </p:nvSpPr>
        <p:spPr>
          <a:xfrm>
            <a:off x="1668860" y="4365103"/>
            <a:ext cx="954172" cy="307777"/>
          </a:xfrm>
          <a:prstGeom prst="rect">
            <a:avLst/>
          </a:prstGeom>
          <a:noFill/>
        </p:spPr>
        <p:txBody>
          <a:bodyPr wrap="none" rtlCol="0">
            <a:spAutoFit/>
          </a:bodyPr>
          <a:lstStyle/>
          <a:p>
            <a:r>
              <a:rPr lang="ru-RU" sz="1400" dirty="0" smtClean="0">
                <a:latin typeface="Times New Roman" pitchFamily="18" charset="0"/>
                <a:cs typeface="Times New Roman" pitchFamily="18" charset="0"/>
              </a:rPr>
              <a:t>7. Молоко</a:t>
            </a:r>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901161"/>
            <a:ext cx="7920880" cy="3175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611560" y="692696"/>
            <a:ext cx="7920880" cy="1200329"/>
          </a:xfrm>
          <a:prstGeom prst="rect">
            <a:avLst/>
          </a:prstGeom>
        </p:spPr>
        <p:txBody>
          <a:bodyPr wrap="square">
            <a:spAutoFit/>
          </a:bodyPr>
          <a:lstStyle/>
          <a:p>
            <a:pPr algn="ctr"/>
            <a:r>
              <a:rPr lang="ru-RU" sz="2400" dirty="0">
                <a:solidFill>
                  <a:prstClr val="black"/>
                </a:solidFill>
                <a:effectLst>
                  <a:outerShdw blurRad="38100" dist="38100" dir="2700000" algn="tl">
                    <a:srgbClr val="000000">
                      <a:alpha val="43137"/>
                    </a:srgbClr>
                  </a:outerShdw>
                </a:effectLst>
              </a:rPr>
              <a:t>СУММАТИВНАЯ КАРТА САМООЦЕНКИ</a:t>
            </a:r>
          </a:p>
          <a:p>
            <a:pPr algn="ctr"/>
            <a:r>
              <a:rPr lang="ru-RU" sz="2400" dirty="0">
                <a:solidFill>
                  <a:prstClr val="black"/>
                </a:solidFill>
                <a:effectLst>
                  <a:outerShdw blurRad="38100" dist="38100" dir="2700000" algn="tl">
                    <a:srgbClr val="000000">
                      <a:alpha val="43137"/>
                    </a:srgbClr>
                  </a:outerShdw>
                </a:effectLst>
              </a:rPr>
              <a:t>Определить название вида теста по перечню продуктов</a:t>
            </a:r>
          </a:p>
        </p:txBody>
      </p:sp>
      <p:sp>
        <p:nvSpPr>
          <p:cNvPr id="4" name="Прямоугольник 3"/>
          <p:cNvSpPr/>
          <p:nvPr/>
        </p:nvSpPr>
        <p:spPr>
          <a:xfrm>
            <a:off x="769864" y="4653136"/>
            <a:ext cx="7258520" cy="1754326"/>
          </a:xfrm>
          <a:prstGeom prst="rect">
            <a:avLst/>
          </a:prstGeom>
        </p:spPr>
        <p:txBody>
          <a:bodyPr wrap="square">
            <a:spAutoFit/>
          </a:bodyPr>
          <a:lstStyle/>
          <a:p>
            <a:pPr fontAlgn="base"/>
            <a:r>
              <a:rPr lang="ru-RU" dirty="0"/>
              <a:t>1- Песочное тесто; 2- Бисквитное тесто; 3- Дрожжевое тесто; 4 – Жидкое тесто</a:t>
            </a:r>
          </a:p>
          <a:p>
            <a:pPr fontAlgn="base"/>
            <a:r>
              <a:rPr lang="ru-RU" dirty="0"/>
              <a:t> </a:t>
            </a:r>
            <a:r>
              <a:rPr lang="ru-RU" dirty="0" smtClean="0">
                <a:solidFill>
                  <a:prstClr val="black"/>
                </a:solidFill>
                <a:effectLst>
                  <a:outerShdw blurRad="38100" dist="38100" dir="2700000" algn="tl">
                    <a:srgbClr val="000000">
                      <a:alpha val="43137"/>
                    </a:srgbClr>
                  </a:outerShdw>
                </a:effectLst>
              </a:rPr>
              <a:t>Критерии </a:t>
            </a:r>
            <a:r>
              <a:rPr lang="ru-RU" dirty="0">
                <a:solidFill>
                  <a:prstClr val="black"/>
                </a:solidFill>
                <a:effectLst>
                  <a:outerShdw blurRad="38100" dist="38100" dir="2700000" algn="tl">
                    <a:srgbClr val="000000">
                      <a:alpha val="43137"/>
                    </a:srgbClr>
                  </a:outerShdw>
                </a:effectLst>
              </a:rPr>
              <a:t>оценки:</a:t>
            </a:r>
          </a:p>
          <a:p>
            <a:r>
              <a:rPr lang="ru-RU" dirty="0">
                <a:solidFill>
                  <a:prstClr val="black"/>
                </a:solidFill>
                <a:effectLst>
                  <a:outerShdw blurRad="38100" dist="38100" dir="2700000" algn="tl">
                    <a:srgbClr val="000000">
                      <a:alpha val="43137"/>
                    </a:srgbClr>
                  </a:outerShdw>
                </a:effectLst>
              </a:rPr>
              <a:t>4 правильных ответа –  оценка - «5»;</a:t>
            </a:r>
          </a:p>
          <a:p>
            <a:r>
              <a:rPr lang="ru-RU" dirty="0">
                <a:solidFill>
                  <a:prstClr val="black"/>
                </a:solidFill>
                <a:effectLst>
                  <a:outerShdw blurRad="38100" dist="38100" dir="2700000" algn="tl">
                    <a:srgbClr val="000000">
                      <a:alpha val="43137"/>
                    </a:srgbClr>
                  </a:outerShdw>
                </a:effectLst>
              </a:rPr>
              <a:t>3 правильных ответа – оценка  - «4»;</a:t>
            </a:r>
          </a:p>
          <a:p>
            <a:r>
              <a:rPr lang="ru-RU" dirty="0">
                <a:solidFill>
                  <a:prstClr val="black"/>
                </a:solidFill>
                <a:effectLst>
                  <a:outerShdw blurRad="38100" dist="38100" dir="2700000" algn="tl">
                    <a:srgbClr val="000000">
                      <a:alpha val="43137"/>
                    </a:srgbClr>
                  </a:outerShdw>
                </a:effectLst>
              </a:rPr>
              <a:t>2 правильных ответа – оценка – </a:t>
            </a:r>
            <a:r>
              <a:rPr lang="ru-RU" dirty="0" smtClean="0">
                <a:solidFill>
                  <a:prstClr val="black"/>
                </a:solidFill>
                <a:effectLst>
                  <a:outerShdw blurRad="38100" dist="38100" dir="2700000" algn="tl">
                    <a:srgbClr val="000000">
                      <a:alpha val="43137"/>
                    </a:srgbClr>
                  </a:outerShdw>
                </a:effectLst>
              </a:rPr>
              <a:t>«3»</a:t>
            </a:r>
            <a:endParaRPr lang="ru-RU" dirty="0">
              <a:solidFill>
                <a:prstClr val="black"/>
              </a:solidFill>
              <a:effectLst>
                <a:outerShdw blurRad="38100" dist="38100" dir="2700000" algn="tl">
                  <a:srgbClr val="000000">
                    <a:alpha val="43137"/>
                  </a:srgbClr>
                </a:outerShdw>
              </a:effectLst>
            </a:endParaRPr>
          </a:p>
        </p:txBody>
      </p:sp>
      <p:sp>
        <p:nvSpPr>
          <p:cNvPr id="2" name="TextBox 1"/>
          <p:cNvSpPr txBox="1"/>
          <p:nvPr/>
        </p:nvSpPr>
        <p:spPr>
          <a:xfrm>
            <a:off x="1835696" y="5301208"/>
            <a:ext cx="184731" cy="369332"/>
          </a:xfrm>
          <a:prstGeom prst="rect">
            <a:avLst/>
          </a:prstGeom>
          <a:noFill/>
        </p:spPr>
        <p:txBody>
          <a:bodyPr wrap="none" rtlCol="0">
            <a:spAutoFit/>
          </a:bodyPr>
          <a:lstStyle/>
          <a:p>
            <a:endParaRPr lang="ru-RU" dirty="0"/>
          </a:p>
        </p:txBody>
      </p:sp>
      <p:sp>
        <p:nvSpPr>
          <p:cNvPr id="5" name="TextBox 4"/>
          <p:cNvSpPr txBox="1"/>
          <p:nvPr/>
        </p:nvSpPr>
        <p:spPr>
          <a:xfrm>
            <a:off x="1794372" y="4077072"/>
            <a:ext cx="1138903" cy="307777"/>
          </a:xfrm>
          <a:prstGeom prst="rect">
            <a:avLst/>
          </a:prstGeom>
          <a:noFill/>
        </p:spPr>
        <p:txBody>
          <a:bodyPr wrap="square" rtlCol="0">
            <a:spAutoFit/>
          </a:bodyPr>
          <a:lstStyle/>
          <a:p>
            <a:r>
              <a:rPr lang="ru-RU" sz="1400" dirty="0" smtClean="0">
                <a:latin typeface="Times New Roman" pitchFamily="18" charset="0"/>
                <a:cs typeface="Times New Roman" pitchFamily="18" charset="0"/>
              </a:rPr>
              <a:t>7. Молоко</a:t>
            </a:r>
            <a:endParaRPr lang="ru-RU" sz="1400" dirty="0">
              <a:latin typeface="Times New Roman" pitchFamily="18" charset="0"/>
              <a:cs typeface="Times New Roman" pitchFamily="18" charset="0"/>
            </a:endParaRPr>
          </a:p>
        </p:txBody>
      </p:sp>
      <p:sp>
        <p:nvSpPr>
          <p:cNvPr id="6" name="TextBox 5"/>
          <p:cNvSpPr txBox="1"/>
          <p:nvPr/>
        </p:nvSpPr>
        <p:spPr>
          <a:xfrm>
            <a:off x="2020427" y="1893025"/>
            <a:ext cx="795483" cy="369332"/>
          </a:xfrm>
          <a:prstGeom prst="rect">
            <a:avLst/>
          </a:prstGeom>
          <a:noFill/>
        </p:spPr>
        <p:txBody>
          <a:bodyPr wrap="square" rtlCol="0">
            <a:spAutoFit/>
          </a:bodyPr>
          <a:lstStyle/>
          <a:p>
            <a:pPr algn="ctr"/>
            <a:r>
              <a:rPr lang="ru-RU" dirty="0" smtClean="0"/>
              <a:t>4</a:t>
            </a:r>
            <a:endParaRPr lang="ru-RU" dirty="0"/>
          </a:p>
        </p:txBody>
      </p:sp>
      <p:sp>
        <p:nvSpPr>
          <p:cNvPr id="7" name="TextBox 6"/>
          <p:cNvSpPr txBox="1"/>
          <p:nvPr/>
        </p:nvSpPr>
        <p:spPr>
          <a:xfrm>
            <a:off x="5364088" y="1893025"/>
            <a:ext cx="404150" cy="369332"/>
          </a:xfrm>
          <a:prstGeom prst="rect">
            <a:avLst/>
          </a:prstGeom>
          <a:noFill/>
        </p:spPr>
        <p:txBody>
          <a:bodyPr wrap="square" rtlCol="0">
            <a:spAutoFit/>
          </a:bodyPr>
          <a:lstStyle/>
          <a:p>
            <a:r>
              <a:rPr lang="ru-RU" dirty="0" smtClean="0"/>
              <a:t>3</a:t>
            </a:r>
            <a:endParaRPr lang="ru-RU" dirty="0"/>
          </a:p>
        </p:txBody>
      </p:sp>
      <p:sp>
        <p:nvSpPr>
          <p:cNvPr id="8" name="TextBox 7"/>
          <p:cNvSpPr txBox="1"/>
          <p:nvPr/>
        </p:nvSpPr>
        <p:spPr>
          <a:xfrm>
            <a:off x="3707904" y="1893025"/>
            <a:ext cx="548166" cy="369332"/>
          </a:xfrm>
          <a:prstGeom prst="rect">
            <a:avLst/>
          </a:prstGeom>
          <a:noFill/>
        </p:spPr>
        <p:txBody>
          <a:bodyPr wrap="square" rtlCol="0">
            <a:spAutoFit/>
          </a:bodyPr>
          <a:lstStyle/>
          <a:p>
            <a:r>
              <a:rPr lang="ru-RU" dirty="0" smtClean="0"/>
              <a:t>2</a:t>
            </a:r>
            <a:endParaRPr lang="ru-RU" dirty="0"/>
          </a:p>
        </p:txBody>
      </p:sp>
      <p:sp>
        <p:nvSpPr>
          <p:cNvPr id="9" name="TextBox 8"/>
          <p:cNvSpPr txBox="1"/>
          <p:nvPr/>
        </p:nvSpPr>
        <p:spPr>
          <a:xfrm flipH="1">
            <a:off x="7132994" y="1893025"/>
            <a:ext cx="45719" cy="369332"/>
          </a:xfrm>
          <a:prstGeom prst="rect">
            <a:avLst/>
          </a:prstGeom>
          <a:noFill/>
        </p:spPr>
        <p:txBody>
          <a:bodyPr wrap="square" rtlCol="0">
            <a:spAutoFit/>
          </a:bodyPr>
          <a:lstStyle/>
          <a:p>
            <a:r>
              <a:rPr lang="ru-RU" dirty="0" smtClean="0"/>
              <a:t>1</a:t>
            </a:r>
            <a:endParaRPr lang="ru-RU" dirty="0"/>
          </a:p>
        </p:txBody>
      </p:sp>
    </p:spTree>
    <p:extLst>
      <p:ext uri="{BB962C8B-B14F-4D97-AF65-F5344CB8AC3E}">
        <p14:creationId xmlns:p14="http://schemas.microsoft.com/office/powerpoint/2010/main" val="20508711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ru-RU" dirty="0" smtClean="0"/>
              <a:t>Рефлексия</a:t>
            </a:r>
            <a:endParaRPr lang="ru-RU" dirty="0"/>
          </a:p>
        </p:txBody>
      </p:sp>
      <p:sp>
        <p:nvSpPr>
          <p:cNvPr id="3" name="Объект 2"/>
          <p:cNvSpPr>
            <a:spLocks noGrp="1"/>
          </p:cNvSpPr>
          <p:nvPr>
            <p:ph idx="1"/>
          </p:nvPr>
        </p:nvSpPr>
        <p:spPr/>
        <p:txBody>
          <a:bodyPr/>
          <a:lstStyle/>
          <a:p>
            <a:pPr>
              <a:spcAft>
                <a:spcPts val="0"/>
              </a:spcAft>
            </a:pPr>
            <a:r>
              <a:rPr lang="ru-RU" b="1" i="1" dirty="0">
                <a:solidFill>
                  <a:srgbClr val="000000"/>
                </a:solidFill>
                <a:latin typeface="Times New Roman"/>
                <a:ea typeface="Times New Roman"/>
              </a:rPr>
              <a:t>Какие новые знания вы сегодня получили? Когда эти знания вам будут необходимы, где вы сможете их применить?</a:t>
            </a:r>
            <a:endParaRPr lang="ru-RU" dirty="0">
              <a:latin typeface="Times New Roman"/>
              <a:ea typeface="Times New Roman"/>
            </a:endParaRPr>
          </a:p>
          <a:p>
            <a:endParaRPr lang="ru-RU" sz="2400" dirty="0" smtClean="0">
              <a:solidFill>
                <a:srgbClr val="000000"/>
              </a:solidFill>
              <a:latin typeface="Calibri"/>
              <a:ea typeface="Calibri"/>
              <a:cs typeface="Times New Roman"/>
            </a:endParaRPr>
          </a:p>
          <a:p>
            <a:endParaRPr lang="ru-RU" sz="2400" dirty="0">
              <a:solidFill>
                <a:srgbClr val="000000"/>
              </a:solidFill>
              <a:latin typeface="Calibri"/>
              <a:ea typeface="Calibri"/>
              <a:cs typeface="Times New Roman"/>
            </a:endParaRPr>
          </a:p>
          <a:p>
            <a:endParaRPr lang="ru-RU" sz="2400" dirty="0" smtClean="0">
              <a:solidFill>
                <a:srgbClr val="000000"/>
              </a:solidFill>
              <a:latin typeface="Calibri"/>
              <a:ea typeface="Calibri"/>
              <a:cs typeface="Times New Roman"/>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81736061"/>
              </p:ext>
            </p:extLst>
          </p:nvPr>
        </p:nvGraphicFramePr>
        <p:xfrm>
          <a:off x="1259632" y="2060848"/>
          <a:ext cx="6096000" cy="828040"/>
        </p:xfrm>
        <a:graphic>
          <a:graphicData uri="http://schemas.openxmlformats.org/drawingml/2006/table">
            <a:tbl>
              <a:tblPr firstRow="1" bandRow="1">
                <a:tableStyleId>{5940675A-B579-460E-94D1-54222C63F5DA}</a:tableStyleId>
              </a:tblPr>
              <a:tblGrid>
                <a:gridCol w="2032000"/>
                <a:gridCol w="2032000"/>
                <a:gridCol w="2032000"/>
              </a:tblGrid>
              <a:tr h="457200">
                <a:tc>
                  <a:txBody>
                    <a:bodyPr/>
                    <a:lstStyle/>
                    <a:p>
                      <a:pPr algn="ctr"/>
                      <a:r>
                        <a:rPr lang="ru-RU" sz="2400" dirty="0" smtClean="0"/>
                        <a:t>Знала</a:t>
                      </a:r>
                      <a:endParaRPr lang="ru-RU" sz="2400" dirty="0"/>
                    </a:p>
                  </a:txBody>
                  <a:tcPr/>
                </a:tc>
                <a:tc>
                  <a:txBody>
                    <a:bodyPr/>
                    <a:lstStyle/>
                    <a:p>
                      <a:pPr algn="ctr"/>
                      <a:r>
                        <a:rPr lang="ru-RU" sz="2400" dirty="0" smtClean="0"/>
                        <a:t>Хочу знать</a:t>
                      </a:r>
                      <a:endParaRPr lang="ru-RU" sz="2400" dirty="0"/>
                    </a:p>
                  </a:txBody>
                  <a:tcPr/>
                </a:tc>
                <a:tc>
                  <a:txBody>
                    <a:bodyPr/>
                    <a:lstStyle/>
                    <a:p>
                      <a:pPr algn="ctr"/>
                      <a:r>
                        <a:rPr lang="ru-RU" sz="2400" dirty="0" smtClean="0"/>
                        <a:t>Узнала</a:t>
                      </a:r>
                      <a:endParaRPr lang="ru-RU" sz="2400" dirty="0"/>
                    </a:p>
                  </a:txBody>
                  <a:tcPr/>
                </a:tc>
              </a:tr>
              <a:tr h="370840">
                <a:tc>
                  <a:txBody>
                    <a:bodyPr/>
                    <a:lstStyle/>
                    <a:p>
                      <a:endParaRPr lang="ru-RU"/>
                    </a:p>
                  </a:txBody>
                  <a:tcPr/>
                </a:tc>
                <a:tc>
                  <a:txBody>
                    <a:bodyPr/>
                    <a:lstStyle/>
                    <a:p>
                      <a:endParaRPr lang="ru-RU" dirty="0"/>
                    </a:p>
                  </a:txBody>
                  <a:tcPr/>
                </a:tc>
                <a:tc>
                  <a:txBody>
                    <a:bodyPr/>
                    <a:lstStyle/>
                    <a:p>
                      <a:endParaRPr lang="ru-RU" dirty="0"/>
                    </a:p>
                  </a:txBody>
                  <a:tcPr/>
                </a:tc>
              </a:tr>
            </a:tbl>
          </a:graphicData>
        </a:graphic>
      </p:graphicFrame>
      <p:pic>
        <p:nvPicPr>
          <p:cNvPr id="2050"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8230" r="8288"/>
          <a:stretch/>
        </p:blipFill>
        <p:spPr bwMode="auto">
          <a:xfrm>
            <a:off x="1475656" y="3140968"/>
            <a:ext cx="3384376" cy="2533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12386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755576" y="476672"/>
            <a:ext cx="8183562" cy="1052512"/>
          </a:xfrm>
        </p:spPr>
        <p:txBody>
          <a:bodyPr/>
          <a:lstStyle/>
          <a:p>
            <a:r>
              <a:rPr lang="ru-RU" dirty="0" smtClean="0">
                <a:solidFill>
                  <a:schemeClr val="accent2">
                    <a:lumMod val="75000"/>
                  </a:schemeClr>
                </a:solidFill>
              </a:rPr>
              <a:t>Домашнее задание</a:t>
            </a:r>
            <a:endParaRPr lang="ru-RU" dirty="0">
              <a:solidFill>
                <a:schemeClr val="accent2">
                  <a:lumMod val="75000"/>
                </a:schemeClr>
              </a:solidFill>
            </a:endParaRPr>
          </a:p>
        </p:txBody>
      </p:sp>
      <p:sp>
        <p:nvSpPr>
          <p:cNvPr id="3" name="Содержимое 2"/>
          <p:cNvSpPr>
            <a:spLocks noGrp="1"/>
          </p:cNvSpPr>
          <p:nvPr>
            <p:ph idx="4294967295"/>
          </p:nvPr>
        </p:nvSpPr>
        <p:spPr>
          <a:xfrm>
            <a:off x="539552" y="1628801"/>
            <a:ext cx="6408712" cy="2448272"/>
          </a:xfrm>
          <a:ln>
            <a:solidFill>
              <a:schemeClr val="accent2">
                <a:lumMod val="50000"/>
              </a:schemeClr>
            </a:solidFill>
          </a:ln>
        </p:spPr>
        <p:txBody>
          <a:bodyPr/>
          <a:lstStyle/>
          <a:p>
            <a:r>
              <a:rPr lang="ru-RU" dirty="0"/>
              <a:t>Дома приготовьте и запишите рецепт вашей любимой «фирменной» выпечки</a:t>
            </a:r>
            <a:endParaRPr lang="ru-RU" dirty="0" smtClean="0">
              <a:solidFill>
                <a:schemeClr val="accent2">
                  <a:lumMod val="75000"/>
                </a:schemeClr>
              </a:solidFill>
            </a:endParaRPr>
          </a:p>
          <a:p>
            <a:endParaRPr lang="ru-RU"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539552" y="548680"/>
            <a:ext cx="8183562" cy="4187825"/>
          </a:xfrm>
          <a:ln w="57150">
            <a:solidFill>
              <a:schemeClr val="tx1"/>
            </a:solidFill>
          </a:ln>
        </p:spPr>
        <p:txBody>
          <a:bodyPr>
            <a:normAutofit lnSpcReduction="10000"/>
          </a:bodyPr>
          <a:lstStyle/>
          <a:p>
            <a:r>
              <a:rPr lang="ru-RU" sz="2400" dirty="0" smtClean="0">
                <a:solidFill>
                  <a:schemeClr val="accent2">
                    <a:lumMod val="50000"/>
                  </a:schemeClr>
                </a:solidFill>
              </a:rPr>
              <a:t>Изделия из теста — важнейший продукт питания человека. </a:t>
            </a:r>
          </a:p>
          <a:p>
            <a:r>
              <a:rPr lang="ru-RU" sz="2400" dirty="0" smtClean="0">
                <a:solidFill>
                  <a:schemeClr val="accent2">
                    <a:lumMod val="50000"/>
                  </a:schemeClr>
                </a:solidFill>
              </a:rPr>
              <a:t>Хлеб, хлебобулочные и другие мучные изделия содержат белки, углеводы, аминокислоты, витамины, минеральные вещества. Показателями питательной ценности этих изделий </a:t>
            </a:r>
          </a:p>
          <a:p>
            <a:pPr>
              <a:buNone/>
            </a:pPr>
            <a:r>
              <a:rPr lang="ru-RU" sz="2400" dirty="0" smtClean="0">
                <a:solidFill>
                  <a:schemeClr val="accent2">
                    <a:lumMod val="50000"/>
                  </a:schemeClr>
                </a:solidFill>
              </a:rPr>
              <a:t>является достаточно </a:t>
            </a:r>
          </a:p>
          <a:p>
            <a:pPr>
              <a:buNone/>
            </a:pPr>
            <a:r>
              <a:rPr lang="ru-RU" sz="2400" dirty="0" smtClean="0">
                <a:solidFill>
                  <a:schemeClr val="accent2">
                    <a:lumMod val="50000"/>
                  </a:schemeClr>
                </a:solidFill>
              </a:rPr>
              <a:t>высокая калорийность </a:t>
            </a:r>
          </a:p>
          <a:p>
            <a:pPr>
              <a:buNone/>
            </a:pPr>
            <a:r>
              <a:rPr lang="ru-RU" sz="2400" dirty="0" smtClean="0">
                <a:solidFill>
                  <a:schemeClr val="accent2">
                    <a:lumMod val="50000"/>
                  </a:schemeClr>
                </a:solidFill>
              </a:rPr>
              <a:t>и хорошая усвояемость </a:t>
            </a:r>
          </a:p>
          <a:p>
            <a:pPr>
              <a:buNone/>
            </a:pPr>
            <a:r>
              <a:rPr lang="ru-RU" sz="2400" dirty="0" smtClean="0">
                <a:solidFill>
                  <a:schemeClr val="accent2">
                    <a:lumMod val="50000"/>
                  </a:schemeClr>
                </a:solidFill>
              </a:rPr>
              <a:t>организмом.</a:t>
            </a:r>
            <a:endParaRPr lang="ru-RU" sz="2400" dirty="0">
              <a:solidFill>
                <a:schemeClr val="accent2">
                  <a:lumMod val="50000"/>
                </a:schemeClr>
              </a:solidFill>
            </a:endParaRPr>
          </a:p>
        </p:txBody>
      </p:sp>
      <p:pic>
        <p:nvPicPr>
          <p:cNvPr id="13314" name="Picture 2" descr="http://festival.1september.ru/articles/414888/Image27.jpg"/>
          <p:cNvPicPr>
            <a:picLocks noChangeAspect="1" noChangeArrowheads="1"/>
          </p:cNvPicPr>
          <p:nvPr/>
        </p:nvPicPr>
        <p:blipFill>
          <a:blip r:embed="rId2" cstate="print">
            <a:clrChange>
              <a:clrFrom>
                <a:srgbClr val="FEFEF2"/>
              </a:clrFrom>
              <a:clrTo>
                <a:srgbClr val="FEFEF2">
                  <a:alpha val="0"/>
                </a:srgbClr>
              </a:clrTo>
            </a:clrChange>
          </a:blip>
          <a:srcRect/>
          <a:stretch>
            <a:fillRect/>
          </a:stretch>
        </p:blipFill>
        <p:spPr bwMode="auto">
          <a:xfrm>
            <a:off x="3995936" y="2708920"/>
            <a:ext cx="4657725" cy="360997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67544" y="476672"/>
            <a:ext cx="8280920" cy="1008534"/>
          </a:xfrm>
        </p:spPr>
        <p:txBody>
          <a:bodyPr>
            <a:noAutofit/>
          </a:bodyPr>
          <a:lstStyle/>
          <a:p>
            <a:pPr algn="ctr"/>
            <a:r>
              <a:rPr lang="ru-RU" sz="2800" dirty="0" smtClean="0">
                <a:solidFill>
                  <a:schemeClr val="accent2">
                    <a:lumMod val="75000"/>
                  </a:schemeClr>
                </a:solidFill>
              </a:rPr>
              <a:t>Продукты </a:t>
            </a:r>
            <a:br>
              <a:rPr lang="ru-RU" sz="2800" dirty="0" smtClean="0">
                <a:solidFill>
                  <a:schemeClr val="accent2">
                    <a:lumMod val="75000"/>
                  </a:schemeClr>
                </a:solidFill>
              </a:rPr>
            </a:br>
            <a:r>
              <a:rPr lang="ru-RU" sz="2800" dirty="0" smtClean="0">
                <a:solidFill>
                  <a:schemeClr val="accent2">
                    <a:lumMod val="75000"/>
                  </a:schemeClr>
                </a:solidFill>
              </a:rPr>
              <a:t>для приготовления мучных изделий</a:t>
            </a:r>
            <a:endParaRPr lang="ru-RU" sz="2800" b="1" dirty="0">
              <a:ln w="10541" cmpd="sng">
                <a:solidFill>
                  <a:schemeClr val="accent1">
                    <a:shade val="88000"/>
                    <a:satMod val="110000"/>
                  </a:schemeClr>
                </a:solidFill>
                <a:prstDash val="solid"/>
              </a:ln>
              <a:solidFill>
                <a:schemeClr val="accent2">
                  <a:lumMod val="75000"/>
                </a:schemeClr>
              </a:solidFill>
            </a:endParaRPr>
          </a:p>
        </p:txBody>
      </p:sp>
      <p:sp>
        <p:nvSpPr>
          <p:cNvPr id="3" name="Содержимое 2"/>
          <p:cNvSpPr>
            <a:spLocks noGrp="1"/>
          </p:cNvSpPr>
          <p:nvPr>
            <p:ph idx="4294967295"/>
          </p:nvPr>
        </p:nvSpPr>
        <p:spPr>
          <a:xfrm>
            <a:off x="827584" y="1628800"/>
            <a:ext cx="7344816" cy="3744416"/>
          </a:xfrm>
          <a:ln w="38100">
            <a:solidFill>
              <a:schemeClr val="accent2">
                <a:lumMod val="50000"/>
              </a:schemeClr>
            </a:solidFill>
          </a:ln>
        </p:spPr>
        <p:txBody>
          <a:bodyPr>
            <a:normAutofit fontScale="70000" lnSpcReduction="20000"/>
          </a:bodyPr>
          <a:lstStyle/>
          <a:p>
            <a:r>
              <a:rPr lang="ru-RU" sz="4000" dirty="0" smtClean="0">
                <a:solidFill>
                  <a:schemeClr val="accent2">
                    <a:lumMod val="75000"/>
                  </a:schemeClr>
                </a:solidFill>
              </a:rPr>
              <a:t>Мука</a:t>
            </a:r>
          </a:p>
          <a:p>
            <a:r>
              <a:rPr lang="ru-RU" sz="4000" dirty="0" smtClean="0">
                <a:solidFill>
                  <a:schemeClr val="accent2">
                    <a:lumMod val="75000"/>
                  </a:schemeClr>
                </a:solidFill>
              </a:rPr>
              <a:t>Молоко и кисломолочные продукты</a:t>
            </a:r>
          </a:p>
          <a:p>
            <a:r>
              <a:rPr lang="ru-RU" sz="4000" dirty="0" smtClean="0">
                <a:solidFill>
                  <a:schemeClr val="accent2">
                    <a:lumMod val="75000"/>
                  </a:schemeClr>
                </a:solidFill>
              </a:rPr>
              <a:t>Яйца</a:t>
            </a:r>
          </a:p>
          <a:p>
            <a:r>
              <a:rPr lang="ru-RU" sz="4000" dirty="0" smtClean="0">
                <a:solidFill>
                  <a:schemeClr val="accent2">
                    <a:lumMod val="75000"/>
                  </a:schemeClr>
                </a:solidFill>
              </a:rPr>
              <a:t>Сливочное масло, маргарин</a:t>
            </a:r>
          </a:p>
          <a:p>
            <a:r>
              <a:rPr lang="ru-RU" sz="4000" dirty="0" smtClean="0">
                <a:solidFill>
                  <a:schemeClr val="accent2">
                    <a:lumMod val="75000"/>
                  </a:schemeClr>
                </a:solidFill>
              </a:rPr>
              <a:t>Сахар, соль</a:t>
            </a:r>
          </a:p>
          <a:p>
            <a:r>
              <a:rPr lang="ru-RU" sz="4000" dirty="0" smtClean="0">
                <a:solidFill>
                  <a:schemeClr val="accent2">
                    <a:lumMod val="75000"/>
                  </a:schemeClr>
                </a:solidFill>
              </a:rPr>
              <a:t>Цедра цитрусовых, корица, </a:t>
            </a:r>
          </a:p>
          <a:p>
            <a:pPr>
              <a:buNone/>
            </a:pPr>
            <a:r>
              <a:rPr lang="ru-RU" sz="4000" dirty="0" smtClean="0">
                <a:solidFill>
                  <a:schemeClr val="accent2">
                    <a:lumMod val="75000"/>
                  </a:schemeClr>
                </a:solidFill>
              </a:rPr>
              <a:t>ванилин, шафран </a:t>
            </a:r>
          </a:p>
          <a:p>
            <a:pPr>
              <a:buNone/>
            </a:pPr>
            <a:r>
              <a:rPr lang="ru-RU" sz="4000" dirty="0" smtClean="0">
                <a:solidFill>
                  <a:schemeClr val="accent2">
                    <a:lumMod val="75000"/>
                  </a:schemeClr>
                </a:solidFill>
              </a:rPr>
              <a:t>и другие приправы.</a:t>
            </a:r>
            <a:endParaRPr lang="ru-RU" sz="4000" b="1" dirty="0" smtClean="0">
              <a:solidFill>
                <a:schemeClr val="accent1">
                  <a:lumMod val="50000"/>
                </a:schemeClr>
              </a:solidFill>
            </a:endParaRPr>
          </a:p>
          <a:p>
            <a:endParaRPr lang="ru-RU" dirty="0"/>
          </a:p>
        </p:txBody>
      </p:sp>
      <p:pic>
        <p:nvPicPr>
          <p:cNvPr id="5" name="Picture 6" descr="https://encrypted-tbn1.gstatic.com/images?q=tbn:ANd9GcRnPDDMJzhyTwlx3xgIHD9O-IusGPeOtl3hK_XZBVvI6lV4wYF3"/>
          <p:cNvPicPr>
            <a:picLocks noChangeAspect="1" noChangeArrowheads="1"/>
          </p:cNvPicPr>
          <p:nvPr/>
        </p:nvPicPr>
        <p:blipFill>
          <a:blip r:embed="rId2" cstate="print"/>
          <a:srcRect/>
          <a:stretch>
            <a:fillRect/>
          </a:stretch>
        </p:blipFill>
        <p:spPr bwMode="auto">
          <a:xfrm>
            <a:off x="6156176" y="3612620"/>
            <a:ext cx="2472520" cy="257367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mages.myshared.ru/806766/slide_2.jpg"/>
          <p:cNvPicPr>
            <a:picLocks noChangeAspect="1" noChangeArrowheads="1"/>
          </p:cNvPicPr>
          <p:nvPr/>
        </p:nvPicPr>
        <p:blipFill rotWithShape="1">
          <a:blip r:embed="rId2" cstate="print"/>
          <a:srcRect b="9733"/>
          <a:stretch/>
        </p:blipFill>
        <p:spPr bwMode="auto">
          <a:xfrm>
            <a:off x="28568" y="404664"/>
            <a:ext cx="8964488" cy="606895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755576" y="476672"/>
            <a:ext cx="7488832" cy="576064"/>
          </a:xfrm>
        </p:spPr>
        <p:txBody>
          <a:bodyPr>
            <a:normAutofit fontScale="90000"/>
          </a:bodyPr>
          <a:lstStyle/>
          <a:p>
            <a:pPr algn="ctr"/>
            <a:r>
              <a:rPr lang="ru-RU" dirty="0" smtClean="0">
                <a:solidFill>
                  <a:schemeClr val="accent2">
                    <a:lumMod val="75000"/>
                  </a:schemeClr>
                </a:solidFill>
              </a:rPr>
              <a:t>Разрыхлители теста</a:t>
            </a:r>
            <a:endParaRPr lang="ru-RU" dirty="0">
              <a:solidFill>
                <a:schemeClr val="accent2">
                  <a:lumMod val="75000"/>
                </a:schemeClr>
              </a:solidFill>
            </a:endParaRPr>
          </a:p>
        </p:txBody>
      </p:sp>
      <p:sp>
        <p:nvSpPr>
          <p:cNvPr id="3" name="Содержимое 2"/>
          <p:cNvSpPr>
            <a:spLocks noGrp="1"/>
          </p:cNvSpPr>
          <p:nvPr>
            <p:ph idx="4294967295"/>
          </p:nvPr>
        </p:nvSpPr>
        <p:spPr>
          <a:xfrm>
            <a:off x="467544" y="1556792"/>
            <a:ext cx="8183562" cy="4187825"/>
          </a:xfrm>
          <a:ln>
            <a:solidFill>
              <a:schemeClr val="accent2">
                <a:lumMod val="75000"/>
              </a:schemeClr>
            </a:solidFill>
          </a:ln>
        </p:spPr>
        <p:txBody>
          <a:bodyPr>
            <a:normAutofit lnSpcReduction="10000"/>
          </a:bodyPr>
          <a:lstStyle/>
          <a:p>
            <a:r>
              <a:rPr lang="ru-RU" b="1" i="1" u="sng" dirty="0" smtClean="0">
                <a:solidFill>
                  <a:schemeClr val="accent2">
                    <a:lumMod val="75000"/>
                  </a:schemeClr>
                </a:solidFill>
              </a:rPr>
              <a:t>биохимические</a:t>
            </a:r>
            <a:r>
              <a:rPr lang="ru-RU" dirty="0" smtClean="0">
                <a:solidFill>
                  <a:schemeClr val="accent2">
                    <a:lumMod val="75000"/>
                  </a:schemeClr>
                </a:solidFill>
              </a:rPr>
              <a:t> (дрожжи), </a:t>
            </a:r>
          </a:p>
          <a:p>
            <a:r>
              <a:rPr lang="ru-RU" b="1" i="1" u="sng" dirty="0">
                <a:solidFill>
                  <a:schemeClr val="accent2">
                    <a:lumMod val="75000"/>
                  </a:schemeClr>
                </a:solidFill>
              </a:rPr>
              <a:t>п</a:t>
            </a:r>
            <a:r>
              <a:rPr lang="ru-RU" b="1" i="1" u="sng" dirty="0" smtClean="0">
                <a:solidFill>
                  <a:schemeClr val="accent2">
                    <a:lumMod val="75000"/>
                  </a:schemeClr>
                </a:solidFill>
              </a:rPr>
              <a:t>ищевая сода</a:t>
            </a:r>
            <a:r>
              <a:rPr lang="ru-RU" dirty="0" smtClean="0">
                <a:solidFill>
                  <a:schemeClr val="accent2">
                    <a:lumMod val="75000"/>
                  </a:schemeClr>
                </a:solidFill>
              </a:rPr>
              <a:t> </a:t>
            </a:r>
          </a:p>
          <a:p>
            <a:endParaRPr lang="ru-RU" dirty="0" smtClean="0">
              <a:solidFill>
                <a:schemeClr val="accent2">
                  <a:lumMod val="75000"/>
                </a:schemeClr>
              </a:solidFill>
            </a:endParaRPr>
          </a:p>
          <a:p>
            <a:r>
              <a:rPr lang="ru-RU" dirty="0" smtClean="0">
                <a:solidFill>
                  <a:schemeClr val="accent2">
                    <a:lumMod val="75000"/>
                  </a:schemeClr>
                </a:solidFill>
              </a:rPr>
              <a:t>При использовании в качестве разрыхления </a:t>
            </a:r>
            <a:r>
              <a:rPr lang="ru-RU" b="1" i="1" u="sng" dirty="0" smtClean="0">
                <a:solidFill>
                  <a:schemeClr val="accent2">
                    <a:lumMod val="75000"/>
                  </a:schemeClr>
                </a:solidFill>
              </a:rPr>
              <a:t>пищевой соды</a:t>
            </a:r>
            <a:r>
              <a:rPr lang="ru-RU" dirty="0" smtClean="0">
                <a:solidFill>
                  <a:schemeClr val="accent2">
                    <a:lumMod val="75000"/>
                  </a:schemeClr>
                </a:solidFill>
              </a:rPr>
              <a:t>, рекомендуется до введения ее в тесто «погасить» (растворить) кислотой (уксусной, лимонной). Углекислый газ, выделяемый содой при нагревании, разрыхляет тесто.</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39752" y="404665"/>
            <a:ext cx="4721164" cy="4524315"/>
          </a:xfrm>
          <a:prstGeom prst="rect">
            <a:avLst/>
          </a:prstGeom>
          <a:noFill/>
          <a:ln>
            <a:solidFill>
              <a:schemeClr val="accent2">
                <a:lumMod val="50000"/>
              </a:schemeClr>
            </a:solid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Начинки для </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пирогов:</a:t>
            </a:r>
          </a:p>
          <a:p>
            <a:pPr algn="ctr"/>
            <a:endParaRPr lang="ru-RU"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a:t>
            </a:r>
            <a:r>
              <a:rPr lang="ru-RU"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ладкие</a:t>
            </a:r>
          </a:p>
          <a:p>
            <a:pPr algn="ct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ф</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руктовые</a:t>
            </a:r>
          </a:p>
          <a:p>
            <a:pPr algn="ct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я</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годные</a:t>
            </a:r>
          </a:p>
          <a:p>
            <a:pPr algn="ct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ясные</a:t>
            </a:r>
          </a:p>
          <a:p>
            <a:pPr algn="ct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a:t>
            </a:r>
            <a:r>
              <a:rPr lang="ru-RU"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вощные…</a:t>
            </a:r>
          </a:p>
          <a:p>
            <a:pPr algn="ctr"/>
            <a:endParaRPr lang="ru-RU"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611560" y="5157192"/>
            <a:ext cx="7343677" cy="954107"/>
          </a:xfrm>
          <a:prstGeom prst="rect">
            <a:avLst/>
          </a:prstGeom>
          <a:noFill/>
          <a:ln>
            <a:solidFill>
              <a:schemeClr val="accent2">
                <a:lumMod val="50000"/>
              </a:schemeClr>
            </a:solidFill>
          </a:ln>
        </p:spPr>
        <p:txBody>
          <a:bodyPr wrap="none" rtlCol="0">
            <a:spAutoFit/>
          </a:bodyPr>
          <a:lstStyle/>
          <a:p>
            <a:r>
              <a:rPr lang="ru-RU" sz="2800" dirty="0" smtClean="0">
                <a:solidFill>
                  <a:schemeClr val="accent2">
                    <a:lumMod val="50000"/>
                  </a:schemeClr>
                </a:solidFill>
              </a:rPr>
              <a:t>* Какие начинки предпочитаете вы?</a:t>
            </a:r>
          </a:p>
          <a:p>
            <a:r>
              <a:rPr lang="ru-RU" sz="2800" dirty="0" smtClean="0">
                <a:solidFill>
                  <a:schemeClr val="accent2">
                    <a:lumMod val="50000"/>
                  </a:schemeClr>
                </a:solidFill>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900igr.net/datas/tekhnologija/Testo-i-izdelija-iz-nego/0021-021-Presnoe-testo.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http://images.myshared.ru/580075/slide_5.jpg"/>
          <p:cNvPicPr>
            <a:picLocks noChangeAspect="1" noChangeArrowheads="1"/>
          </p:cNvPicPr>
          <p:nvPr/>
        </p:nvPicPr>
        <p:blipFill rotWithShape="1">
          <a:blip r:embed="rId2" cstate="print"/>
          <a:srcRect b="10533"/>
          <a:stretch/>
        </p:blipFill>
        <p:spPr bwMode="auto">
          <a:xfrm>
            <a:off x="0" y="548680"/>
            <a:ext cx="9144000" cy="6135624"/>
          </a:xfrm>
          <a:prstGeom prst="rect">
            <a:avLst/>
          </a:prstGeom>
          <a:noFill/>
        </p:spPr>
      </p:pic>
      <p:pic>
        <p:nvPicPr>
          <p:cNvPr id="47106" name="Picture 2" descr="http://ppt4web.ru/images/15/1302/310/img2.jpg"/>
          <p:cNvPicPr>
            <a:picLocks noChangeAspect="1" noChangeArrowheads="1"/>
          </p:cNvPicPr>
          <p:nvPr/>
        </p:nvPicPr>
        <p:blipFill>
          <a:blip r:embed="rId3" cstate="print"/>
          <a:srcRect/>
          <a:stretch>
            <a:fillRect/>
          </a:stretch>
        </p:blipFill>
        <p:spPr bwMode="auto">
          <a:xfrm>
            <a:off x="0" y="2348880"/>
            <a:ext cx="5255374" cy="393305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436</TotalTime>
  <Words>522</Words>
  <Application>Microsoft Office PowerPoint</Application>
  <PresentationFormat>Экран (4:3)</PresentationFormat>
  <Paragraphs>131</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Аспект</vt:lpstr>
      <vt:lpstr>Виды теста и выпечки Приготовление и оформление блюд из дрожжевого теста. Пироги Урок технологии в 7 классе</vt:lpstr>
      <vt:lpstr>Цель и задачи урока</vt:lpstr>
      <vt:lpstr>Презентация PowerPoint</vt:lpstr>
      <vt:lpstr>Продукты  для приготовления мучных изделий</vt:lpstr>
      <vt:lpstr>Презентация PowerPoint</vt:lpstr>
      <vt:lpstr>Разрыхлители теста</vt:lpstr>
      <vt:lpstr>Презентация PowerPoint</vt:lpstr>
      <vt:lpstr>Презентация PowerPoint</vt:lpstr>
      <vt:lpstr>Презентация PowerPoint</vt:lpstr>
      <vt:lpstr>Презентация PowerPoint</vt:lpstr>
      <vt:lpstr>Презентация PowerPoint</vt:lpstr>
      <vt:lpstr>Заварное тесто</vt:lpstr>
      <vt:lpstr>Презентация PowerPoint</vt:lpstr>
      <vt:lpstr>Презентация PowerPoint</vt:lpstr>
      <vt:lpstr>Проверка задания</vt:lpstr>
      <vt:lpstr>Пироги</vt:lpstr>
      <vt:lpstr>Приготовление дрожжевого теста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Рефлексия</vt:lpstr>
      <vt:lpstr>Домашнее задание</vt:lpstr>
    </vt:vector>
  </TitlesOfParts>
  <Company>школа</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Мучные изделия</dc:title>
  <dc:creator>Ясская Л.Б.</dc:creator>
  <cp:lastModifiedBy>Olga</cp:lastModifiedBy>
  <cp:revision>108</cp:revision>
  <dcterms:created xsi:type="dcterms:W3CDTF">2012-05-03T05:09:00Z</dcterms:created>
  <dcterms:modified xsi:type="dcterms:W3CDTF">2022-01-27T17:15:56Z</dcterms:modified>
</cp:coreProperties>
</file>