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8" r:id="rId3"/>
    <p:sldId id="311" r:id="rId4"/>
    <p:sldId id="333" r:id="rId5"/>
    <p:sldId id="312" r:id="rId6"/>
    <p:sldId id="313" r:id="rId7"/>
    <p:sldId id="315" r:id="rId8"/>
    <p:sldId id="316" r:id="rId9"/>
    <p:sldId id="317" r:id="rId10"/>
    <p:sldId id="336" r:id="rId11"/>
    <p:sldId id="319" r:id="rId12"/>
    <p:sldId id="320" r:id="rId13"/>
    <p:sldId id="334" r:id="rId14"/>
    <p:sldId id="335" r:id="rId15"/>
    <p:sldId id="321" r:id="rId16"/>
    <p:sldId id="337" r:id="rId17"/>
    <p:sldId id="338" r:id="rId18"/>
    <p:sldId id="322" r:id="rId19"/>
    <p:sldId id="323" r:id="rId20"/>
    <p:sldId id="324" r:id="rId21"/>
    <p:sldId id="325" r:id="rId22"/>
    <p:sldId id="339" r:id="rId23"/>
    <p:sldId id="326" r:id="rId24"/>
    <p:sldId id="327" r:id="rId25"/>
    <p:sldId id="330" r:id="rId26"/>
    <p:sldId id="343" r:id="rId27"/>
    <p:sldId id="331" r:id="rId28"/>
    <p:sldId id="344" r:id="rId29"/>
    <p:sldId id="341" r:id="rId30"/>
    <p:sldId id="332" r:id="rId3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F0EB"/>
    <a:srgbClr val="FFFFFF"/>
    <a:srgbClr val="000000"/>
    <a:srgbClr val="43E943"/>
    <a:srgbClr val="E70B98"/>
    <a:srgbClr val="087E7E"/>
    <a:srgbClr val="106A76"/>
    <a:srgbClr val="0E780E"/>
    <a:srgbClr val="800654"/>
    <a:srgbClr val="7D09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56" autoAdjust="0"/>
    <p:restoredTop sz="99022" autoAdjust="0"/>
  </p:normalViewPr>
  <p:slideViewPr>
    <p:cSldViewPr>
      <p:cViewPr>
        <p:scale>
          <a:sx n="110" d="100"/>
          <a:sy n="110" d="100"/>
        </p:scale>
        <p:origin x="-1872" y="-24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F59BB9-615C-4569-ACA7-200E6538E19A}" type="datetimeFigureOut">
              <a:rPr lang="ru-RU" smtClean="0"/>
              <a:pPr/>
              <a:t>02.02.2022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29859E-4CE2-4460-B09C-E2B7F969A620}" type="slidenum">
              <a:rPr lang="ru-RU" smtClean="0"/>
              <a:pPr/>
              <a:t>‹#›</a:t>
            </a:fld>
            <a:endParaRPr lang="ru-RU"/>
          </a:p>
        </p:txBody>
      </p:sp>
    </p:spTree>
    <p:extLst>
      <p:ext uri="{BB962C8B-B14F-4D97-AF65-F5344CB8AC3E}">
        <p14:creationId xmlns:p14="http://schemas.microsoft.com/office/powerpoint/2010/main" val="28309346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3203" name="Group 131"/>
          <p:cNvGrpSpPr>
            <a:grpSpLocks/>
          </p:cNvGrpSpPr>
          <p:nvPr/>
        </p:nvGrpSpPr>
        <p:grpSpPr bwMode="auto">
          <a:xfrm flipH="1">
            <a:off x="12700" y="692150"/>
            <a:ext cx="9093200" cy="6165850"/>
            <a:chOff x="0" y="436"/>
            <a:chExt cx="5760" cy="3884"/>
          </a:xfrm>
        </p:grpSpPr>
        <p:sp>
          <p:nvSpPr>
            <p:cNvPr id="3204" name="Line 132"/>
            <p:cNvSpPr>
              <a:spLocks noChangeShapeType="1"/>
            </p:cNvSpPr>
            <p:nvPr userDrawn="1"/>
          </p:nvSpPr>
          <p:spPr bwMode="gray">
            <a:xfrm>
              <a:off x="1472" y="448"/>
              <a:ext cx="4288" cy="2946"/>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05" name="Line 133"/>
            <p:cNvSpPr>
              <a:spLocks noChangeShapeType="1"/>
            </p:cNvSpPr>
            <p:nvPr userDrawn="1"/>
          </p:nvSpPr>
          <p:spPr bwMode="gray">
            <a:xfrm>
              <a:off x="1472" y="448"/>
              <a:ext cx="4288" cy="3471"/>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06" name="Line 134"/>
            <p:cNvSpPr>
              <a:spLocks noChangeShapeType="1"/>
            </p:cNvSpPr>
            <p:nvPr userDrawn="1"/>
          </p:nvSpPr>
          <p:spPr bwMode="gray">
            <a:xfrm>
              <a:off x="1472" y="448"/>
              <a:ext cx="4067" cy="3872"/>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07" name="Line 135"/>
            <p:cNvSpPr>
              <a:spLocks noChangeShapeType="1"/>
            </p:cNvSpPr>
            <p:nvPr userDrawn="1"/>
          </p:nvSpPr>
          <p:spPr bwMode="gray">
            <a:xfrm>
              <a:off x="1472" y="448"/>
              <a:ext cx="3407" cy="3872"/>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08" name="Line 136"/>
            <p:cNvSpPr>
              <a:spLocks noChangeShapeType="1"/>
            </p:cNvSpPr>
            <p:nvPr userDrawn="1"/>
          </p:nvSpPr>
          <p:spPr bwMode="gray">
            <a:xfrm>
              <a:off x="1472" y="448"/>
              <a:ext cx="2787" cy="3872"/>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09" name="Line 137"/>
            <p:cNvSpPr>
              <a:spLocks noChangeShapeType="1"/>
            </p:cNvSpPr>
            <p:nvPr userDrawn="1"/>
          </p:nvSpPr>
          <p:spPr bwMode="gray">
            <a:xfrm>
              <a:off x="1472" y="448"/>
              <a:ext cx="2162" cy="3872"/>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10" name="Line 138"/>
            <p:cNvSpPr>
              <a:spLocks noChangeShapeType="1"/>
            </p:cNvSpPr>
            <p:nvPr userDrawn="1"/>
          </p:nvSpPr>
          <p:spPr bwMode="gray">
            <a:xfrm>
              <a:off x="1472" y="448"/>
              <a:ext cx="1612" cy="3872"/>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11" name="Line 139"/>
            <p:cNvSpPr>
              <a:spLocks noChangeShapeType="1"/>
            </p:cNvSpPr>
            <p:nvPr userDrawn="1"/>
          </p:nvSpPr>
          <p:spPr bwMode="gray">
            <a:xfrm>
              <a:off x="1472" y="448"/>
              <a:ext cx="1065" cy="3872"/>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12" name="Line 140"/>
            <p:cNvSpPr>
              <a:spLocks noChangeShapeType="1"/>
            </p:cNvSpPr>
            <p:nvPr userDrawn="1"/>
          </p:nvSpPr>
          <p:spPr bwMode="gray">
            <a:xfrm>
              <a:off x="1472" y="448"/>
              <a:ext cx="514" cy="3872"/>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13" name="Line 141"/>
            <p:cNvSpPr>
              <a:spLocks noChangeShapeType="1"/>
            </p:cNvSpPr>
            <p:nvPr userDrawn="1"/>
          </p:nvSpPr>
          <p:spPr bwMode="gray">
            <a:xfrm>
              <a:off x="1472" y="448"/>
              <a:ext cx="0" cy="3872"/>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14" name="Line 142"/>
            <p:cNvSpPr>
              <a:spLocks noChangeShapeType="1"/>
            </p:cNvSpPr>
            <p:nvPr userDrawn="1"/>
          </p:nvSpPr>
          <p:spPr bwMode="gray">
            <a:xfrm>
              <a:off x="1472" y="448"/>
              <a:ext cx="4288" cy="2549"/>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15" name="Line 143"/>
            <p:cNvSpPr>
              <a:spLocks noChangeShapeType="1"/>
            </p:cNvSpPr>
            <p:nvPr userDrawn="1"/>
          </p:nvSpPr>
          <p:spPr bwMode="gray">
            <a:xfrm>
              <a:off x="1472" y="448"/>
              <a:ext cx="4288" cy="2195"/>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16" name="Line 144"/>
            <p:cNvSpPr>
              <a:spLocks noChangeShapeType="1"/>
            </p:cNvSpPr>
            <p:nvPr userDrawn="1"/>
          </p:nvSpPr>
          <p:spPr bwMode="gray">
            <a:xfrm>
              <a:off x="1472" y="448"/>
              <a:ext cx="4288" cy="1891"/>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17" name="Line 145"/>
            <p:cNvSpPr>
              <a:spLocks noChangeShapeType="1"/>
            </p:cNvSpPr>
            <p:nvPr userDrawn="1"/>
          </p:nvSpPr>
          <p:spPr bwMode="gray">
            <a:xfrm>
              <a:off x="1472" y="448"/>
              <a:ext cx="4288" cy="1584"/>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18" name="Line 146"/>
            <p:cNvSpPr>
              <a:spLocks noChangeShapeType="1"/>
            </p:cNvSpPr>
            <p:nvPr userDrawn="1"/>
          </p:nvSpPr>
          <p:spPr bwMode="gray">
            <a:xfrm>
              <a:off x="1515" y="462"/>
              <a:ext cx="4245" cy="1307"/>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19" name="Line 147"/>
            <p:cNvSpPr>
              <a:spLocks noChangeShapeType="1"/>
            </p:cNvSpPr>
            <p:nvPr userDrawn="1"/>
          </p:nvSpPr>
          <p:spPr bwMode="gray">
            <a:xfrm>
              <a:off x="1472" y="448"/>
              <a:ext cx="4288" cy="1057"/>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20" name="Line 148"/>
            <p:cNvSpPr>
              <a:spLocks noChangeShapeType="1"/>
            </p:cNvSpPr>
            <p:nvPr userDrawn="1"/>
          </p:nvSpPr>
          <p:spPr bwMode="gray">
            <a:xfrm>
              <a:off x="1472" y="448"/>
              <a:ext cx="4288" cy="833"/>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21" name="Line 149"/>
            <p:cNvSpPr>
              <a:spLocks noChangeShapeType="1"/>
            </p:cNvSpPr>
            <p:nvPr userDrawn="1"/>
          </p:nvSpPr>
          <p:spPr bwMode="gray">
            <a:xfrm>
              <a:off x="1472" y="448"/>
              <a:ext cx="4288" cy="613"/>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22" name="Line 150"/>
            <p:cNvSpPr>
              <a:spLocks noChangeShapeType="1"/>
            </p:cNvSpPr>
            <p:nvPr userDrawn="1"/>
          </p:nvSpPr>
          <p:spPr bwMode="gray">
            <a:xfrm>
              <a:off x="1472" y="448"/>
              <a:ext cx="4288" cy="438"/>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23" name="Line 151"/>
            <p:cNvSpPr>
              <a:spLocks noChangeShapeType="1"/>
            </p:cNvSpPr>
            <p:nvPr userDrawn="1"/>
          </p:nvSpPr>
          <p:spPr bwMode="gray">
            <a:xfrm>
              <a:off x="1472" y="448"/>
              <a:ext cx="4288" cy="259"/>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24" name="Line 152"/>
            <p:cNvSpPr>
              <a:spLocks noChangeShapeType="1"/>
            </p:cNvSpPr>
            <p:nvPr userDrawn="1"/>
          </p:nvSpPr>
          <p:spPr bwMode="gray">
            <a:xfrm>
              <a:off x="1472" y="448"/>
              <a:ext cx="4288" cy="130"/>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25" name="Line 153"/>
            <p:cNvSpPr>
              <a:spLocks noChangeShapeType="1"/>
            </p:cNvSpPr>
            <p:nvPr userDrawn="1"/>
          </p:nvSpPr>
          <p:spPr bwMode="gray">
            <a:xfrm flipH="1">
              <a:off x="0" y="449"/>
              <a:ext cx="1474" cy="0"/>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26" name="Line 154"/>
            <p:cNvSpPr>
              <a:spLocks noChangeShapeType="1"/>
            </p:cNvSpPr>
            <p:nvPr userDrawn="1"/>
          </p:nvSpPr>
          <p:spPr bwMode="gray">
            <a:xfrm flipH="1">
              <a:off x="0" y="436"/>
              <a:ext cx="1474" cy="2514"/>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27" name="Line 155"/>
            <p:cNvSpPr>
              <a:spLocks noChangeShapeType="1"/>
            </p:cNvSpPr>
            <p:nvPr userDrawn="1"/>
          </p:nvSpPr>
          <p:spPr bwMode="gray">
            <a:xfrm flipH="1">
              <a:off x="0" y="462"/>
              <a:ext cx="1461" cy="3461"/>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28" name="Line 156"/>
            <p:cNvSpPr>
              <a:spLocks noChangeShapeType="1"/>
            </p:cNvSpPr>
            <p:nvPr userDrawn="1"/>
          </p:nvSpPr>
          <p:spPr bwMode="gray">
            <a:xfrm flipH="1">
              <a:off x="249" y="463"/>
              <a:ext cx="1215" cy="3857"/>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29" name="Line 157"/>
            <p:cNvSpPr>
              <a:spLocks noChangeShapeType="1"/>
            </p:cNvSpPr>
            <p:nvPr userDrawn="1"/>
          </p:nvSpPr>
          <p:spPr bwMode="gray">
            <a:xfrm flipH="1">
              <a:off x="657" y="472"/>
              <a:ext cx="808" cy="3848"/>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30" name="Line 158"/>
            <p:cNvSpPr>
              <a:spLocks noChangeShapeType="1"/>
            </p:cNvSpPr>
            <p:nvPr userDrawn="1"/>
          </p:nvSpPr>
          <p:spPr bwMode="gray">
            <a:xfrm flipH="1">
              <a:off x="1066" y="463"/>
              <a:ext cx="404" cy="3857"/>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31" name="Line 159"/>
            <p:cNvSpPr>
              <a:spLocks noChangeShapeType="1"/>
            </p:cNvSpPr>
            <p:nvPr userDrawn="1"/>
          </p:nvSpPr>
          <p:spPr bwMode="gray">
            <a:xfrm flipH="1">
              <a:off x="0" y="436"/>
              <a:ext cx="1474" cy="1875"/>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32" name="Line 160"/>
            <p:cNvSpPr>
              <a:spLocks noChangeShapeType="1"/>
            </p:cNvSpPr>
            <p:nvPr userDrawn="1"/>
          </p:nvSpPr>
          <p:spPr bwMode="gray">
            <a:xfrm flipH="1">
              <a:off x="0" y="466"/>
              <a:ext cx="1447" cy="1327"/>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33" name="Line 161"/>
            <p:cNvSpPr>
              <a:spLocks noChangeShapeType="1"/>
            </p:cNvSpPr>
            <p:nvPr userDrawn="1"/>
          </p:nvSpPr>
          <p:spPr bwMode="gray">
            <a:xfrm flipH="1">
              <a:off x="0" y="449"/>
              <a:ext cx="1474" cy="896"/>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34" name="Line 162"/>
            <p:cNvSpPr>
              <a:spLocks noChangeShapeType="1"/>
            </p:cNvSpPr>
            <p:nvPr userDrawn="1"/>
          </p:nvSpPr>
          <p:spPr bwMode="gray">
            <a:xfrm flipH="1">
              <a:off x="0" y="471"/>
              <a:ext cx="1435" cy="500"/>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35" name="Line 163"/>
            <p:cNvSpPr>
              <a:spLocks noChangeShapeType="1"/>
            </p:cNvSpPr>
            <p:nvPr userDrawn="1"/>
          </p:nvSpPr>
          <p:spPr bwMode="gray">
            <a:xfrm flipH="1">
              <a:off x="0" y="463"/>
              <a:ext cx="1464" cy="206"/>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36" name="Line 164"/>
            <p:cNvSpPr>
              <a:spLocks noChangeShapeType="1"/>
            </p:cNvSpPr>
            <p:nvPr userDrawn="1"/>
          </p:nvSpPr>
          <p:spPr bwMode="gray">
            <a:xfrm flipH="1">
              <a:off x="0" y="436"/>
              <a:ext cx="1474" cy="124"/>
            </a:xfrm>
            <a:prstGeom prst="line">
              <a:avLst/>
            </a:prstGeom>
            <a:noFill/>
            <a:ln w="3175">
              <a:solidFill>
                <a:srgbClr val="FFFFFF"/>
              </a:solidFill>
              <a:round/>
              <a:headEnd type="none" w="sm" len="sm"/>
              <a:tailEnd type="none" w="sm" len="sm"/>
            </a:ln>
            <a:effectLst/>
          </p:spPr>
          <p:txBody>
            <a:bodyPr wrap="none" anchor="ctr"/>
            <a:lstStyle/>
            <a:p>
              <a:endParaRPr lang="ru-RU"/>
            </a:p>
          </p:txBody>
        </p:sp>
        <p:grpSp>
          <p:nvGrpSpPr>
            <p:cNvPr id="3237" name="Group 165"/>
            <p:cNvGrpSpPr>
              <a:grpSpLocks/>
            </p:cNvGrpSpPr>
            <p:nvPr userDrawn="1"/>
          </p:nvGrpSpPr>
          <p:grpSpPr bwMode="auto">
            <a:xfrm>
              <a:off x="0" y="2063"/>
              <a:ext cx="5760" cy="1220"/>
              <a:chOff x="235" y="2750"/>
              <a:chExt cx="5241" cy="699"/>
            </a:xfrm>
          </p:grpSpPr>
          <p:sp>
            <p:nvSpPr>
              <p:cNvPr id="3238" name="Line 166"/>
              <p:cNvSpPr>
                <a:spLocks noChangeShapeType="1"/>
              </p:cNvSpPr>
              <p:nvPr/>
            </p:nvSpPr>
            <p:spPr bwMode="gray">
              <a:xfrm>
                <a:off x="235" y="3449"/>
                <a:ext cx="5241" cy="0"/>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39" name="Line 167"/>
              <p:cNvSpPr>
                <a:spLocks noChangeShapeType="1"/>
              </p:cNvSpPr>
              <p:nvPr/>
            </p:nvSpPr>
            <p:spPr bwMode="gray">
              <a:xfrm>
                <a:off x="235" y="3191"/>
                <a:ext cx="5241" cy="0"/>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40" name="Line 168"/>
              <p:cNvSpPr>
                <a:spLocks noChangeShapeType="1"/>
              </p:cNvSpPr>
              <p:nvPr/>
            </p:nvSpPr>
            <p:spPr bwMode="gray">
              <a:xfrm>
                <a:off x="235" y="2958"/>
                <a:ext cx="5239" cy="0"/>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41" name="Line 169"/>
              <p:cNvSpPr>
                <a:spLocks noChangeShapeType="1"/>
              </p:cNvSpPr>
              <p:nvPr/>
            </p:nvSpPr>
            <p:spPr bwMode="gray">
              <a:xfrm>
                <a:off x="235" y="2750"/>
                <a:ext cx="5239" cy="0"/>
              </a:xfrm>
              <a:prstGeom prst="line">
                <a:avLst/>
              </a:prstGeom>
              <a:noFill/>
              <a:ln w="3175">
                <a:solidFill>
                  <a:srgbClr val="FFFFFF"/>
                </a:solidFill>
                <a:round/>
                <a:headEnd type="none" w="sm" len="sm"/>
                <a:tailEnd type="none" w="sm" len="sm"/>
              </a:ln>
              <a:effectLst/>
            </p:spPr>
            <p:txBody>
              <a:bodyPr wrap="none" anchor="ctr"/>
              <a:lstStyle/>
              <a:p>
                <a:endParaRPr lang="ru-RU"/>
              </a:p>
            </p:txBody>
          </p:sp>
        </p:grpSp>
        <p:sp>
          <p:nvSpPr>
            <p:cNvPr id="3242" name="Line 170"/>
            <p:cNvSpPr>
              <a:spLocks noChangeShapeType="1"/>
            </p:cNvSpPr>
            <p:nvPr userDrawn="1"/>
          </p:nvSpPr>
          <p:spPr bwMode="gray">
            <a:xfrm>
              <a:off x="0" y="1753"/>
              <a:ext cx="5760" cy="0"/>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43" name="Line 171"/>
            <p:cNvSpPr>
              <a:spLocks noChangeShapeType="1"/>
            </p:cNvSpPr>
            <p:nvPr userDrawn="1"/>
          </p:nvSpPr>
          <p:spPr bwMode="gray">
            <a:xfrm flipV="1">
              <a:off x="0" y="1455"/>
              <a:ext cx="5760" cy="1"/>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44" name="Line 172"/>
            <p:cNvSpPr>
              <a:spLocks noChangeShapeType="1"/>
            </p:cNvSpPr>
            <p:nvPr userDrawn="1"/>
          </p:nvSpPr>
          <p:spPr bwMode="gray">
            <a:xfrm>
              <a:off x="0" y="1182"/>
              <a:ext cx="5760" cy="9"/>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45" name="Line 173"/>
            <p:cNvSpPr>
              <a:spLocks noChangeShapeType="1"/>
            </p:cNvSpPr>
            <p:nvPr userDrawn="1"/>
          </p:nvSpPr>
          <p:spPr bwMode="gray">
            <a:xfrm>
              <a:off x="0" y="965"/>
              <a:ext cx="5734" cy="0"/>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46" name="Line 174"/>
            <p:cNvSpPr>
              <a:spLocks noChangeShapeType="1"/>
            </p:cNvSpPr>
            <p:nvPr userDrawn="1"/>
          </p:nvSpPr>
          <p:spPr bwMode="gray">
            <a:xfrm flipV="1">
              <a:off x="0" y="780"/>
              <a:ext cx="5760" cy="11"/>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47" name="Line 175"/>
            <p:cNvSpPr>
              <a:spLocks noChangeShapeType="1"/>
            </p:cNvSpPr>
            <p:nvPr userDrawn="1"/>
          </p:nvSpPr>
          <p:spPr bwMode="gray">
            <a:xfrm>
              <a:off x="0" y="661"/>
              <a:ext cx="5760" cy="7"/>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48" name="Line 176"/>
            <p:cNvSpPr>
              <a:spLocks noChangeShapeType="1"/>
            </p:cNvSpPr>
            <p:nvPr userDrawn="1"/>
          </p:nvSpPr>
          <p:spPr bwMode="gray">
            <a:xfrm flipV="1">
              <a:off x="0" y="558"/>
              <a:ext cx="5760" cy="17"/>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49" name="Line 177"/>
            <p:cNvSpPr>
              <a:spLocks noChangeShapeType="1"/>
            </p:cNvSpPr>
            <p:nvPr userDrawn="1"/>
          </p:nvSpPr>
          <p:spPr bwMode="gray">
            <a:xfrm>
              <a:off x="25" y="521"/>
              <a:ext cx="5735" cy="0"/>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3250" name="Line 178"/>
            <p:cNvSpPr>
              <a:spLocks noChangeShapeType="1"/>
            </p:cNvSpPr>
            <p:nvPr userDrawn="1"/>
          </p:nvSpPr>
          <p:spPr bwMode="gray">
            <a:xfrm>
              <a:off x="0" y="482"/>
              <a:ext cx="5760" cy="0"/>
            </a:xfrm>
            <a:prstGeom prst="line">
              <a:avLst/>
            </a:prstGeom>
            <a:noFill/>
            <a:ln w="3175">
              <a:solidFill>
                <a:srgbClr val="FFFFFF"/>
              </a:solidFill>
              <a:round/>
              <a:headEnd type="none" w="sm" len="sm"/>
              <a:tailEnd type="none" w="sm" len="sm"/>
            </a:ln>
            <a:effectLst/>
          </p:spPr>
          <p:txBody>
            <a:bodyPr wrap="none" anchor="ctr"/>
            <a:lstStyle/>
            <a:p>
              <a:endParaRPr lang="ru-RU"/>
            </a:p>
          </p:txBody>
        </p:sp>
      </p:grpSp>
      <p:sp>
        <p:nvSpPr>
          <p:cNvPr id="3075" name="Rectangle 3"/>
          <p:cNvSpPr>
            <a:spLocks noGrp="1" noChangeArrowheads="1"/>
          </p:cNvSpPr>
          <p:nvPr>
            <p:ph type="subTitle" idx="1"/>
          </p:nvPr>
        </p:nvSpPr>
        <p:spPr bwMode="black">
          <a:xfrm>
            <a:off x="457200" y="5334000"/>
            <a:ext cx="7086600" cy="381000"/>
          </a:xfrm>
        </p:spPr>
        <p:txBody>
          <a:bodyPr/>
          <a:lstStyle>
            <a:lvl1pPr marL="0" indent="0">
              <a:buFont typeface="Wingdings" pitchFamily="2" charset="2"/>
              <a:buNone/>
              <a:defRPr sz="2400" b="1">
                <a:solidFill>
                  <a:schemeClr val="tx2"/>
                </a:solidFill>
              </a:defRPr>
            </a:lvl1pPr>
          </a:lstStyle>
          <a:p>
            <a:r>
              <a:rPr lang="ru-RU" smtClean="0"/>
              <a:t>Образец подзаголовка</a:t>
            </a:r>
            <a:endParaRPr lang="en-US"/>
          </a:p>
        </p:txBody>
      </p:sp>
      <p:sp>
        <p:nvSpPr>
          <p:cNvPr id="3076" name="Rectangle 4"/>
          <p:cNvSpPr>
            <a:spLocks noGrp="1" noChangeArrowheads="1"/>
          </p:cNvSpPr>
          <p:nvPr>
            <p:ph type="dt" sz="half" idx="2"/>
          </p:nvPr>
        </p:nvSpPr>
        <p:spPr>
          <a:xfrm>
            <a:off x="457200" y="6477000"/>
            <a:ext cx="2133600" cy="244475"/>
          </a:xfrm>
        </p:spPr>
        <p:txBody>
          <a:bodyPr/>
          <a:lstStyle>
            <a:lvl1pPr>
              <a:defRPr sz="1200"/>
            </a:lvl1pPr>
          </a:lstStyle>
          <a:p>
            <a:endParaRPr lang="en-US"/>
          </a:p>
        </p:txBody>
      </p:sp>
      <p:sp>
        <p:nvSpPr>
          <p:cNvPr id="3077" name="Rectangle 5"/>
          <p:cNvSpPr>
            <a:spLocks noGrp="1" noChangeArrowheads="1"/>
          </p:cNvSpPr>
          <p:nvPr>
            <p:ph type="ftr" sz="quarter" idx="3"/>
          </p:nvPr>
        </p:nvSpPr>
        <p:spPr>
          <a:xfrm>
            <a:off x="3124200" y="6477000"/>
            <a:ext cx="2895600" cy="244475"/>
          </a:xfrm>
        </p:spPr>
        <p:txBody>
          <a:bodyPr/>
          <a:lstStyle>
            <a:lvl1pPr>
              <a:defRPr sz="1200"/>
            </a:lvl1pPr>
          </a:lstStyle>
          <a:p>
            <a:endParaRPr lang="en-US"/>
          </a:p>
        </p:txBody>
      </p:sp>
      <p:sp>
        <p:nvSpPr>
          <p:cNvPr id="3078" name="Rectangle 6"/>
          <p:cNvSpPr>
            <a:spLocks noGrp="1" noChangeArrowheads="1"/>
          </p:cNvSpPr>
          <p:nvPr>
            <p:ph type="sldNum" sz="quarter" idx="4"/>
          </p:nvPr>
        </p:nvSpPr>
        <p:spPr>
          <a:xfrm>
            <a:off x="6553200" y="6477000"/>
            <a:ext cx="2133600" cy="244475"/>
          </a:xfrm>
        </p:spPr>
        <p:txBody>
          <a:bodyPr/>
          <a:lstStyle>
            <a:lvl1pPr>
              <a:defRPr sz="1200"/>
            </a:lvl1pPr>
          </a:lstStyle>
          <a:p>
            <a:fld id="{F3A728C8-BBA7-45F6-943C-E26AF44AFFBA}" type="slidenum">
              <a:rPr lang="en-US"/>
              <a:pPr/>
              <a:t>‹#›</a:t>
            </a:fld>
            <a:endParaRPr lang="en-US"/>
          </a:p>
        </p:txBody>
      </p:sp>
      <p:grpSp>
        <p:nvGrpSpPr>
          <p:cNvPr id="3251" name="Group 179"/>
          <p:cNvGrpSpPr>
            <a:grpSpLocks/>
          </p:cNvGrpSpPr>
          <p:nvPr/>
        </p:nvGrpSpPr>
        <p:grpSpPr bwMode="auto">
          <a:xfrm flipH="1">
            <a:off x="0" y="0"/>
            <a:ext cx="9144000" cy="2159000"/>
            <a:chOff x="-1" y="0"/>
            <a:chExt cx="5769" cy="1360"/>
          </a:xfrm>
        </p:grpSpPr>
        <p:sp>
          <p:nvSpPr>
            <p:cNvPr id="3252" name="Freeform 180"/>
            <p:cNvSpPr>
              <a:spLocks/>
            </p:cNvSpPr>
            <p:nvPr/>
          </p:nvSpPr>
          <p:spPr bwMode="gray">
            <a:xfrm>
              <a:off x="0" y="0"/>
              <a:ext cx="5768" cy="1360"/>
            </a:xfrm>
            <a:custGeom>
              <a:avLst/>
              <a:gdLst/>
              <a:ahLst/>
              <a:cxnLst>
                <a:cxn ang="0">
                  <a:pos x="0" y="0"/>
                </a:cxn>
                <a:cxn ang="0">
                  <a:pos x="0" y="616"/>
                </a:cxn>
                <a:cxn ang="0">
                  <a:pos x="1496" y="460"/>
                </a:cxn>
                <a:cxn ang="0">
                  <a:pos x="5768" y="1360"/>
                </a:cxn>
                <a:cxn ang="0">
                  <a:pos x="5768" y="0"/>
                </a:cxn>
                <a:cxn ang="0">
                  <a:pos x="0" y="0"/>
                </a:cxn>
              </a:cxnLst>
              <a:rect l="0" t="0" r="r" b="b"/>
              <a:pathLst>
                <a:path w="5768" h="1360">
                  <a:moveTo>
                    <a:pt x="0" y="0"/>
                  </a:moveTo>
                  <a:lnTo>
                    <a:pt x="0" y="616"/>
                  </a:lnTo>
                  <a:cubicBezTo>
                    <a:pt x="72" y="608"/>
                    <a:pt x="264" y="510"/>
                    <a:pt x="1496" y="460"/>
                  </a:cubicBezTo>
                  <a:cubicBezTo>
                    <a:pt x="2728" y="411"/>
                    <a:pt x="4632" y="672"/>
                    <a:pt x="5768" y="1360"/>
                  </a:cubicBezTo>
                  <a:lnTo>
                    <a:pt x="5768" y="0"/>
                  </a:lnTo>
                  <a:lnTo>
                    <a:pt x="0" y="0"/>
                  </a:lnTo>
                  <a:close/>
                </a:path>
              </a:pathLst>
            </a:custGeom>
            <a:gradFill rotWithShape="1">
              <a:gsLst>
                <a:gs pos="0">
                  <a:schemeClr val="hlink"/>
                </a:gs>
                <a:gs pos="100000">
                  <a:schemeClr val="hlink">
                    <a:gamma/>
                    <a:shade val="63529"/>
                    <a:invGamma/>
                  </a:schemeClr>
                </a:gs>
              </a:gsLst>
              <a:lin ang="0" scaled="1"/>
            </a:gradFill>
            <a:ln w="9525">
              <a:noFill/>
              <a:round/>
              <a:headEnd/>
              <a:tailEnd/>
            </a:ln>
            <a:effectLst/>
          </p:spPr>
          <p:txBody>
            <a:bodyPr/>
            <a:lstStyle/>
            <a:p>
              <a:endParaRPr lang="ru-RU"/>
            </a:p>
          </p:txBody>
        </p:sp>
        <p:sp>
          <p:nvSpPr>
            <p:cNvPr id="3253" name="Freeform 181"/>
            <p:cNvSpPr>
              <a:spLocks/>
            </p:cNvSpPr>
            <p:nvPr/>
          </p:nvSpPr>
          <p:spPr bwMode="gray">
            <a:xfrm>
              <a:off x="-1" y="0"/>
              <a:ext cx="5761" cy="1104"/>
            </a:xfrm>
            <a:custGeom>
              <a:avLst/>
              <a:gdLst/>
              <a:ahLst/>
              <a:cxnLst>
                <a:cxn ang="0">
                  <a:pos x="0" y="0"/>
                </a:cxn>
                <a:cxn ang="0">
                  <a:pos x="0" y="632"/>
                </a:cxn>
                <a:cxn ang="0">
                  <a:pos x="1521" y="448"/>
                </a:cxn>
                <a:cxn ang="0">
                  <a:pos x="5761" y="1104"/>
                </a:cxn>
                <a:cxn ang="0">
                  <a:pos x="5760" y="8"/>
                </a:cxn>
                <a:cxn ang="0">
                  <a:pos x="0" y="0"/>
                </a:cxn>
              </a:cxnLst>
              <a:rect l="0" t="0" r="r" b="b"/>
              <a:pathLst>
                <a:path w="5761" h="1104">
                  <a:moveTo>
                    <a:pt x="0" y="0"/>
                  </a:moveTo>
                  <a:lnTo>
                    <a:pt x="0" y="632"/>
                  </a:lnTo>
                  <a:cubicBezTo>
                    <a:pt x="72" y="625"/>
                    <a:pt x="401" y="504"/>
                    <a:pt x="1521" y="448"/>
                  </a:cubicBezTo>
                  <a:cubicBezTo>
                    <a:pt x="2641" y="392"/>
                    <a:pt x="4505" y="504"/>
                    <a:pt x="5761" y="1104"/>
                  </a:cubicBezTo>
                  <a:lnTo>
                    <a:pt x="5760" y="8"/>
                  </a:lnTo>
                  <a:lnTo>
                    <a:pt x="0" y="0"/>
                  </a:lnTo>
                  <a:close/>
                </a:path>
              </a:pathLst>
            </a:custGeom>
            <a:gradFill rotWithShape="1">
              <a:gsLst>
                <a:gs pos="0">
                  <a:schemeClr val="hlink">
                    <a:gamma/>
                    <a:shade val="63529"/>
                    <a:invGamma/>
                  </a:schemeClr>
                </a:gs>
                <a:gs pos="100000">
                  <a:schemeClr val="hlink"/>
                </a:gs>
              </a:gsLst>
              <a:lin ang="0" scaled="1"/>
            </a:gradFill>
            <a:ln w="9525">
              <a:noFill/>
              <a:round/>
              <a:headEnd/>
              <a:tailEnd/>
            </a:ln>
            <a:effectLst/>
          </p:spPr>
          <p:txBody>
            <a:bodyPr/>
            <a:lstStyle/>
            <a:p>
              <a:endParaRPr lang="ru-RU"/>
            </a:p>
          </p:txBody>
        </p:sp>
      </p:grpSp>
      <p:pic>
        <p:nvPicPr>
          <p:cNvPr id="3254" name="Picture 182" descr="figure07_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5638800" y="3124200"/>
            <a:ext cx="2447925" cy="2044700"/>
          </a:xfrm>
          <a:prstGeom prst="rect">
            <a:avLst/>
          </a:prstGeom>
          <a:noFill/>
        </p:spPr>
      </p:pic>
      <p:pic>
        <p:nvPicPr>
          <p:cNvPr id="3255" name="Picture 183" descr="figure07_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a:off x="7019925" y="4005263"/>
            <a:ext cx="2124075" cy="1774825"/>
          </a:xfrm>
          <a:prstGeom prst="rect">
            <a:avLst/>
          </a:prstGeom>
          <a:noFill/>
        </p:spPr>
      </p:pic>
      <p:pic>
        <p:nvPicPr>
          <p:cNvPr id="3256" name="Picture 184" descr="figure07_o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gray">
          <a:xfrm>
            <a:off x="6227763" y="4868863"/>
            <a:ext cx="1619250" cy="1352550"/>
          </a:xfrm>
          <a:prstGeom prst="rect">
            <a:avLst/>
          </a:prstGeom>
          <a:noFill/>
        </p:spPr>
      </p:pic>
      <p:sp>
        <p:nvSpPr>
          <p:cNvPr id="3258" name="Rectangle 186"/>
          <p:cNvSpPr>
            <a:spLocks noGrp="1" noChangeArrowheads="1"/>
          </p:cNvSpPr>
          <p:nvPr>
            <p:ph type="ctrTitle" sz="quarter"/>
          </p:nvPr>
        </p:nvSpPr>
        <p:spPr bwMode="gray">
          <a:xfrm>
            <a:off x="457200" y="4191000"/>
            <a:ext cx="5410200" cy="1219200"/>
          </a:xfrm>
          <a:effectLst>
            <a:outerShdw dist="35921" dir="2700000" algn="ctr" rotWithShape="0">
              <a:schemeClr val="bg2"/>
            </a:outerShdw>
          </a:effectLst>
        </p:spPr>
        <p:txBody>
          <a:bodyPr/>
          <a:lstStyle>
            <a:lvl1pPr algn="l">
              <a:defRPr sz="4000">
                <a:solidFill>
                  <a:schemeClr val="tx1"/>
                </a:solidFill>
              </a:defRPr>
            </a:lvl1pPr>
          </a:lstStyle>
          <a:p>
            <a:r>
              <a:rPr lang="ru-RU" altLang="ko-KR" smtClean="0"/>
              <a:t>Образец заголовка</a:t>
            </a:r>
            <a:endParaRPr lang="en-US" altLang="ko-KR"/>
          </a:p>
        </p:txBody>
      </p:sp>
      <p:sp>
        <p:nvSpPr>
          <p:cNvPr id="3086" name="Text Box 14"/>
          <p:cNvSpPr txBox="1">
            <a:spLocks noChangeArrowheads="1"/>
          </p:cNvSpPr>
          <p:nvPr/>
        </p:nvSpPr>
        <p:spPr bwMode="white">
          <a:xfrm>
            <a:off x="228600" y="304800"/>
            <a:ext cx="1524000" cy="579438"/>
          </a:xfrm>
          <a:prstGeom prst="rect">
            <a:avLst/>
          </a:prstGeom>
          <a:noFill/>
          <a:ln w="9525">
            <a:noFill/>
            <a:miter lim="800000"/>
            <a:headEnd/>
            <a:tailEnd/>
          </a:ln>
          <a:effectLst/>
        </p:spPr>
        <p:txBody>
          <a:bodyPr>
            <a:spAutoFit/>
          </a:bodyPr>
          <a:lstStyle/>
          <a:p>
            <a:r>
              <a:rPr lang="en-US" sz="3200" b="1">
                <a:solidFill>
                  <a:srgbClr val="FFFFFF"/>
                </a:solidFill>
                <a:latin typeface="Verdana" pitchFamily="34" charset="0"/>
              </a:rPr>
              <a:t>LOGO</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EB1958D3-28B6-4C9C-844B-B021BE36A8D7}"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3238" y="209550"/>
            <a:ext cx="2024062" cy="60531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776288" y="209550"/>
            <a:ext cx="5924550" cy="60531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C1626280-AFF8-4D49-A799-D997C915FF43}"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C0AD4F69-E011-4192-A362-F7D7A2949C24}"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en-US"/>
          </a:p>
        </p:txBody>
      </p:sp>
      <p:sp>
        <p:nvSpPr>
          <p:cNvPr id="5" name="Нижний колонтитул 4"/>
          <p:cNvSpPr>
            <a:spLocks noGrp="1"/>
          </p:cNvSpPr>
          <p:nvPr>
            <p:ph type="ftr" sz="quarter" idx="11"/>
          </p:nvPr>
        </p:nvSpPr>
        <p:spPr/>
        <p:txBody>
          <a:bodyPr/>
          <a:lstStyle>
            <a:lvl1pPr>
              <a:defRPr/>
            </a:lvl1pPr>
          </a:lstStyle>
          <a:p>
            <a:endParaRPr lang="en-US"/>
          </a:p>
        </p:txBody>
      </p:sp>
      <p:sp>
        <p:nvSpPr>
          <p:cNvPr id="6" name="Номер слайда 5"/>
          <p:cNvSpPr>
            <a:spLocks noGrp="1"/>
          </p:cNvSpPr>
          <p:nvPr>
            <p:ph type="sldNum" sz="quarter" idx="12"/>
          </p:nvPr>
        </p:nvSpPr>
        <p:spPr/>
        <p:txBody>
          <a:bodyPr/>
          <a:lstStyle>
            <a:lvl1pPr>
              <a:defRPr/>
            </a:lvl1pPr>
          </a:lstStyle>
          <a:p>
            <a:fld id="{FF9B5697-81EF-4E5E-95E3-9670FBF53F22}"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776288" y="1347788"/>
            <a:ext cx="3802062" cy="4914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730750" y="1347788"/>
            <a:ext cx="3803650" cy="4914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84ED082E-34A6-40C0-BC1A-5DB714D57060}"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en-US"/>
          </a:p>
        </p:txBody>
      </p:sp>
      <p:sp>
        <p:nvSpPr>
          <p:cNvPr id="8" name="Нижний колонтитул 7"/>
          <p:cNvSpPr>
            <a:spLocks noGrp="1"/>
          </p:cNvSpPr>
          <p:nvPr>
            <p:ph type="ftr" sz="quarter" idx="11"/>
          </p:nvPr>
        </p:nvSpPr>
        <p:spPr/>
        <p:txBody>
          <a:bodyPr/>
          <a:lstStyle>
            <a:lvl1pPr>
              <a:defRPr/>
            </a:lvl1pPr>
          </a:lstStyle>
          <a:p>
            <a:endParaRPr lang="en-US"/>
          </a:p>
        </p:txBody>
      </p:sp>
      <p:sp>
        <p:nvSpPr>
          <p:cNvPr id="9" name="Номер слайда 8"/>
          <p:cNvSpPr>
            <a:spLocks noGrp="1"/>
          </p:cNvSpPr>
          <p:nvPr>
            <p:ph type="sldNum" sz="quarter" idx="12"/>
          </p:nvPr>
        </p:nvSpPr>
        <p:spPr/>
        <p:txBody>
          <a:bodyPr/>
          <a:lstStyle>
            <a:lvl1pPr>
              <a:defRPr/>
            </a:lvl1pPr>
          </a:lstStyle>
          <a:p>
            <a:fld id="{8F5452D8-2E24-4754-89C5-FDAB845E716E}"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en-US"/>
          </a:p>
        </p:txBody>
      </p:sp>
      <p:sp>
        <p:nvSpPr>
          <p:cNvPr id="4" name="Нижний колонтитул 3"/>
          <p:cNvSpPr>
            <a:spLocks noGrp="1"/>
          </p:cNvSpPr>
          <p:nvPr>
            <p:ph type="ftr" sz="quarter" idx="11"/>
          </p:nvPr>
        </p:nvSpPr>
        <p:spPr/>
        <p:txBody>
          <a:bodyPr/>
          <a:lstStyle>
            <a:lvl1pPr>
              <a:defRPr/>
            </a:lvl1pPr>
          </a:lstStyle>
          <a:p>
            <a:endParaRPr lang="en-US"/>
          </a:p>
        </p:txBody>
      </p:sp>
      <p:sp>
        <p:nvSpPr>
          <p:cNvPr id="5" name="Номер слайда 4"/>
          <p:cNvSpPr>
            <a:spLocks noGrp="1"/>
          </p:cNvSpPr>
          <p:nvPr>
            <p:ph type="sldNum" sz="quarter" idx="12"/>
          </p:nvPr>
        </p:nvSpPr>
        <p:spPr/>
        <p:txBody>
          <a:bodyPr/>
          <a:lstStyle>
            <a:lvl1pPr>
              <a:defRPr/>
            </a:lvl1pPr>
          </a:lstStyle>
          <a:p>
            <a:fld id="{97EECABD-0A2C-4CC5-82E0-8F87155808C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en-US"/>
          </a:p>
        </p:txBody>
      </p:sp>
      <p:sp>
        <p:nvSpPr>
          <p:cNvPr id="3" name="Нижний колонтитул 2"/>
          <p:cNvSpPr>
            <a:spLocks noGrp="1"/>
          </p:cNvSpPr>
          <p:nvPr>
            <p:ph type="ftr" sz="quarter" idx="11"/>
          </p:nvPr>
        </p:nvSpPr>
        <p:spPr/>
        <p:txBody>
          <a:bodyPr/>
          <a:lstStyle>
            <a:lvl1pPr>
              <a:defRPr/>
            </a:lvl1pPr>
          </a:lstStyle>
          <a:p>
            <a:endParaRPr lang="en-US"/>
          </a:p>
        </p:txBody>
      </p:sp>
      <p:sp>
        <p:nvSpPr>
          <p:cNvPr id="4" name="Номер слайда 3"/>
          <p:cNvSpPr>
            <a:spLocks noGrp="1"/>
          </p:cNvSpPr>
          <p:nvPr>
            <p:ph type="sldNum" sz="quarter" idx="12"/>
          </p:nvPr>
        </p:nvSpPr>
        <p:spPr/>
        <p:txBody>
          <a:bodyPr/>
          <a:lstStyle>
            <a:lvl1pPr>
              <a:defRPr/>
            </a:lvl1pPr>
          </a:lstStyle>
          <a:p>
            <a:fld id="{0DD66AA4-2082-45A5-86CC-49D34C5A2B93}"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1C506611-9536-4C4B-9313-6EE2777E7F07}"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en-US"/>
          </a:p>
        </p:txBody>
      </p:sp>
      <p:sp>
        <p:nvSpPr>
          <p:cNvPr id="6" name="Нижний колонтитул 5"/>
          <p:cNvSpPr>
            <a:spLocks noGrp="1"/>
          </p:cNvSpPr>
          <p:nvPr>
            <p:ph type="ftr" sz="quarter" idx="11"/>
          </p:nvPr>
        </p:nvSpPr>
        <p:spPr/>
        <p:txBody>
          <a:bodyPr/>
          <a:lstStyle>
            <a:lvl1pPr>
              <a:defRPr/>
            </a:lvl1pPr>
          </a:lstStyle>
          <a:p>
            <a:endParaRPr lang="en-US"/>
          </a:p>
        </p:txBody>
      </p:sp>
      <p:sp>
        <p:nvSpPr>
          <p:cNvPr id="7" name="Номер слайда 6"/>
          <p:cNvSpPr>
            <a:spLocks noGrp="1"/>
          </p:cNvSpPr>
          <p:nvPr>
            <p:ph type="sldNum" sz="quarter" idx="12"/>
          </p:nvPr>
        </p:nvSpPr>
        <p:spPr/>
        <p:txBody>
          <a:bodyPr/>
          <a:lstStyle>
            <a:lvl1pPr>
              <a:defRPr/>
            </a:lvl1pPr>
          </a:lstStyle>
          <a:p>
            <a:fld id="{F4EDDB2E-A651-4DAF-8BF5-7BA49B353F8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tint val="0"/>
                <a:invGamma/>
              </a:schemeClr>
            </a:gs>
          </a:gsLst>
          <a:lin ang="2700000" scaled="1"/>
        </a:gradFill>
        <a:effectLst/>
      </p:bgPr>
    </p:bg>
    <p:spTree>
      <p:nvGrpSpPr>
        <p:cNvPr id="1" name=""/>
        <p:cNvGrpSpPr/>
        <p:nvPr/>
      </p:nvGrpSpPr>
      <p:grpSpPr>
        <a:xfrm>
          <a:off x="0" y="0"/>
          <a:ext cx="0" cy="0"/>
          <a:chOff x="0" y="0"/>
          <a:chExt cx="0" cy="0"/>
        </a:xfrm>
      </p:grpSpPr>
      <p:grpSp>
        <p:nvGrpSpPr>
          <p:cNvPr id="1039" name="Group 15"/>
          <p:cNvGrpSpPr>
            <a:grpSpLocks/>
          </p:cNvGrpSpPr>
          <p:nvPr/>
        </p:nvGrpSpPr>
        <p:grpSpPr bwMode="auto">
          <a:xfrm>
            <a:off x="-12700" y="692150"/>
            <a:ext cx="9144000" cy="6165850"/>
            <a:chOff x="0" y="436"/>
            <a:chExt cx="5760" cy="3884"/>
          </a:xfrm>
        </p:grpSpPr>
        <p:sp>
          <p:nvSpPr>
            <p:cNvPr id="1040" name="Line 16"/>
            <p:cNvSpPr>
              <a:spLocks noChangeShapeType="1"/>
            </p:cNvSpPr>
            <p:nvPr userDrawn="1"/>
          </p:nvSpPr>
          <p:spPr bwMode="gray">
            <a:xfrm>
              <a:off x="1472" y="448"/>
              <a:ext cx="4288" cy="2946"/>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41" name="Line 17"/>
            <p:cNvSpPr>
              <a:spLocks noChangeShapeType="1"/>
            </p:cNvSpPr>
            <p:nvPr userDrawn="1"/>
          </p:nvSpPr>
          <p:spPr bwMode="gray">
            <a:xfrm>
              <a:off x="1472" y="448"/>
              <a:ext cx="4288" cy="3471"/>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42" name="Line 18"/>
            <p:cNvSpPr>
              <a:spLocks noChangeShapeType="1"/>
            </p:cNvSpPr>
            <p:nvPr userDrawn="1"/>
          </p:nvSpPr>
          <p:spPr bwMode="gray">
            <a:xfrm>
              <a:off x="1472" y="448"/>
              <a:ext cx="4067" cy="3872"/>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43" name="Line 19"/>
            <p:cNvSpPr>
              <a:spLocks noChangeShapeType="1"/>
            </p:cNvSpPr>
            <p:nvPr userDrawn="1"/>
          </p:nvSpPr>
          <p:spPr bwMode="gray">
            <a:xfrm>
              <a:off x="1472" y="448"/>
              <a:ext cx="3407" cy="3872"/>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44" name="Line 20"/>
            <p:cNvSpPr>
              <a:spLocks noChangeShapeType="1"/>
            </p:cNvSpPr>
            <p:nvPr userDrawn="1"/>
          </p:nvSpPr>
          <p:spPr bwMode="gray">
            <a:xfrm>
              <a:off x="1472" y="448"/>
              <a:ext cx="2787" cy="3872"/>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45" name="Line 21"/>
            <p:cNvSpPr>
              <a:spLocks noChangeShapeType="1"/>
            </p:cNvSpPr>
            <p:nvPr userDrawn="1"/>
          </p:nvSpPr>
          <p:spPr bwMode="gray">
            <a:xfrm>
              <a:off x="1472" y="448"/>
              <a:ext cx="2162" cy="3872"/>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46" name="Line 22"/>
            <p:cNvSpPr>
              <a:spLocks noChangeShapeType="1"/>
            </p:cNvSpPr>
            <p:nvPr userDrawn="1"/>
          </p:nvSpPr>
          <p:spPr bwMode="gray">
            <a:xfrm>
              <a:off x="1472" y="448"/>
              <a:ext cx="1612" cy="3872"/>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47" name="Line 23"/>
            <p:cNvSpPr>
              <a:spLocks noChangeShapeType="1"/>
            </p:cNvSpPr>
            <p:nvPr userDrawn="1"/>
          </p:nvSpPr>
          <p:spPr bwMode="gray">
            <a:xfrm>
              <a:off x="1472" y="448"/>
              <a:ext cx="1065" cy="3872"/>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48" name="Line 24"/>
            <p:cNvSpPr>
              <a:spLocks noChangeShapeType="1"/>
            </p:cNvSpPr>
            <p:nvPr userDrawn="1"/>
          </p:nvSpPr>
          <p:spPr bwMode="gray">
            <a:xfrm>
              <a:off x="1472" y="448"/>
              <a:ext cx="514" cy="3872"/>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49" name="Line 25"/>
            <p:cNvSpPr>
              <a:spLocks noChangeShapeType="1"/>
            </p:cNvSpPr>
            <p:nvPr userDrawn="1"/>
          </p:nvSpPr>
          <p:spPr bwMode="gray">
            <a:xfrm>
              <a:off x="1472" y="448"/>
              <a:ext cx="0" cy="3872"/>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50" name="Line 26"/>
            <p:cNvSpPr>
              <a:spLocks noChangeShapeType="1"/>
            </p:cNvSpPr>
            <p:nvPr userDrawn="1"/>
          </p:nvSpPr>
          <p:spPr bwMode="gray">
            <a:xfrm>
              <a:off x="1472" y="448"/>
              <a:ext cx="4288" cy="2549"/>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51" name="Line 27"/>
            <p:cNvSpPr>
              <a:spLocks noChangeShapeType="1"/>
            </p:cNvSpPr>
            <p:nvPr userDrawn="1"/>
          </p:nvSpPr>
          <p:spPr bwMode="gray">
            <a:xfrm>
              <a:off x="1472" y="448"/>
              <a:ext cx="4288" cy="2195"/>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52" name="Line 28"/>
            <p:cNvSpPr>
              <a:spLocks noChangeShapeType="1"/>
            </p:cNvSpPr>
            <p:nvPr userDrawn="1"/>
          </p:nvSpPr>
          <p:spPr bwMode="gray">
            <a:xfrm>
              <a:off x="1472" y="448"/>
              <a:ext cx="4288" cy="1891"/>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53" name="Line 29"/>
            <p:cNvSpPr>
              <a:spLocks noChangeShapeType="1"/>
            </p:cNvSpPr>
            <p:nvPr userDrawn="1"/>
          </p:nvSpPr>
          <p:spPr bwMode="gray">
            <a:xfrm>
              <a:off x="1472" y="448"/>
              <a:ext cx="4288" cy="1584"/>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54" name="Line 30"/>
            <p:cNvSpPr>
              <a:spLocks noChangeShapeType="1"/>
            </p:cNvSpPr>
            <p:nvPr userDrawn="1"/>
          </p:nvSpPr>
          <p:spPr bwMode="gray">
            <a:xfrm>
              <a:off x="1515" y="462"/>
              <a:ext cx="4245" cy="1307"/>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55" name="Line 31"/>
            <p:cNvSpPr>
              <a:spLocks noChangeShapeType="1"/>
            </p:cNvSpPr>
            <p:nvPr userDrawn="1"/>
          </p:nvSpPr>
          <p:spPr bwMode="gray">
            <a:xfrm>
              <a:off x="1472" y="448"/>
              <a:ext cx="4288" cy="1057"/>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56" name="Line 32"/>
            <p:cNvSpPr>
              <a:spLocks noChangeShapeType="1"/>
            </p:cNvSpPr>
            <p:nvPr userDrawn="1"/>
          </p:nvSpPr>
          <p:spPr bwMode="gray">
            <a:xfrm>
              <a:off x="1472" y="448"/>
              <a:ext cx="4288" cy="833"/>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57" name="Line 33"/>
            <p:cNvSpPr>
              <a:spLocks noChangeShapeType="1"/>
            </p:cNvSpPr>
            <p:nvPr userDrawn="1"/>
          </p:nvSpPr>
          <p:spPr bwMode="gray">
            <a:xfrm>
              <a:off x="1472" y="448"/>
              <a:ext cx="4288" cy="613"/>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58" name="Line 34"/>
            <p:cNvSpPr>
              <a:spLocks noChangeShapeType="1"/>
            </p:cNvSpPr>
            <p:nvPr userDrawn="1"/>
          </p:nvSpPr>
          <p:spPr bwMode="gray">
            <a:xfrm>
              <a:off x="1472" y="448"/>
              <a:ext cx="4288" cy="438"/>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59" name="Line 35"/>
            <p:cNvSpPr>
              <a:spLocks noChangeShapeType="1"/>
            </p:cNvSpPr>
            <p:nvPr userDrawn="1"/>
          </p:nvSpPr>
          <p:spPr bwMode="gray">
            <a:xfrm>
              <a:off x="1472" y="448"/>
              <a:ext cx="4288" cy="259"/>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60" name="Line 36"/>
            <p:cNvSpPr>
              <a:spLocks noChangeShapeType="1"/>
            </p:cNvSpPr>
            <p:nvPr userDrawn="1"/>
          </p:nvSpPr>
          <p:spPr bwMode="gray">
            <a:xfrm>
              <a:off x="1472" y="448"/>
              <a:ext cx="4288" cy="130"/>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61" name="Line 37"/>
            <p:cNvSpPr>
              <a:spLocks noChangeShapeType="1"/>
            </p:cNvSpPr>
            <p:nvPr userDrawn="1"/>
          </p:nvSpPr>
          <p:spPr bwMode="gray">
            <a:xfrm flipH="1">
              <a:off x="0" y="449"/>
              <a:ext cx="1474" cy="0"/>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62" name="Line 38"/>
            <p:cNvSpPr>
              <a:spLocks noChangeShapeType="1"/>
            </p:cNvSpPr>
            <p:nvPr userDrawn="1"/>
          </p:nvSpPr>
          <p:spPr bwMode="gray">
            <a:xfrm flipH="1">
              <a:off x="0" y="436"/>
              <a:ext cx="1474" cy="2514"/>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63" name="Line 39"/>
            <p:cNvSpPr>
              <a:spLocks noChangeShapeType="1"/>
            </p:cNvSpPr>
            <p:nvPr userDrawn="1"/>
          </p:nvSpPr>
          <p:spPr bwMode="gray">
            <a:xfrm flipH="1">
              <a:off x="0" y="462"/>
              <a:ext cx="1461" cy="3461"/>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64" name="Line 40"/>
            <p:cNvSpPr>
              <a:spLocks noChangeShapeType="1"/>
            </p:cNvSpPr>
            <p:nvPr userDrawn="1"/>
          </p:nvSpPr>
          <p:spPr bwMode="gray">
            <a:xfrm flipH="1">
              <a:off x="249" y="463"/>
              <a:ext cx="1215" cy="3857"/>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65" name="Line 41"/>
            <p:cNvSpPr>
              <a:spLocks noChangeShapeType="1"/>
            </p:cNvSpPr>
            <p:nvPr userDrawn="1"/>
          </p:nvSpPr>
          <p:spPr bwMode="gray">
            <a:xfrm flipH="1">
              <a:off x="657" y="472"/>
              <a:ext cx="808" cy="3848"/>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66" name="Line 42"/>
            <p:cNvSpPr>
              <a:spLocks noChangeShapeType="1"/>
            </p:cNvSpPr>
            <p:nvPr userDrawn="1"/>
          </p:nvSpPr>
          <p:spPr bwMode="gray">
            <a:xfrm flipH="1">
              <a:off x="1066" y="463"/>
              <a:ext cx="404" cy="3857"/>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67" name="Line 43"/>
            <p:cNvSpPr>
              <a:spLocks noChangeShapeType="1"/>
            </p:cNvSpPr>
            <p:nvPr userDrawn="1"/>
          </p:nvSpPr>
          <p:spPr bwMode="gray">
            <a:xfrm flipH="1">
              <a:off x="0" y="436"/>
              <a:ext cx="1474" cy="1875"/>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68" name="Line 44"/>
            <p:cNvSpPr>
              <a:spLocks noChangeShapeType="1"/>
            </p:cNvSpPr>
            <p:nvPr userDrawn="1"/>
          </p:nvSpPr>
          <p:spPr bwMode="gray">
            <a:xfrm flipH="1">
              <a:off x="0" y="466"/>
              <a:ext cx="1447" cy="1327"/>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69" name="Line 45"/>
            <p:cNvSpPr>
              <a:spLocks noChangeShapeType="1"/>
            </p:cNvSpPr>
            <p:nvPr userDrawn="1"/>
          </p:nvSpPr>
          <p:spPr bwMode="gray">
            <a:xfrm flipH="1">
              <a:off x="0" y="449"/>
              <a:ext cx="1474" cy="896"/>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70" name="Line 46"/>
            <p:cNvSpPr>
              <a:spLocks noChangeShapeType="1"/>
            </p:cNvSpPr>
            <p:nvPr userDrawn="1"/>
          </p:nvSpPr>
          <p:spPr bwMode="gray">
            <a:xfrm flipH="1">
              <a:off x="0" y="471"/>
              <a:ext cx="1435" cy="500"/>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71" name="Line 47"/>
            <p:cNvSpPr>
              <a:spLocks noChangeShapeType="1"/>
            </p:cNvSpPr>
            <p:nvPr userDrawn="1"/>
          </p:nvSpPr>
          <p:spPr bwMode="gray">
            <a:xfrm flipH="1">
              <a:off x="0" y="463"/>
              <a:ext cx="1464" cy="206"/>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72" name="Line 48"/>
            <p:cNvSpPr>
              <a:spLocks noChangeShapeType="1"/>
            </p:cNvSpPr>
            <p:nvPr userDrawn="1"/>
          </p:nvSpPr>
          <p:spPr bwMode="gray">
            <a:xfrm flipH="1">
              <a:off x="0" y="436"/>
              <a:ext cx="1474" cy="124"/>
            </a:xfrm>
            <a:prstGeom prst="line">
              <a:avLst/>
            </a:prstGeom>
            <a:noFill/>
            <a:ln w="3175">
              <a:solidFill>
                <a:srgbClr val="FFFFFF"/>
              </a:solidFill>
              <a:round/>
              <a:headEnd type="none" w="sm" len="sm"/>
              <a:tailEnd type="none" w="sm" len="sm"/>
            </a:ln>
            <a:effectLst/>
          </p:spPr>
          <p:txBody>
            <a:bodyPr wrap="none" anchor="ctr"/>
            <a:lstStyle/>
            <a:p>
              <a:endParaRPr lang="ru-RU"/>
            </a:p>
          </p:txBody>
        </p:sp>
        <p:grpSp>
          <p:nvGrpSpPr>
            <p:cNvPr id="1073" name="Group 49"/>
            <p:cNvGrpSpPr>
              <a:grpSpLocks/>
            </p:cNvGrpSpPr>
            <p:nvPr userDrawn="1"/>
          </p:nvGrpSpPr>
          <p:grpSpPr bwMode="auto">
            <a:xfrm>
              <a:off x="0" y="2063"/>
              <a:ext cx="5760" cy="1220"/>
              <a:chOff x="235" y="2750"/>
              <a:chExt cx="5241" cy="699"/>
            </a:xfrm>
          </p:grpSpPr>
          <p:sp>
            <p:nvSpPr>
              <p:cNvPr id="1074" name="Line 50"/>
              <p:cNvSpPr>
                <a:spLocks noChangeShapeType="1"/>
              </p:cNvSpPr>
              <p:nvPr/>
            </p:nvSpPr>
            <p:spPr bwMode="gray">
              <a:xfrm>
                <a:off x="235" y="3449"/>
                <a:ext cx="5241" cy="0"/>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75" name="Line 51"/>
              <p:cNvSpPr>
                <a:spLocks noChangeShapeType="1"/>
              </p:cNvSpPr>
              <p:nvPr/>
            </p:nvSpPr>
            <p:spPr bwMode="gray">
              <a:xfrm>
                <a:off x="235" y="3191"/>
                <a:ext cx="5241" cy="0"/>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76" name="Line 52"/>
              <p:cNvSpPr>
                <a:spLocks noChangeShapeType="1"/>
              </p:cNvSpPr>
              <p:nvPr/>
            </p:nvSpPr>
            <p:spPr bwMode="gray">
              <a:xfrm>
                <a:off x="235" y="2958"/>
                <a:ext cx="5239" cy="0"/>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77" name="Line 53"/>
              <p:cNvSpPr>
                <a:spLocks noChangeShapeType="1"/>
              </p:cNvSpPr>
              <p:nvPr/>
            </p:nvSpPr>
            <p:spPr bwMode="gray">
              <a:xfrm>
                <a:off x="235" y="2750"/>
                <a:ext cx="5239" cy="0"/>
              </a:xfrm>
              <a:prstGeom prst="line">
                <a:avLst/>
              </a:prstGeom>
              <a:noFill/>
              <a:ln w="3175">
                <a:solidFill>
                  <a:srgbClr val="FFFFFF"/>
                </a:solidFill>
                <a:round/>
                <a:headEnd type="none" w="sm" len="sm"/>
                <a:tailEnd type="none" w="sm" len="sm"/>
              </a:ln>
              <a:effectLst/>
            </p:spPr>
            <p:txBody>
              <a:bodyPr wrap="none" anchor="ctr"/>
              <a:lstStyle/>
              <a:p>
                <a:endParaRPr lang="ru-RU"/>
              </a:p>
            </p:txBody>
          </p:sp>
        </p:grpSp>
        <p:sp>
          <p:nvSpPr>
            <p:cNvPr id="1078" name="Line 54"/>
            <p:cNvSpPr>
              <a:spLocks noChangeShapeType="1"/>
            </p:cNvSpPr>
            <p:nvPr userDrawn="1"/>
          </p:nvSpPr>
          <p:spPr bwMode="gray">
            <a:xfrm>
              <a:off x="0" y="1753"/>
              <a:ext cx="5760" cy="0"/>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79" name="Line 55"/>
            <p:cNvSpPr>
              <a:spLocks noChangeShapeType="1"/>
            </p:cNvSpPr>
            <p:nvPr userDrawn="1"/>
          </p:nvSpPr>
          <p:spPr bwMode="gray">
            <a:xfrm flipV="1">
              <a:off x="0" y="1455"/>
              <a:ext cx="5760" cy="1"/>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80" name="Line 56"/>
            <p:cNvSpPr>
              <a:spLocks noChangeShapeType="1"/>
            </p:cNvSpPr>
            <p:nvPr userDrawn="1"/>
          </p:nvSpPr>
          <p:spPr bwMode="gray">
            <a:xfrm>
              <a:off x="0" y="1182"/>
              <a:ext cx="5760" cy="9"/>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81" name="Line 57"/>
            <p:cNvSpPr>
              <a:spLocks noChangeShapeType="1"/>
            </p:cNvSpPr>
            <p:nvPr userDrawn="1"/>
          </p:nvSpPr>
          <p:spPr bwMode="gray">
            <a:xfrm>
              <a:off x="0" y="965"/>
              <a:ext cx="5734" cy="0"/>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82" name="Line 58"/>
            <p:cNvSpPr>
              <a:spLocks noChangeShapeType="1"/>
            </p:cNvSpPr>
            <p:nvPr userDrawn="1"/>
          </p:nvSpPr>
          <p:spPr bwMode="gray">
            <a:xfrm flipV="1">
              <a:off x="0" y="780"/>
              <a:ext cx="5760" cy="11"/>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83" name="Line 59"/>
            <p:cNvSpPr>
              <a:spLocks noChangeShapeType="1"/>
            </p:cNvSpPr>
            <p:nvPr userDrawn="1"/>
          </p:nvSpPr>
          <p:spPr bwMode="gray">
            <a:xfrm>
              <a:off x="0" y="661"/>
              <a:ext cx="5760" cy="7"/>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84" name="Line 60"/>
            <p:cNvSpPr>
              <a:spLocks noChangeShapeType="1"/>
            </p:cNvSpPr>
            <p:nvPr userDrawn="1"/>
          </p:nvSpPr>
          <p:spPr bwMode="gray">
            <a:xfrm flipV="1">
              <a:off x="0" y="558"/>
              <a:ext cx="5760" cy="17"/>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85" name="Line 61"/>
            <p:cNvSpPr>
              <a:spLocks noChangeShapeType="1"/>
            </p:cNvSpPr>
            <p:nvPr userDrawn="1"/>
          </p:nvSpPr>
          <p:spPr bwMode="gray">
            <a:xfrm>
              <a:off x="25" y="521"/>
              <a:ext cx="5735" cy="0"/>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86" name="Line 62"/>
            <p:cNvSpPr>
              <a:spLocks noChangeShapeType="1"/>
            </p:cNvSpPr>
            <p:nvPr userDrawn="1"/>
          </p:nvSpPr>
          <p:spPr bwMode="gray">
            <a:xfrm>
              <a:off x="0" y="482"/>
              <a:ext cx="5760" cy="0"/>
            </a:xfrm>
            <a:prstGeom prst="line">
              <a:avLst/>
            </a:prstGeom>
            <a:noFill/>
            <a:ln w="3175">
              <a:solidFill>
                <a:srgbClr val="FFFFFF"/>
              </a:solidFill>
              <a:round/>
              <a:headEnd type="none" w="sm" len="sm"/>
              <a:tailEnd type="none" w="sm" len="sm"/>
            </a:ln>
            <a:effectLst/>
          </p:spPr>
          <p:txBody>
            <a:bodyPr wrap="none" anchor="ctr"/>
            <a:lstStyle/>
            <a:p>
              <a:endParaRPr lang="ru-RU"/>
            </a:p>
          </p:txBody>
        </p:sp>
      </p:grpSp>
      <p:sp>
        <p:nvSpPr>
          <p:cNvPr id="1087" name="Line 63"/>
          <p:cNvSpPr>
            <a:spLocks noChangeShapeType="1"/>
          </p:cNvSpPr>
          <p:nvPr/>
        </p:nvSpPr>
        <p:spPr bwMode="gray">
          <a:xfrm flipH="1">
            <a:off x="-12700" y="712788"/>
            <a:ext cx="2339975" cy="0"/>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88" name="Line 64"/>
          <p:cNvSpPr>
            <a:spLocks noChangeShapeType="1"/>
          </p:cNvSpPr>
          <p:nvPr/>
        </p:nvSpPr>
        <p:spPr bwMode="gray">
          <a:xfrm flipH="1">
            <a:off x="-12700" y="712788"/>
            <a:ext cx="2339975" cy="349250"/>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89" name="Line 65"/>
          <p:cNvSpPr>
            <a:spLocks noChangeShapeType="1"/>
          </p:cNvSpPr>
          <p:nvPr/>
        </p:nvSpPr>
        <p:spPr bwMode="gray">
          <a:xfrm flipH="1">
            <a:off x="-12700" y="692150"/>
            <a:ext cx="2339975" cy="196850"/>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90" name="Line 66"/>
          <p:cNvSpPr>
            <a:spLocks noChangeShapeType="1"/>
          </p:cNvSpPr>
          <p:nvPr/>
        </p:nvSpPr>
        <p:spPr bwMode="gray">
          <a:xfrm>
            <a:off x="-12700" y="765175"/>
            <a:ext cx="9144000" cy="0"/>
          </a:xfrm>
          <a:prstGeom prst="line">
            <a:avLst/>
          </a:prstGeom>
          <a:noFill/>
          <a:ln w="3175">
            <a:solidFill>
              <a:srgbClr val="FFFFFF"/>
            </a:solidFill>
            <a:round/>
            <a:headEnd type="none" w="sm" len="sm"/>
            <a:tailEnd type="none" w="sm" len="sm"/>
          </a:ln>
          <a:effectLst/>
        </p:spPr>
        <p:txBody>
          <a:bodyPr wrap="none" anchor="ctr"/>
          <a:lstStyle/>
          <a:p>
            <a:endParaRPr lang="ru-RU"/>
          </a:p>
        </p:txBody>
      </p:sp>
      <p:sp>
        <p:nvSpPr>
          <p:cNvPr id="1091" name="Freeform 67"/>
          <p:cNvSpPr>
            <a:spLocks/>
          </p:cNvSpPr>
          <p:nvPr/>
        </p:nvSpPr>
        <p:spPr bwMode="gray">
          <a:xfrm>
            <a:off x="-12700" y="0"/>
            <a:ext cx="9156700" cy="1600200"/>
          </a:xfrm>
          <a:custGeom>
            <a:avLst/>
            <a:gdLst/>
            <a:ahLst/>
            <a:cxnLst>
              <a:cxn ang="0">
                <a:pos x="0" y="0"/>
              </a:cxn>
              <a:cxn ang="0">
                <a:pos x="0" y="688"/>
              </a:cxn>
              <a:cxn ang="0">
                <a:pos x="2008" y="492"/>
              </a:cxn>
              <a:cxn ang="0">
                <a:pos x="5768" y="1008"/>
              </a:cxn>
              <a:cxn ang="0">
                <a:pos x="5768" y="0"/>
              </a:cxn>
              <a:cxn ang="0">
                <a:pos x="0" y="0"/>
              </a:cxn>
            </a:cxnLst>
            <a:rect l="0" t="0" r="r" b="b"/>
            <a:pathLst>
              <a:path w="5768" h="1008">
                <a:moveTo>
                  <a:pt x="0" y="0"/>
                </a:moveTo>
                <a:lnTo>
                  <a:pt x="0" y="688"/>
                </a:lnTo>
                <a:cubicBezTo>
                  <a:pt x="72" y="682"/>
                  <a:pt x="776" y="535"/>
                  <a:pt x="2008" y="492"/>
                </a:cubicBezTo>
                <a:cubicBezTo>
                  <a:pt x="3240" y="449"/>
                  <a:pt x="4792" y="608"/>
                  <a:pt x="5768" y="1008"/>
                </a:cubicBezTo>
                <a:lnTo>
                  <a:pt x="5768" y="0"/>
                </a:lnTo>
                <a:lnTo>
                  <a:pt x="0" y="0"/>
                </a:lnTo>
                <a:close/>
              </a:path>
            </a:pathLst>
          </a:custGeom>
          <a:gradFill rotWithShape="1">
            <a:gsLst>
              <a:gs pos="0">
                <a:schemeClr val="hlink"/>
              </a:gs>
              <a:gs pos="100000">
                <a:schemeClr val="hlink">
                  <a:gamma/>
                  <a:shade val="63529"/>
                  <a:invGamma/>
                </a:schemeClr>
              </a:gs>
            </a:gsLst>
            <a:lin ang="0" scaled="1"/>
          </a:gradFill>
          <a:ln w="9525">
            <a:noFill/>
            <a:round/>
            <a:headEnd/>
            <a:tailEnd/>
          </a:ln>
          <a:effectLst/>
        </p:spPr>
        <p:txBody>
          <a:bodyPr/>
          <a:lstStyle/>
          <a:p>
            <a:endParaRPr lang="ru-RU"/>
          </a:p>
        </p:txBody>
      </p:sp>
      <p:sp>
        <p:nvSpPr>
          <p:cNvPr id="1092" name="Freeform 68"/>
          <p:cNvSpPr>
            <a:spLocks/>
          </p:cNvSpPr>
          <p:nvPr/>
        </p:nvSpPr>
        <p:spPr bwMode="gray">
          <a:xfrm>
            <a:off x="-12700" y="-12700"/>
            <a:ext cx="9156700" cy="1354138"/>
          </a:xfrm>
          <a:custGeom>
            <a:avLst/>
            <a:gdLst/>
            <a:ahLst/>
            <a:cxnLst>
              <a:cxn ang="0">
                <a:pos x="0" y="0"/>
              </a:cxn>
              <a:cxn ang="0">
                <a:pos x="0" y="767"/>
              </a:cxn>
              <a:cxn ang="0">
                <a:pos x="2104" y="448"/>
              </a:cxn>
              <a:cxn ang="0">
                <a:pos x="5768" y="848"/>
              </a:cxn>
              <a:cxn ang="0">
                <a:pos x="5760" y="8"/>
              </a:cxn>
              <a:cxn ang="0">
                <a:pos x="0" y="0"/>
              </a:cxn>
            </a:cxnLst>
            <a:rect l="0" t="0" r="r" b="b"/>
            <a:pathLst>
              <a:path w="5768" h="848">
                <a:moveTo>
                  <a:pt x="0" y="0"/>
                </a:moveTo>
                <a:lnTo>
                  <a:pt x="0" y="767"/>
                </a:lnTo>
                <a:cubicBezTo>
                  <a:pt x="72" y="760"/>
                  <a:pt x="879" y="496"/>
                  <a:pt x="2104" y="448"/>
                </a:cubicBezTo>
                <a:cubicBezTo>
                  <a:pt x="3330" y="401"/>
                  <a:pt x="4792" y="472"/>
                  <a:pt x="5768" y="848"/>
                </a:cubicBezTo>
                <a:lnTo>
                  <a:pt x="5760" y="8"/>
                </a:lnTo>
                <a:lnTo>
                  <a:pt x="0" y="0"/>
                </a:lnTo>
                <a:close/>
              </a:path>
            </a:pathLst>
          </a:custGeom>
          <a:gradFill rotWithShape="1">
            <a:gsLst>
              <a:gs pos="0">
                <a:schemeClr val="hlink">
                  <a:gamma/>
                  <a:shade val="63529"/>
                  <a:invGamma/>
                </a:schemeClr>
              </a:gs>
              <a:gs pos="100000">
                <a:schemeClr val="hlink"/>
              </a:gs>
            </a:gsLst>
            <a:lin ang="0" scaled="1"/>
          </a:gradFill>
          <a:ln w="9525">
            <a:noFill/>
            <a:round/>
            <a:headEnd/>
            <a:tailEnd/>
          </a:ln>
          <a:effectLst/>
        </p:spPr>
        <p:txBody>
          <a:bodyPr/>
          <a:lstStyle/>
          <a:p>
            <a:endParaRPr lang="ru-RU"/>
          </a:p>
        </p:txBody>
      </p:sp>
      <p:pic>
        <p:nvPicPr>
          <p:cNvPr id="1093" name="Picture 69" descr="figure07_o copy"/>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gray">
          <a:xfrm>
            <a:off x="600075" y="115888"/>
            <a:ext cx="1079500" cy="792162"/>
          </a:xfrm>
          <a:prstGeom prst="rect">
            <a:avLst/>
          </a:prstGeom>
          <a:noFill/>
        </p:spPr>
      </p:pic>
      <p:pic>
        <p:nvPicPr>
          <p:cNvPr id="1094" name="Picture 70" descr="figure07_b"/>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gray">
          <a:xfrm>
            <a:off x="-12700" y="333375"/>
            <a:ext cx="1439863" cy="1203325"/>
          </a:xfrm>
          <a:prstGeom prst="rect">
            <a:avLst/>
          </a:prstGeom>
          <a:noFill/>
        </p:spPr>
      </p:pic>
      <p:pic>
        <p:nvPicPr>
          <p:cNvPr id="1095" name="Picture 71" descr="figure07_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gray">
          <a:xfrm>
            <a:off x="1174750" y="404813"/>
            <a:ext cx="649288" cy="542925"/>
          </a:xfrm>
          <a:prstGeom prst="rect">
            <a:avLst/>
          </a:prstGeom>
          <a:noFill/>
        </p:spPr>
      </p:pic>
      <p:sp>
        <p:nvSpPr>
          <p:cNvPr id="1027" name="Rectangle 3"/>
          <p:cNvSpPr>
            <a:spLocks noGrp="1" noChangeArrowheads="1"/>
          </p:cNvSpPr>
          <p:nvPr>
            <p:ph type="body" idx="1"/>
          </p:nvPr>
        </p:nvSpPr>
        <p:spPr bwMode="auto">
          <a:xfrm>
            <a:off x="776288" y="1347788"/>
            <a:ext cx="7758112" cy="4914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028" name="Rectangle 4"/>
          <p:cNvSpPr>
            <a:spLocks noGrp="1" noChangeArrowheads="1"/>
          </p:cNvSpPr>
          <p:nvPr>
            <p:ph type="dt" sz="half" idx="2"/>
          </p:nvPr>
        </p:nvSpPr>
        <p:spPr bwMode="auto">
          <a:xfrm>
            <a:off x="457200" y="6429375"/>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429375"/>
            <a:ext cx="2895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429375"/>
            <a:ext cx="2133600" cy="3206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B57D413A-A774-4151-B391-B228D97D0A75}" type="slidenum">
              <a:rPr lang="en-US"/>
              <a:pPr/>
              <a:t>‹#›</a:t>
            </a:fld>
            <a:endParaRPr lang="en-US"/>
          </a:p>
        </p:txBody>
      </p:sp>
      <p:sp>
        <p:nvSpPr>
          <p:cNvPr id="1026" name="Rectangle 2"/>
          <p:cNvSpPr>
            <a:spLocks noGrp="1" noChangeArrowheads="1"/>
          </p:cNvSpPr>
          <p:nvPr>
            <p:ph type="title"/>
          </p:nvPr>
        </p:nvSpPr>
        <p:spPr bwMode="white">
          <a:xfrm>
            <a:off x="1485900" y="209550"/>
            <a:ext cx="739140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1" fontAlgn="base" hangingPunct="1">
        <a:spcBef>
          <a:spcPct val="0"/>
        </a:spcBef>
        <a:spcAft>
          <a:spcPct val="0"/>
        </a:spcAft>
        <a:defRPr sz="3200" b="1">
          <a:solidFill>
            <a:srgbClr val="FFFFFF"/>
          </a:solidFill>
          <a:latin typeface="+mj-lt"/>
          <a:ea typeface="+mj-ea"/>
          <a:cs typeface="+mj-cs"/>
        </a:defRPr>
      </a:lvl1pPr>
      <a:lvl2pPr algn="ctr" rtl="0" eaLnBrk="1" fontAlgn="base" hangingPunct="1">
        <a:spcBef>
          <a:spcPct val="0"/>
        </a:spcBef>
        <a:spcAft>
          <a:spcPct val="0"/>
        </a:spcAft>
        <a:defRPr sz="3200" b="1">
          <a:solidFill>
            <a:srgbClr val="FFFFFF"/>
          </a:solidFill>
          <a:latin typeface="Verdana" pitchFamily="34" charset="0"/>
        </a:defRPr>
      </a:lvl2pPr>
      <a:lvl3pPr algn="ctr" rtl="0" eaLnBrk="1" fontAlgn="base" hangingPunct="1">
        <a:spcBef>
          <a:spcPct val="0"/>
        </a:spcBef>
        <a:spcAft>
          <a:spcPct val="0"/>
        </a:spcAft>
        <a:defRPr sz="3200" b="1">
          <a:solidFill>
            <a:srgbClr val="FFFFFF"/>
          </a:solidFill>
          <a:latin typeface="Verdana" pitchFamily="34" charset="0"/>
        </a:defRPr>
      </a:lvl3pPr>
      <a:lvl4pPr algn="ctr" rtl="0" eaLnBrk="1" fontAlgn="base" hangingPunct="1">
        <a:spcBef>
          <a:spcPct val="0"/>
        </a:spcBef>
        <a:spcAft>
          <a:spcPct val="0"/>
        </a:spcAft>
        <a:defRPr sz="3200" b="1">
          <a:solidFill>
            <a:srgbClr val="FFFFFF"/>
          </a:solidFill>
          <a:latin typeface="Verdana" pitchFamily="34" charset="0"/>
        </a:defRPr>
      </a:lvl4pPr>
      <a:lvl5pPr algn="ctr" rtl="0" eaLnBrk="1" fontAlgn="base" hangingPunct="1">
        <a:spcBef>
          <a:spcPct val="0"/>
        </a:spcBef>
        <a:spcAft>
          <a:spcPct val="0"/>
        </a:spcAft>
        <a:defRPr sz="3200" b="1">
          <a:solidFill>
            <a:srgbClr val="FFFFFF"/>
          </a:solidFill>
          <a:latin typeface="Verdana" pitchFamily="34" charset="0"/>
        </a:defRPr>
      </a:lvl5pPr>
      <a:lvl6pPr marL="457200" algn="ctr" rtl="0" eaLnBrk="1" fontAlgn="base" hangingPunct="1">
        <a:spcBef>
          <a:spcPct val="0"/>
        </a:spcBef>
        <a:spcAft>
          <a:spcPct val="0"/>
        </a:spcAft>
        <a:defRPr sz="3200" b="1">
          <a:solidFill>
            <a:srgbClr val="FFFFFF"/>
          </a:solidFill>
          <a:latin typeface="Verdana" pitchFamily="34" charset="0"/>
        </a:defRPr>
      </a:lvl6pPr>
      <a:lvl7pPr marL="914400" algn="ctr" rtl="0" eaLnBrk="1" fontAlgn="base" hangingPunct="1">
        <a:spcBef>
          <a:spcPct val="0"/>
        </a:spcBef>
        <a:spcAft>
          <a:spcPct val="0"/>
        </a:spcAft>
        <a:defRPr sz="3200" b="1">
          <a:solidFill>
            <a:srgbClr val="FFFFFF"/>
          </a:solidFill>
          <a:latin typeface="Verdana" pitchFamily="34" charset="0"/>
        </a:defRPr>
      </a:lvl7pPr>
      <a:lvl8pPr marL="1371600" algn="ctr" rtl="0" eaLnBrk="1" fontAlgn="base" hangingPunct="1">
        <a:spcBef>
          <a:spcPct val="0"/>
        </a:spcBef>
        <a:spcAft>
          <a:spcPct val="0"/>
        </a:spcAft>
        <a:defRPr sz="3200" b="1">
          <a:solidFill>
            <a:srgbClr val="FFFFFF"/>
          </a:solidFill>
          <a:latin typeface="Verdana" pitchFamily="34" charset="0"/>
        </a:defRPr>
      </a:lvl8pPr>
      <a:lvl9pPr marL="1828800" algn="ctr" rtl="0" eaLnBrk="1" fontAlgn="base" hangingPunct="1">
        <a:spcBef>
          <a:spcPct val="0"/>
        </a:spcBef>
        <a:spcAft>
          <a:spcPct val="0"/>
        </a:spcAft>
        <a:defRPr sz="3200" b="1">
          <a:solidFill>
            <a:srgbClr val="FFFFFF"/>
          </a:solidFill>
          <a:latin typeface="Verdana" pitchFamily="34" charset="0"/>
        </a:defRPr>
      </a:lvl9pPr>
    </p:titleStyle>
    <p:bodyStyle>
      <a:lvl1pPr marL="342900" indent="-342900" algn="l" rtl="0" eaLnBrk="1" fontAlgn="base" hangingPunct="1">
        <a:spcBef>
          <a:spcPct val="20000"/>
        </a:spcBef>
        <a:spcAft>
          <a:spcPct val="0"/>
        </a:spcAft>
        <a:buClr>
          <a:schemeClr val="hlink"/>
        </a:buClr>
        <a:buFont typeface="Wingdings" pitchFamily="2" charset="2"/>
        <a:buChar char="v"/>
        <a:defRPr sz="2800">
          <a:solidFill>
            <a:schemeClr val="tx1"/>
          </a:solidFill>
          <a:latin typeface="+mn-lt"/>
          <a:ea typeface="+mn-ea"/>
          <a:cs typeface="+mn-cs"/>
        </a:defRPr>
      </a:lvl1pPr>
      <a:lvl2pPr marL="742950" indent="-285750" algn="l" rtl="0" eaLnBrk="1" fontAlgn="base" hangingPunct="1">
        <a:spcBef>
          <a:spcPct val="20000"/>
        </a:spcBef>
        <a:spcAft>
          <a:spcPct val="0"/>
        </a:spcAft>
        <a:buClr>
          <a:schemeClr val="accent1"/>
        </a:buClr>
        <a:buFont typeface="Wingdings" pitchFamily="2" charset="2"/>
        <a:buChar char="§"/>
        <a:defRPr sz="2800">
          <a:solidFill>
            <a:schemeClr val="tx1"/>
          </a:solidFill>
          <a:latin typeface="Arial" charset="0"/>
        </a:defRPr>
      </a:lvl2pPr>
      <a:lvl3pPr marL="1143000" indent="-228600" algn="l" rtl="0" eaLnBrk="1" fontAlgn="base" hangingPunct="1">
        <a:spcBef>
          <a:spcPct val="20000"/>
        </a:spcBef>
        <a:spcAft>
          <a:spcPct val="0"/>
        </a:spcAft>
        <a:buClr>
          <a:schemeClr val="tx1"/>
        </a:buClr>
        <a:buChar char="•"/>
        <a:defRPr sz="2400">
          <a:solidFill>
            <a:schemeClr val="tx1"/>
          </a:solidFill>
          <a:latin typeface="Arial" charset="0"/>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5" Type="http://schemas.openxmlformats.org/officeDocument/2006/relationships/image" Target="../media/image45.emf"/><Relationship Id="rId4" Type="http://schemas.openxmlformats.org/officeDocument/2006/relationships/package" Target="../embeddings/_____Microsoft_Excel1.xlsx"/></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056" name="Rectangle 8"/>
          <p:cNvSpPr>
            <a:spLocks noGrp="1" noChangeArrowheads="1"/>
          </p:cNvSpPr>
          <p:nvPr>
            <p:ph type="ctrTitle"/>
          </p:nvPr>
        </p:nvSpPr>
        <p:spPr>
          <a:xfrm>
            <a:off x="1187450" y="1628775"/>
            <a:ext cx="7056438" cy="1219200"/>
          </a:xfrm>
        </p:spPr>
        <p:txBody>
          <a:bodyPr/>
          <a:lstStyle/>
          <a:p>
            <a:pPr algn="ctr"/>
            <a:r>
              <a:rPr lang="ru-RU" sz="4400" dirty="0" smtClean="0">
                <a:solidFill>
                  <a:schemeClr val="bg1">
                    <a:lumMod val="50000"/>
                  </a:schemeClr>
                </a:solidFill>
                <a:effectLst>
                  <a:outerShdw blurRad="38100" dist="38100" dir="2700000" algn="tl">
                    <a:srgbClr val="000000">
                      <a:alpha val="43137"/>
                    </a:srgbClr>
                  </a:outerShdw>
                </a:effectLst>
              </a:rPr>
              <a:t>«ОБМАН ЗРЕНИЯ»</a:t>
            </a:r>
            <a:endParaRPr lang="ru-RU" sz="4400" dirty="0">
              <a:solidFill>
                <a:schemeClr val="bg1">
                  <a:lumMod val="50000"/>
                </a:schemeClr>
              </a:solidFill>
              <a:effectLst>
                <a:outerShdw blurRad="38100" dist="38100" dir="2700000" algn="tl">
                  <a:srgbClr val="000000">
                    <a:alpha val="43137"/>
                  </a:srgbClr>
                </a:outerShdw>
              </a:effectLst>
            </a:endParaRPr>
          </a:p>
        </p:txBody>
      </p:sp>
      <p:sp>
        <p:nvSpPr>
          <p:cNvPr id="2057" name="Rectangle 9"/>
          <p:cNvSpPr>
            <a:spLocks noGrp="1" noChangeArrowheads="1"/>
          </p:cNvSpPr>
          <p:nvPr>
            <p:ph type="subTitle" idx="1"/>
          </p:nvPr>
        </p:nvSpPr>
        <p:spPr>
          <a:xfrm>
            <a:off x="251520" y="4725144"/>
            <a:ext cx="3096022" cy="1656184"/>
          </a:xfrm>
        </p:spPr>
        <p:txBody>
          <a:bodyPr/>
          <a:lstStyle/>
          <a:p>
            <a:r>
              <a:rPr lang="ru-RU" sz="1400" b="0" dirty="0" smtClean="0">
                <a:solidFill>
                  <a:schemeClr val="tx1"/>
                </a:solidFill>
                <a:latin typeface="Times New Roman" panose="02020603050405020304" pitchFamily="18" charset="0"/>
                <a:cs typeface="Times New Roman" panose="02020603050405020304" pitchFamily="18" charset="0"/>
              </a:rPr>
              <a:t>Выполнили: ученицы </a:t>
            </a:r>
            <a:r>
              <a:rPr lang="ru-RU" sz="1400" b="0" dirty="0">
                <a:solidFill>
                  <a:schemeClr val="tx1"/>
                </a:solidFill>
                <a:latin typeface="Times New Roman" panose="02020603050405020304" pitchFamily="18" charset="0"/>
                <a:cs typeface="Times New Roman" panose="02020603050405020304" pitchFamily="18" charset="0"/>
              </a:rPr>
              <a:t>3 «В» класса</a:t>
            </a:r>
          </a:p>
          <a:p>
            <a:r>
              <a:rPr lang="ru-RU" sz="1400" b="0" dirty="0" smtClean="0">
                <a:solidFill>
                  <a:schemeClr val="tx1"/>
                </a:solidFill>
                <a:latin typeface="Times New Roman" panose="02020603050405020304" pitchFamily="18" charset="0"/>
                <a:cs typeface="Times New Roman" panose="02020603050405020304" pitchFamily="18" charset="0"/>
              </a:rPr>
              <a:t>Проявченко Алина</a:t>
            </a:r>
          </a:p>
          <a:p>
            <a:r>
              <a:rPr lang="ru-RU" sz="1400" b="0" dirty="0" smtClean="0">
                <a:solidFill>
                  <a:schemeClr val="tx1"/>
                </a:solidFill>
                <a:latin typeface="Times New Roman" panose="02020603050405020304" pitchFamily="18" charset="0"/>
                <a:cs typeface="Times New Roman" panose="02020603050405020304" pitchFamily="18" charset="0"/>
              </a:rPr>
              <a:t>Коптенкова Юлия</a:t>
            </a:r>
          </a:p>
          <a:p>
            <a:r>
              <a:rPr lang="ru-RU" sz="1400" b="0" dirty="0" smtClean="0">
                <a:solidFill>
                  <a:schemeClr val="tx1"/>
                </a:solidFill>
                <a:latin typeface="Times New Roman" panose="02020603050405020304" pitchFamily="18" charset="0"/>
                <a:cs typeface="Times New Roman" panose="02020603050405020304" pitchFamily="18" charset="0"/>
              </a:rPr>
              <a:t>Хуголь Полина</a:t>
            </a:r>
          </a:p>
          <a:p>
            <a:r>
              <a:rPr lang="ru-RU" sz="1400" b="0" dirty="0" smtClean="0">
                <a:solidFill>
                  <a:schemeClr val="tx1"/>
                </a:solidFill>
                <a:latin typeface="Times New Roman" panose="02020603050405020304" pitchFamily="18" charset="0"/>
                <a:cs typeface="Times New Roman" panose="02020603050405020304" pitchFamily="18" charset="0"/>
              </a:rPr>
              <a:t>Руководитель</a:t>
            </a:r>
            <a:r>
              <a:rPr lang="ru-RU" sz="1400" b="0" dirty="0">
                <a:solidFill>
                  <a:schemeClr val="tx1"/>
                </a:solidFill>
                <a:latin typeface="Times New Roman" panose="02020603050405020304" pitchFamily="18" charset="0"/>
                <a:cs typeface="Times New Roman" panose="02020603050405020304" pitchFamily="18" charset="0"/>
              </a:rPr>
              <a:t>: </a:t>
            </a:r>
            <a:r>
              <a:rPr lang="ru-RU" sz="1400" b="0" dirty="0" smtClean="0">
                <a:solidFill>
                  <a:schemeClr val="tx1"/>
                </a:solidFill>
                <a:latin typeface="Times New Roman" panose="02020603050405020304" pitchFamily="18" charset="0"/>
                <a:cs typeface="Times New Roman" panose="02020603050405020304" pitchFamily="18" charset="0"/>
              </a:rPr>
              <a:t> </a:t>
            </a:r>
            <a:r>
              <a:rPr lang="ru-RU" sz="1400" b="0" dirty="0">
                <a:solidFill>
                  <a:schemeClr val="tx1"/>
                </a:solidFill>
                <a:latin typeface="Times New Roman" panose="02020603050405020304" pitchFamily="18" charset="0"/>
                <a:cs typeface="Times New Roman" panose="02020603050405020304" pitchFamily="18" charset="0"/>
              </a:rPr>
              <a:t>Горбунова Е.А.</a:t>
            </a:r>
          </a:p>
          <a:p>
            <a:r>
              <a:rPr lang="ru-RU" sz="1400" b="0" dirty="0" smtClean="0">
                <a:solidFill>
                  <a:schemeClr val="tx1"/>
                </a:solidFill>
                <a:latin typeface="Times New Roman" panose="02020603050405020304" pitchFamily="18" charset="0"/>
                <a:cs typeface="Times New Roman" panose="02020603050405020304" pitchFamily="18" charset="0"/>
              </a:rPr>
              <a:t>МБОУ </a:t>
            </a:r>
            <a:r>
              <a:rPr lang="ru-RU" sz="1400" b="0" dirty="0" smtClean="0">
                <a:solidFill>
                  <a:schemeClr val="tx1"/>
                </a:solidFill>
                <a:latin typeface="Times New Roman" panose="02020603050405020304" pitchFamily="18" charset="0"/>
                <a:cs typeface="Times New Roman" panose="02020603050405020304" pitchFamily="18" charset="0"/>
              </a:rPr>
              <a:t>«</a:t>
            </a:r>
            <a:r>
              <a:rPr lang="ru-RU" sz="1400" b="0" dirty="0" err="1" smtClean="0">
                <a:solidFill>
                  <a:schemeClr val="tx1"/>
                </a:solidFill>
                <a:latin typeface="Times New Roman" panose="02020603050405020304" pitchFamily="18" charset="0"/>
                <a:cs typeface="Times New Roman" panose="02020603050405020304" pitchFamily="18" charset="0"/>
              </a:rPr>
              <a:t>Железногорская</a:t>
            </a:r>
            <a:r>
              <a:rPr lang="ru-RU" sz="1400" b="0" dirty="0" smtClean="0">
                <a:solidFill>
                  <a:schemeClr val="tx1"/>
                </a:solidFill>
                <a:latin typeface="Times New Roman" panose="02020603050405020304" pitchFamily="18" charset="0"/>
                <a:cs typeface="Times New Roman" panose="02020603050405020304" pitchFamily="18" charset="0"/>
              </a:rPr>
              <a:t> </a:t>
            </a:r>
            <a:r>
              <a:rPr lang="ru-RU" sz="1400" b="0" dirty="0">
                <a:solidFill>
                  <a:schemeClr val="tx1"/>
                </a:solidFill>
                <a:latin typeface="Times New Roman" panose="02020603050405020304" pitchFamily="18" charset="0"/>
                <a:cs typeface="Times New Roman" panose="02020603050405020304" pitchFamily="18" charset="0"/>
              </a:rPr>
              <a:t>СОШ № </a:t>
            </a:r>
            <a:r>
              <a:rPr lang="ru-RU" sz="1400" b="0" dirty="0" smtClean="0">
                <a:solidFill>
                  <a:schemeClr val="tx1"/>
                </a:solidFill>
                <a:latin typeface="Times New Roman" panose="02020603050405020304" pitchFamily="18" charset="0"/>
                <a:cs typeface="Times New Roman" panose="02020603050405020304" pitchFamily="18" charset="0"/>
              </a:rPr>
              <a:t>4</a:t>
            </a:r>
            <a:endParaRPr lang="ru-RU" sz="1400" b="0" dirty="0">
              <a:solidFill>
                <a:schemeClr val="tx1"/>
              </a:solidFill>
              <a:latin typeface="Times New Roman" panose="02020603050405020304" pitchFamily="18" charset="0"/>
              <a:cs typeface="Times New Roman" panose="02020603050405020304" pitchFamily="18" charset="0"/>
            </a:endParaRPr>
          </a:p>
          <a:p>
            <a:pPr algn="ctr"/>
            <a:endParaRPr lang="ru-RU" dirty="0" smtClean="0">
              <a:solidFill>
                <a:schemeClr val="tx1"/>
              </a:solidFill>
            </a:endParaRPr>
          </a:p>
        </p:txBody>
      </p:sp>
      <p:sp>
        <p:nvSpPr>
          <p:cNvPr id="2" name="TextBox 1"/>
          <p:cNvSpPr txBox="1"/>
          <p:nvPr/>
        </p:nvSpPr>
        <p:spPr>
          <a:xfrm>
            <a:off x="3923928" y="6268670"/>
            <a:ext cx="1584176" cy="369332"/>
          </a:xfrm>
          <a:prstGeom prst="rect">
            <a:avLst/>
          </a:prstGeom>
          <a:noFill/>
        </p:spPr>
        <p:txBody>
          <a:bodyPr wrap="square" rtlCol="0">
            <a:spAutoFit/>
          </a:bodyPr>
          <a:lstStyle/>
          <a:p>
            <a:endParaRPr lang="ru-RU"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57200" y="1435101"/>
            <a:ext cx="3008313" cy="3722092"/>
          </a:xfrm>
        </p:spPr>
        <p:txBody>
          <a:bodyPr/>
          <a:lstStyle/>
          <a:p>
            <a:r>
              <a:rPr lang="ru-RU" sz="2400" dirty="0">
                <a:latin typeface="Times New Roman" panose="02020603050405020304" pitchFamily="18" charset="0"/>
                <a:cs typeface="Times New Roman" panose="02020603050405020304" pitchFamily="18" charset="0"/>
              </a:rPr>
              <a:t>Два совершенно равных кружка в середине воспринимаются как разные по величине в зависимости от того, окружают ли их большие или меньшие кружки.</a:t>
            </a:r>
          </a:p>
          <a:p>
            <a:endParaRPr lang="ru-RU"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07904" y="188640"/>
            <a:ext cx="5256584"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5083" y="3429000"/>
            <a:ext cx="5417596"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870926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57200" y="1052736"/>
            <a:ext cx="4690864" cy="5688632"/>
          </a:xfrm>
        </p:spPr>
        <p:txBody>
          <a:bodyPr/>
          <a:lstStyle/>
          <a:p>
            <a:pPr algn="r"/>
            <a:r>
              <a:rPr lang="ru-RU" sz="2000" b="1" dirty="0">
                <a:latin typeface="Times New Roman" panose="02020603050405020304" pitchFamily="18" charset="0"/>
                <a:cs typeface="Times New Roman" panose="02020603050405020304" pitchFamily="18" charset="0"/>
              </a:rPr>
              <a:t>Искажение формы предметов </a:t>
            </a:r>
          </a:p>
          <a:p>
            <a:r>
              <a:rPr lang="ru-RU" dirty="0" smtClean="0"/>
              <a:t> </a:t>
            </a:r>
          </a:p>
          <a:p>
            <a:r>
              <a:rPr lang="ru-RU" sz="1600" dirty="0" smtClean="0">
                <a:latin typeface="Times New Roman" panose="02020603050405020304" pitchFamily="18" charset="0"/>
                <a:cs typeface="Times New Roman" panose="02020603050405020304" pitchFamily="18" charset="0"/>
              </a:rPr>
              <a:t>Параллельные </a:t>
            </a:r>
            <a:r>
              <a:rPr lang="ru-RU" sz="1600" dirty="0">
                <a:latin typeface="Times New Roman" panose="02020603050405020304" pitchFamily="18" charset="0"/>
                <a:cs typeface="Times New Roman" panose="02020603050405020304" pitchFamily="18" charset="0"/>
              </a:rPr>
              <a:t>линии будут  восприниматься как непараллельные, если их рассматривать на фоне взаимно пересекающихся косых линий. </a:t>
            </a:r>
            <a:endParaRPr lang="ru-RU" sz="1600" dirty="0" smtClean="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Круг </a:t>
            </a:r>
            <a:r>
              <a:rPr lang="ru-RU" dirty="0">
                <a:latin typeface="Times New Roman" panose="02020603050405020304" pitchFamily="18" charset="0"/>
                <a:cs typeface="Times New Roman" panose="02020603050405020304" pitchFamily="18" charset="0"/>
              </a:rPr>
              <a:t>теряет свою правильную форму, если его рассматривать на фоне кривых линий. </a:t>
            </a:r>
          </a:p>
          <a:p>
            <a:r>
              <a:rPr lang="ru-RU" dirty="0">
                <a:latin typeface="Times New Roman" panose="02020603050405020304" pitchFamily="18" charset="0"/>
                <a:cs typeface="Times New Roman" panose="02020603050405020304" pitchFamily="18" charset="0"/>
              </a:rPr>
              <a:t>Этот вид иллюзий находит свое объяснение в том, что резко выраженные особенности фона влияют на восприятие расположенных, на этом фоне предметов.</a:t>
            </a:r>
          </a:p>
          <a:p>
            <a:r>
              <a:rPr lang="ru-RU" sz="800" dirty="0">
                <a:latin typeface="Times New Roman" panose="02020603050405020304" pitchFamily="18" charset="0"/>
                <a:cs typeface="Times New Roman" panose="02020603050405020304" pitchFamily="18" charset="0"/>
              </a:rPr>
              <a:t> </a:t>
            </a:r>
            <a:endParaRPr lang="ru-RU" sz="800" dirty="0" smtClean="0">
              <a:latin typeface="Times New Roman" panose="02020603050405020304" pitchFamily="18" charset="0"/>
              <a:cs typeface="Times New Roman" panose="02020603050405020304" pitchFamily="18" charset="0"/>
            </a:endParaRPr>
          </a:p>
          <a:p>
            <a:endParaRPr lang="ru-RU" sz="800" dirty="0">
              <a:latin typeface="Times New Roman" panose="02020603050405020304" pitchFamily="18" charset="0"/>
              <a:cs typeface="Times New Roman" panose="02020603050405020304" pitchFamily="18" charset="0"/>
            </a:endParaRPr>
          </a:p>
          <a:p>
            <a:endParaRPr lang="ru-RU" sz="800" dirty="0" smtClean="0">
              <a:latin typeface="Times New Roman" panose="02020603050405020304" pitchFamily="18" charset="0"/>
              <a:cs typeface="Times New Roman" panose="02020603050405020304" pitchFamily="18" charset="0"/>
            </a:endParaRPr>
          </a:p>
          <a:p>
            <a:endParaRPr lang="ru-RU" sz="800" dirty="0" smtClean="0">
              <a:latin typeface="Times New Roman" panose="02020603050405020304" pitchFamily="18" charset="0"/>
              <a:cs typeface="Times New Roman" panose="02020603050405020304" pitchFamily="18" charset="0"/>
            </a:endParaRPr>
          </a:p>
          <a:p>
            <a:endParaRPr lang="ru-RU" sz="800"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Переоценка </a:t>
            </a:r>
            <a:r>
              <a:rPr lang="ru-RU" dirty="0">
                <a:latin typeface="Times New Roman" panose="02020603050405020304" pitchFamily="18" charset="0"/>
                <a:cs typeface="Times New Roman" panose="02020603050405020304" pitchFamily="18" charset="0"/>
              </a:rPr>
              <a:t>вертикальных линий. </a:t>
            </a:r>
            <a:r>
              <a:rPr lang="ru-RU" dirty="0" smtClean="0">
                <a:latin typeface="Times New Roman" panose="02020603050405020304" pitchFamily="18" charset="0"/>
                <a:cs typeface="Times New Roman" panose="02020603050405020304" pitchFamily="18" charset="0"/>
              </a:rPr>
              <a:t>Из </a:t>
            </a:r>
            <a:r>
              <a:rPr lang="ru-RU" dirty="0">
                <a:latin typeface="Times New Roman" panose="02020603050405020304" pitchFamily="18" charset="0"/>
                <a:cs typeface="Times New Roman" panose="02020603050405020304" pitchFamily="18" charset="0"/>
              </a:rPr>
              <a:t>двух линий одинакового размера вертикальная всегда воспринимается зрительно, как значительно большая по сравнению с горизонтальной. В связи с этой иллюзией высота предметов кажется нам больше ее действительной величины.(Женщина </a:t>
            </a:r>
            <a:r>
              <a:rPr lang="ru-RU" dirty="0" smtClean="0">
                <a:latin typeface="Times New Roman" panose="02020603050405020304" pitchFamily="18" charset="0"/>
                <a:cs typeface="Times New Roman" panose="02020603050405020304" pitchFamily="18" charset="0"/>
              </a:rPr>
              <a:t>слева </a:t>
            </a:r>
            <a:r>
              <a:rPr lang="ru-RU" dirty="0">
                <a:latin typeface="Times New Roman" panose="02020603050405020304" pitchFamily="18" charset="0"/>
                <a:cs typeface="Times New Roman" panose="02020603050405020304" pitchFamily="18" charset="0"/>
              </a:rPr>
              <a:t>кажется ниже и толще)</a:t>
            </a:r>
          </a:p>
          <a:p>
            <a:endParaRPr lang="ru-RU"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1340768"/>
            <a:ext cx="3476625" cy="1509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8763" y="2996952"/>
            <a:ext cx="3523258" cy="18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4869160"/>
            <a:ext cx="3408862"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75547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502050" y="908720"/>
            <a:ext cx="8291264" cy="1224136"/>
          </a:xfrm>
        </p:spPr>
        <p:txBody>
          <a:bodyPr/>
          <a:lstStyle/>
          <a:p>
            <a:pPr algn="ctr"/>
            <a:endParaRPr lang="ru-RU" sz="1600" b="1" dirty="0" smtClean="0">
              <a:latin typeface="Times New Roman" panose="02020603050405020304" pitchFamily="18" charset="0"/>
              <a:cs typeface="Times New Roman" panose="02020603050405020304" pitchFamily="18" charset="0"/>
            </a:endParaRPr>
          </a:p>
          <a:p>
            <a:pPr algn="ctr"/>
            <a:r>
              <a:rPr lang="ru-RU" sz="2800" b="1" dirty="0" smtClean="0">
                <a:latin typeface="Times New Roman" panose="02020603050405020304" pitchFamily="18" charset="0"/>
                <a:cs typeface="Times New Roman" panose="02020603050405020304" pitchFamily="18" charset="0"/>
              </a:rPr>
              <a:t>Движущиеся иллюзии. </a:t>
            </a:r>
          </a:p>
          <a:p>
            <a:pPr algn="ctr"/>
            <a:r>
              <a:rPr lang="ru-RU" sz="2800" b="1" dirty="0" smtClean="0">
                <a:latin typeface="Times New Roman" panose="02020603050405020304" pitchFamily="18" charset="0"/>
                <a:cs typeface="Times New Roman" panose="02020603050405020304" pitchFamily="18" charset="0"/>
              </a:rPr>
              <a:t>Неподвижное </a:t>
            </a:r>
            <a:r>
              <a:rPr lang="ru-RU" sz="2800" b="1" dirty="0">
                <a:latin typeface="Times New Roman" panose="02020603050405020304" pitchFamily="18" charset="0"/>
                <a:cs typeface="Times New Roman" panose="02020603050405020304" pitchFamily="18" charset="0"/>
              </a:rPr>
              <a:t>изображение кажется движущимся. </a:t>
            </a:r>
          </a:p>
          <a:p>
            <a:endParaRPr lang="ru-RU" sz="1100" dirty="0" smtClean="0">
              <a:latin typeface="Times New Roman" panose="02020603050405020304" pitchFamily="18" charset="0"/>
              <a:cs typeface="Times New Roman" panose="02020603050405020304" pitchFamily="18" charset="0"/>
            </a:endParaRPr>
          </a:p>
          <a:p>
            <a:endParaRPr lang="ru-RU" sz="1100" dirty="0">
              <a:latin typeface="Times New Roman" panose="02020603050405020304" pitchFamily="18" charset="0"/>
              <a:cs typeface="Times New Roman" panose="02020603050405020304" pitchFamily="18" charset="0"/>
            </a:endParaRPr>
          </a:p>
          <a:p>
            <a:endParaRPr lang="ru-RU" dirty="0"/>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60032" y="2564903"/>
            <a:ext cx="4032448" cy="3937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2564904"/>
            <a:ext cx="4392488" cy="3937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9736595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836712"/>
            <a:ext cx="8291264" cy="1008112"/>
          </a:xfrm>
        </p:spPr>
        <p:txBody>
          <a:bodyPr/>
          <a:lstStyle/>
          <a:p>
            <a:pPr algn="ctr"/>
            <a:r>
              <a:rPr lang="ru-RU" sz="2400" dirty="0">
                <a:solidFill>
                  <a:schemeClr val="tx1"/>
                </a:solidFill>
                <a:latin typeface="Times New Roman" panose="02020603050405020304" pitchFamily="18" charset="0"/>
                <a:cs typeface="Times New Roman" panose="02020603050405020304" pitchFamily="18" charset="0"/>
              </a:rPr>
              <a:t>Иллюзия восприятия цвета.</a:t>
            </a:r>
            <a:br>
              <a:rPr lang="ru-RU" sz="2400" dirty="0">
                <a:solidFill>
                  <a:schemeClr val="tx1"/>
                </a:solidFill>
                <a:latin typeface="Times New Roman" panose="02020603050405020304" pitchFamily="18" charset="0"/>
                <a:cs typeface="Times New Roman" panose="02020603050405020304" pitchFamily="18" charset="0"/>
              </a:rPr>
            </a:br>
            <a:endParaRPr lang="ru-RU" sz="2400" dirty="0">
              <a:solidFill>
                <a:schemeClr val="tx1"/>
              </a:solidFill>
              <a:latin typeface="Times New Roman" panose="02020603050405020304" pitchFamily="18" charset="0"/>
              <a:cs typeface="Times New Roman" panose="02020603050405020304" pitchFamily="18" charset="0"/>
            </a:endParaRPr>
          </a:p>
        </p:txBody>
      </p:sp>
      <p:sp>
        <p:nvSpPr>
          <p:cNvPr id="4" name="Текст 3"/>
          <p:cNvSpPr>
            <a:spLocks noGrp="1"/>
          </p:cNvSpPr>
          <p:nvPr>
            <p:ph type="body" sz="half" idx="2"/>
          </p:nvPr>
        </p:nvSpPr>
        <p:spPr>
          <a:xfrm>
            <a:off x="539552" y="1916832"/>
            <a:ext cx="3970784" cy="3456384"/>
          </a:xfrm>
        </p:spPr>
        <p:txBody>
          <a:bodyPr/>
          <a:lstStyle/>
          <a:p>
            <a:r>
              <a:rPr lang="ru-RU" sz="1800" dirty="0" smtClean="0">
                <a:latin typeface="Times New Roman" panose="02020603050405020304" pitchFamily="18" charset="0"/>
                <a:cs typeface="Times New Roman" panose="02020603050405020304" pitchFamily="18" charset="0"/>
              </a:rPr>
              <a:t>Важнейшим </a:t>
            </a:r>
            <a:r>
              <a:rPr lang="ru-RU" sz="1800" dirty="0">
                <a:latin typeface="Times New Roman" panose="02020603050405020304" pitchFamily="18" charset="0"/>
                <a:cs typeface="Times New Roman" panose="02020603050405020304" pitchFamily="18" charset="0"/>
              </a:rPr>
              <a:t>свойством нашего глаза является его способность различать цвета. Но и здесь иллюзиям удалось </a:t>
            </a:r>
            <a:r>
              <a:rPr lang="ru-RU" sz="1800" dirty="0" smtClean="0">
                <a:latin typeface="Times New Roman" panose="02020603050405020304" pitchFamily="18" charset="0"/>
                <a:cs typeface="Times New Roman" panose="02020603050405020304" pitchFamily="18" charset="0"/>
              </a:rPr>
              <a:t>нас </a:t>
            </a:r>
            <a:r>
              <a:rPr lang="ru-RU" sz="1800" dirty="0">
                <a:latin typeface="Times New Roman" panose="02020603050405020304" pitchFamily="18" charset="0"/>
                <a:cs typeface="Times New Roman" panose="02020603050405020304" pitchFamily="18" charset="0"/>
              </a:rPr>
              <a:t>обмануть. На рисунке среди полос синего и желтого цвета </a:t>
            </a:r>
            <a:r>
              <a:rPr lang="ru-RU" sz="1800" dirty="0" smtClean="0">
                <a:latin typeface="Times New Roman" panose="02020603050405020304" pitchFamily="18" charset="0"/>
                <a:cs typeface="Times New Roman" panose="02020603050405020304" pitchFamily="18" charset="0"/>
              </a:rPr>
              <a:t>мы видим </a:t>
            </a:r>
            <a:r>
              <a:rPr lang="ru-RU" sz="1800" dirty="0">
                <a:latin typeface="Times New Roman" panose="02020603050405020304" pitchFamily="18" charset="0"/>
                <a:cs typeface="Times New Roman" panose="02020603050405020304" pitchFamily="18" charset="0"/>
              </a:rPr>
              <a:t>два оттенка красного и два оттенка зеленого цвета, хотя реально есть только один красный и один зеленый цвет. Ошибка возникла из-за яркости фона и цвета окружающих предметов.</a:t>
            </a:r>
          </a:p>
          <a:p>
            <a:r>
              <a:rPr lang="ru-RU" dirty="0"/>
              <a:t> </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04048" y="1988840"/>
            <a:ext cx="3938357"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19380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539552" y="1340768"/>
            <a:ext cx="8147248" cy="1129803"/>
          </a:xfrm>
        </p:spPr>
        <p:txBody>
          <a:bodyPr/>
          <a:lstStyle/>
          <a:p>
            <a:r>
              <a:rPr lang="ru-RU" sz="2000" dirty="0">
                <a:latin typeface="Times New Roman" panose="02020603050405020304" pitchFamily="18" charset="0"/>
                <a:cs typeface="Times New Roman" panose="02020603050405020304" pitchFamily="18" charset="0"/>
              </a:rPr>
              <a:t>В решетке Геринга на пересечении белых полос, за исключением того пересечения, на котором </a:t>
            </a:r>
            <a:r>
              <a:rPr lang="ru-RU" sz="2000" dirty="0" smtClean="0">
                <a:latin typeface="Times New Roman" panose="02020603050405020304" pitchFamily="18" charset="0"/>
                <a:cs typeface="Times New Roman" panose="02020603050405020304" pitchFamily="18" charset="0"/>
              </a:rPr>
              <a:t>зафиксирован </a:t>
            </a:r>
            <a:r>
              <a:rPr lang="ru-RU" sz="2000" dirty="0">
                <a:latin typeface="Times New Roman" panose="02020603050405020304" pitchFamily="18" charset="0"/>
                <a:cs typeface="Times New Roman" panose="02020603050405020304" pitchFamily="18" charset="0"/>
              </a:rPr>
              <a:t>взгляд, </a:t>
            </a:r>
            <a:r>
              <a:rPr lang="ru-RU" sz="2000" dirty="0" smtClean="0">
                <a:latin typeface="Times New Roman" panose="02020603050405020304" pitchFamily="18" charset="0"/>
                <a:cs typeface="Times New Roman" panose="02020603050405020304" pitchFamily="18" charset="0"/>
              </a:rPr>
              <a:t>видны </a:t>
            </a:r>
            <a:r>
              <a:rPr lang="ru-RU" sz="2000" dirty="0">
                <a:latin typeface="Times New Roman" panose="02020603050405020304" pitchFamily="18" charset="0"/>
                <a:cs typeface="Times New Roman" panose="02020603050405020304" pitchFamily="18" charset="0"/>
              </a:rPr>
              <a:t>маленькие серые пятна. </a:t>
            </a:r>
            <a:r>
              <a:rPr lang="ru-RU" sz="2000" b="1" dirty="0">
                <a:latin typeface="Times New Roman" panose="02020603050405020304" pitchFamily="18" charset="0"/>
                <a:cs typeface="Times New Roman" panose="02020603050405020304" pitchFamily="18" charset="0"/>
              </a:rPr>
              <a:t>Получается, можно увидеть то, чего нет!?</a:t>
            </a:r>
          </a:p>
          <a:p>
            <a:endParaRPr lang="ru-RU"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2420888"/>
            <a:ext cx="8064896"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21569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FBE4AE"/>
            </a:gs>
            <a:gs pos="25000">
              <a:srgbClr val="BD922A"/>
            </a:gs>
            <a:gs pos="36000">
              <a:srgbClr val="BD922A"/>
            </a:gs>
            <a:gs pos="63000">
              <a:srgbClr val="FBE4AE"/>
            </a:gs>
            <a:gs pos="71000">
              <a:srgbClr val="BD922A"/>
            </a:gs>
            <a:gs pos="80000">
              <a:srgbClr val="835E17"/>
            </a:gs>
            <a:gs pos="90000">
              <a:srgbClr val="A28949"/>
            </a:gs>
            <a:gs pos="100000">
              <a:srgbClr val="FAE3B7"/>
            </a:gs>
          </a:gsLst>
          <a:lin ang="27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260648"/>
            <a:ext cx="5328592" cy="792088"/>
          </a:xfrm>
        </p:spPr>
        <p:txBody>
          <a:bodyPr/>
          <a:lstStyle/>
          <a:p>
            <a:r>
              <a:rPr lang="ru-RU" dirty="0" smtClean="0">
                <a:solidFill>
                  <a:schemeClr val="tx1"/>
                </a:solidFill>
                <a:latin typeface="Times New Roman" panose="02020603050405020304" pitchFamily="18" charset="0"/>
                <a:cs typeface="Times New Roman" panose="02020603050405020304" pitchFamily="18" charset="0"/>
              </a:rPr>
              <a:t/>
            </a:r>
            <a:br>
              <a:rPr lang="ru-RU" dirty="0" smtClean="0">
                <a:solidFill>
                  <a:schemeClr val="tx1"/>
                </a:solidFill>
                <a:latin typeface="Times New Roman" panose="02020603050405020304" pitchFamily="18" charset="0"/>
                <a:cs typeface="Times New Roman" panose="02020603050405020304" pitchFamily="18" charset="0"/>
              </a:rPr>
            </a:br>
            <a:r>
              <a:rPr lang="ru-RU" dirty="0">
                <a:solidFill>
                  <a:schemeClr val="tx1"/>
                </a:solidFill>
                <a:latin typeface="Times New Roman" panose="02020603050405020304" pitchFamily="18" charset="0"/>
                <a:cs typeface="Times New Roman" panose="02020603050405020304" pitchFamily="18" charset="0"/>
              </a:rPr>
              <a:t/>
            </a:r>
            <a:br>
              <a:rPr lang="ru-RU" dirty="0">
                <a:solidFill>
                  <a:schemeClr val="tx1"/>
                </a:solidFill>
                <a:latin typeface="Times New Roman" panose="02020603050405020304" pitchFamily="18" charset="0"/>
                <a:cs typeface="Times New Roman" panose="02020603050405020304" pitchFamily="18" charset="0"/>
              </a:rPr>
            </a:br>
            <a:r>
              <a:rPr lang="ru-RU" dirty="0" smtClean="0">
                <a:solidFill>
                  <a:schemeClr val="tx1"/>
                </a:solidFill>
                <a:latin typeface="Times New Roman" panose="02020603050405020304" pitchFamily="18" charset="0"/>
                <a:cs typeface="Times New Roman" panose="02020603050405020304" pitchFamily="18" charset="0"/>
              </a:rPr>
              <a:t/>
            </a:r>
            <a:br>
              <a:rPr lang="ru-RU" dirty="0" smtClean="0">
                <a:solidFill>
                  <a:schemeClr val="tx1"/>
                </a:solidFill>
                <a:latin typeface="Times New Roman" panose="02020603050405020304" pitchFamily="18" charset="0"/>
                <a:cs typeface="Times New Roman" panose="02020603050405020304" pitchFamily="18" charset="0"/>
              </a:rPr>
            </a:br>
            <a:r>
              <a:rPr lang="ru-RU" dirty="0">
                <a:solidFill>
                  <a:schemeClr val="tx1"/>
                </a:solidFill>
                <a:latin typeface="Times New Roman" panose="02020603050405020304" pitchFamily="18" charset="0"/>
                <a:cs typeface="Times New Roman" panose="02020603050405020304" pitchFamily="18" charset="0"/>
              </a:rPr>
              <a:t/>
            </a:r>
            <a:br>
              <a:rPr lang="ru-RU" dirty="0">
                <a:solidFill>
                  <a:schemeClr val="tx1"/>
                </a:solidFill>
                <a:latin typeface="Times New Roman" panose="02020603050405020304" pitchFamily="18" charset="0"/>
                <a:cs typeface="Times New Roman" panose="02020603050405020304" pitchFamily="18" charset="0"/>
              </a:rPr>
            </a:br>
            <a:r>
              <a:rPr lang="ru-RU" dirty="0" smtClean="0">
                <a:solidFill>
                  <a:schemeClr val="tx1"/>
                </a:solidFill>
                <a:latin typeface="Times New Roman" panose="02020603050405020304" pitchFamily="18" charset="0"/>
                <a:cs typeface="Times New Roman" panose="02020603050405020304" pitchFamily="18" charset="0"/>
              </a:rPr>
              <a:t/>
            </a:r>
            <a:br>
              <a:rPr lang="ru-RU" dirty="0" smtClean="0">
                <a:solidFill>
                  <a:schemeClr val="tx1"/>
                </a:solidFill>
                <a:latin typeface="Times New Roman" panose="02020603050405020304" pitchFamily="18" charset="0"/>
                <a:cs typeface="Times New Roman" panose="02020603050405020304" pitchFamily="18" charset="0"/>
              </a:rPr>
            </a:br>
            <a:r>
              <a:rPr lang="ru-RU" dirty="0">
                <a:solidFill>
                  <a:schemeClr val="tx1"/>
                </a:solidFill>
                <a:latin typeface="Times New Roman" panose="02020603050405020304" pitchFamily="18" charset="0"/>
                <a:cs typeface="Times New Roman" panose="02020603050405020304" pitchFamily="18" charset="0"/>
              </a:rPr>
              <a:t/>
            </a:r>
            <a:br>
              <a:rPr lang="ru-RU" dirty="0">
                <a:solidFill>
                  <a:schemeClr val="tx1"/>
                </a:solidFill>
                <a:latin typeface="Times New Roman" panose="02020603050405020304" pitchFamily="18" charset="0"/>
                <a:cs typeface="Times New Roman" panose="02020603050405020304" pitchFamily="18" charset="0"/>
              </a:rPr>
            </a:br>
            <a:r>
              <a:rPr lang="ru-RU" sz="2800" dirty="0" smtClean="0">
                <a:solidFill>
                  <a:schemeClr val="tx1"/>
                </a:solidFill>
                <a:latin typeface="Times New Roman" panose="02020603050405020304" pitchFamily="18" charset="0"/>
                <a:cs typeface="Times New Roman" panose="02020603050405020304" pitchFamily="18" charset="0"/>
              </a:rPr>
              <a:t>Искусственные </a:t>
            </a:r>
            <a:r>
              <a:rPr lang="ru-RU" sz="2800" dirty="0">
                <a:solidFill>
                  <a:schemeClr val="tx1"/>
                </a:solidFill>
                <a:latin typeface="Times New Roman" panose="02020603050405020304" pitchFamily="18" charset="0"/>
                <a:cs typeface="Times New Roman" panose="02020603050405020304" pitchFamily="18" charset="0"/>
              </a:rPr>
              <a:t>иллюзии</a:t>
            </a:r>
            <a:r>
              <a:rPr lang="ru-RU" dirty="0">
                <a:solidFill>
                  <a:schemeClr val="tx1"/>
                </a:solidFill>
                <a:latin typeface="Times New Roman" panose="02020603050405020304" pitchFamily="18" charset="0"/>
                <a:cs typeface="Times New Roman" panose="02020603050405020304" pitchFamily="18" charset="0"/>
              </a:rPr>
              <a:t/>
            </a:r>
            <a:br>
              <a:rPr lang="ru-RU" dirty="0">
                <a:solidFill>
                  <a:schemeClr val="tx1"/>
                </a:solidFill>
                <a:latin typeface="Times New Roman" panose="02020603050405020304" pitchFamily="18" charset="0"/>
                <a:cs typeface="Times New Roman" panose="02020603050405020304" pitchFamily="18" charset="0"/>
              </a:rPr>
            </a:br>
            <a:endParaRPr lang="ru-RU" dirty="0">
              <a:solidFill>
                <a:schemeClr val="tx1"/>
              </a:solidFill>
              <a:latin typeface="Times New Roman" panose="02020603050405020304" pitchFamily="18" charset="0"/>
              <a:cs typeface="Times New Roman" panose="02020603050405020304" pitchFamily="18" charset="0"/>
            </a:endParaRPr>
          </a:p>
        </p:txBody>
      </p:sp>
      <p:sp>
        <p:nvSpPr>
          <p:cNvPr id="4" name="Текст 3"/>
          <p:cNvSpPr>
            <a:spLocks noGrp="1"/>
          </p:cNvSpPr>
          <p:nvPr>
            <p:ph type="body" sz="half" idx="2"/>
          </p:nvPr>
        </p:nvSpPr>
        <p:spPr>
          <a:xfrm>
            <a:off x="705445" y="1124744"/>
            <a:ext cx="4906888" cy="1728192"/>
          </a:xfrm>
        </p:spPr>
        <p:txBody>
          <a:bodyPr/>
          <a:lstStyle/>
          <a:p>
            <a:r>
              <a:rPr lang="ru-RU" sz="1800" b="1" dirty="0">
                <a:latin typeface="Times New Roman" panose="02020603050405020304" pitchFamily="18" charset="0"/>
                <a:cs typeface="Times New Roman" panose="02020603050405020304" pitchFamily="18" charset="0"/>
              </a:rPr>
              <a:t>Двойственные изображения</a:t>
            </a:r>
          </a:p>
          <a:p>
            <a:r>
              <a:rPr lang="ru-RU" sz="1800" dirty="0">
                <a:latin typeface="Times New Roman" panose="02020603050405020304" pitchFamily="18" charset="0"/>
                <a:cs typeface="Times New Roman" panose="02020603050405020304" pitchFamily="18" charset="0"/>
              </a:rPr>
              <a:t>Двойственные изображения - это изображения, в которых человек выделяет для себя либо фон, либо фигуру в зависимости от его восприятия </a:t>
            </a:r>
            <a:r>
              <a:rPr lang="ru-RU" sz="1800" dirty="0" smtClean="0">
                <a:latin typeface="Times New Roman" panose="02020603050405020304" pitchFamily="18" charset="0"/>
                <a:cs typeface="Times New Roman" panose="02020603050405020304" pitchFamily="18" charset="0"/>
              </a:rPr>
              <a:t>картинки.</a:t>
            </a:r>
            <a:endParaRPr lang="ru-RU" sz="1800" dirty="0">
              <a:latin typeface="Times New Roman" panose="02020603050405020304" pitchFamily="18" charset="0"/>
              <a:cs typeface="Times New Roman" panose="02020603050405020304" pitchFamily="18" charset="0"/>
            </a:endParaRPr>
          </a:p>
          <a:p>
            <a:endParaRPr lang="ru-RU" b="1" dirty="0" smtClean="0">
              <a:latin typeface="Times New Roman" panose="02020603050405020304" pitchFamily="18" charset="0"/>
              <a:cs typeface="Times New Roman" panose="02020603050405020304" pitchFamily="18" charset="0"/>
            </a:endParaRPr>
          </a:p>
          <a:p>
            <a:endParaRPr lang="ru-RU" b="1" dirty="0">
              <a:latin typeface="Times New Roman" panose="02020603050405020304" pitchFamily="18" charset="0"/>
              <a:cs typeface="Times New Roman" panose="02020603050405020304" pitchFamily="18" charset="0"/>
            </a:endParaRPr>
          </a:p>
          <a:p>
            <a:endParaRPr lang="ru-RU" b="1" dirty="0" smtClean="0">
              <a:latin typeface="Times New Roman" panose="02020603050405020304" pitchFamily="18" charset="0"/>
              <a:cs typeface="Times New Roman" panose="02020603050405020304" pitchFamily="18" charset="0"/>
            </a:endParaRPr>
          </a:p>
          <a:p>
            <a:endParaRPr lang="ru-RU" b="1" dirty="0" smtClean="0">
              <a:latin typeface="Times New Roman" panose="02020603050405020304" pitchFamily="18" charset="0"/>
              <a:cs typeface="Times New Roman" panose="02020603050405020304" pitchFamily="18" charset="0"/>
            </a:endParaRPr>
          </a:p>
          <a:p>
            <a:endParaRPr lang="ru-RU" dirty="0"/>
          </a:p>
        </p:txBody>
      </p:sp>
      <p:pic>
        <p:nvPicPr>
          <p:cNvPr id="10243"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40152" y="260648"/>
            <a:ext cx="2880320" cy="3312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2924944"/>
            <a:ext cx="3384376" cy="3593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832881"/>
            <a:ext cx="4320480" cy="2685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855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gradFill rotWithShape="0">
          <a:gsLst>
            <a:gs pos="82000">
              <a:srgbClr val="D6B19C"/>
            </a:gs>
            <a:gs pos="93000">
              <a:srgbClr val="D49E6C"/>
            </a:gs>
            <a:gs pos="98000">
              <a:srgbClr val="A65528"/>
            </a:gs>
            <a:gs pos="100000">
              <a:srgbClr val="663012"/>
            </a:gs>
          </a:gsLst>
          <a:lin ang="2700000" scaled="0"/>
        </a:gradFill>
        <a:effectLst/>
      </p:bgPr>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23928" y="476672"/>
            <a:ext cx="5024537" cy="1584176"/>
          </a:xfrm>
        </p:spPr>
        <p:txBody>
          <a:bodyPr/>
          <a:lstStyle/>
          <a:p>
            <a:pPr algn="just"/>
            <a:r>
              <a:rPr lang="ru-RU" sz="1800" b="1" dirty="0">
                <a:latin typeface="Times New Roman" panose="02020603050405020304" pitchFamily="18" charset="0"/>
                <a:cs typeface="Times New Roman" panose="02020603050405020304" pitchFamily="18" charset="0"/>
              </a:rPr>
              <a:t>Изображения – перевёртыши</a:t>
            </a:r>
          </a:p>
          <a:p>
            <a:pPr algn="just"/>
            <a:r>
              <a:rPr lang="ru-RU" sz="1800" dirty="0">
                <a:latin typeface="Times New Roman" panose="02020603050405020304" pitchFamily="18" charset="0"/>
                <a:cs typeface="Times New Roman" panose="02020603050405020304" pitchFamily="18" charset="0"/>
              </a:rPr>
              <a:t>Как ни крути, как не переворачивай изображения-перевертыши, а картинки местами не меняются. </a:t>
            </a:r>
          </a:p>
          <a:p>
            <a:endParaRPr lang="ru-RU" dirty="0"/>
          </a:p>
        </p:txBody>
      </p:sp>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3392369"/>
            <a:ext cx="3600400" cy="32771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09382" y="221168"/>
            <a:ext cx="3204356"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4599245" y="2096225"/>
            <a:ext cx="3962400" cy="4573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32230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10" fill="hold"/>
                                        <p:tgtEl>
                                          <p:spTgt spid="9221"/>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10800000">
                                      <p:cBhvr>
                                        <p:cTn id="10" dur="2000" fill="hold"/>
                                        <p:tgtEl>
                                          <p:spTgt spid="92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nodeType="clickEffect">
                                  <p:stCondLst>
                                    <p:cond delay="0"/>
                                  </p:stCondLst>
                                  <p:childTnLst>
                                    <p:animRot by="10800000">
                                      <p:cBhvr>
                                        <p:cTn id="14" dur="3000" fill="hold"/>
                                        <p:tgtEl>
                                          <p:spTgt spid="92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251520" y="404665"/>
            <a:ext cx="4032448" cy="3240359"/>
          </a:xfrm>
        </p:spPr>
        <p:txBody>
          <a:bodyPr/>
          <a:lstStyle/>
          <a:p>
            <a:r>
              <a:rPr lang="ru-RU" sz="1800" b="1" dirty="0">
                <a:latin typeface="Times New Roman" panose="02020603050405020304" pitchFamily="18" charset="0"/>
                <a:cs typeface="Times New Roman" panose="02020603050405020304" pitchFamily="18" charset="0"/>
              </a:rPr>
              <a:t>Распознавание </a:t>
            </a:r>
            <a:r>
              <a:rPr lang="ru-RU" sz="1800" b="1" dirty="0" smtClean="0">
                <a:latin typeface="Times New Roman" panose="02020603050405020304" pitchFamily="18" charset="0"/>
                <a:cs typeface="Times New Roman" panose="02020603050405020304" pitchFamily="18" charset="0"/>
              </a:rPr>
              <a:t>образов.</a:t>
            </a:r>
            <a:endParaRPr lang="ru-RU" sz="1800" b="1" dirty="0">
              <a:latin typeface="Times New Roman" panose="02020603050405020304" pitchFamily="18" charset="0"/>
              <a:cs typeface="Times New Roman" panose="02020603050405020304" pitchFamily="18" charset="0"/>
            </a:endParaRPr>
          </a:p>
          <a:p>
            <a:r>
              <a:rPr lang="ru-RU" sz="1600" dirty="0">
                <a:latin typeface="Times New Roman" panose="02020603050405020304" pitchFamily="18" charset="0"/>
                <a:cs typeface="Times New Roman" panose="02020603050405020304" pitchFamily="18" charset="0"/>
              </a:rPr>
              <a:t>Иллюзии распознавания образов характеризуются тем, что порой на изображении очень сложно определить то, что на нём изображено. Иногда сам основной рисунок не позволяет увидеть дополнительное изображение, иными словами не позволяет распознать образ. Если же всё-таки изображение распознано, при последующих просмотрах картинок его уже можно увидеть без труда.</a:t>
            </a:r>
          </a:p>
          <a:p>
            <a:endParaRPr lang="ru-RU" sz="1600" dirty="0">
              <a:latin typeface="Times New Roman" panose="02020603050405020304" pitchFamily="18" charset="0"/>
              <a:cs typeface="Times New Roman" panose="02020603050405020304" pitchFamily="18" charset="0"/>
            </a:endParaRP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355976" y="332656"/>
            <a:ext cx="4416436"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3068960"/>
            <a:ext cx="4416436"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3501008"/>
            <a:ext cx="4032448" cy="3160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0107701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6000">
              <a:schemeClr val="accent5">
                <a:alpha val="48000"/>
                <a:lumMod val="73000"/>
                <a:lumOff val="27000"/>
              </a:schemeClr>
            </a:gs>
            <a:gs pos="0">
              <a:srgbClr val="5E9EFF"/>
            </a:gs>
            <a:gs pos="14000">
              <a:srgbClr val="85C2FF"/>
            </a:gs>
            <a:gs pos="83000">
              <a:srgbClr val="C4D6EB"/>
            </a:gs>
            <a:gs pos="97000">
              <a:srgbClr val="FFEBFA"/>
            </a:gs>
          </a:gsLst>
          <a:lin ang="16200000" scaled="0"/>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91264" cy="707678"/>
          </a:xfrm>
        </p:spPr>
        <p:txBody>
          <a:bodyPr/>
          <a:lstStyle/>
          <a:p>
            <a:pPr algn="ctr"/>
            <a:r>
              <a:rPr lang="ru-RU" sz="2800" dirty="0">
                <a:solidFill>
                  <a:schemeClr val="tx1"/>
                </a:solidFill>
                <a:latin typeface="Times New Roman" panose="02020603050405020304" pitchFamily="18" charset="0"/>
                <a:cs typeface="Times New Roman" panose="02020603050405020304" pitchFamily="18" charset="0"/>
              </a:rPr>
              <a:t>Смешанные иллюзии</a:t>
            </a:r>
          </a:p>
        </p:txBody>
      </p:sp>
      <p:sp>
        <p:nvSpPr>
          <p:cNvPr id="4" name="Текст 3"/>
          <p:cNvSpPr>
            <a:spLocks noGrp="1"/>
          </p:cNvSpPr>
          <p:nvPr>
            <p:ph type="body" sz="half" idx="2"/>
          </p:nvPr>
        </p:nvSpPr>
        <p:spPr>
          <a:xfrm>
            <a:off x="457200" y="1196752"/>
            <a:ext cx="3322712" cy="4929411"/>
          </a:xfrm>
        </p:spPr>
        <p:txBody>
          <a:bodyPr/>
          <a:lstStyle/>
          <a:p>
            <a:r>
              <a:rPr lang="ru-RU" sz="1800" dirty="0">
                <a:latin typeface="Times New Roman" panose="02020603050405020304" pitchFamily="18" charset="0"/>
                <a:cs typeface="Times New Roman" panose="02020603050405020304" pitchFamily="18" charset="0"/>
              </a:rPr>
              <a:t>Это, пожалуй, самый большой раздел </a:t>
            </a:r>
            <a:r>
              <a:rPr lang="ru-RU" sz="1800" dirty="0" smtClean="0">
                <a:latin typeface="Times New Roman" panose="02020603050405020304" pitchFamily="18" charset="0"/>
                <a:cs typeface="Times New Roman" panose="02020603050405020304" pitchFamily="18" charset="0"/>
              </a:rPr>
              <a:t>иллюзий. </a:t>
            </a:r>
            <a:r>
              <a:rPr lang="ru-RU" sz="1800" dirty="0">
                <a:latin typeface="Times New Roman" panose="02020603050405020304" pitchFamily="18" charset="0"/>
                <a:cs typeface="Times New Roman" panose="02020603050405020304" pitchFamily="18" charset="0"/>
              </a:rPr>
              <a:t>Он включает в себя и известные иллюзионные картинки, различные модели, и естественно этот “обман” создается человеком. Ярким примером смешанной оптической иллюзии являются потрясающие рисунки на асфальте, которые под определенным углом просмотра смотрятся очень эффектно!</a:t>
            </a:r>
          </a:p>
          <a:p>
            <a:endParaRPr lang="ru-RU" sz="1600" dirty="0" smtClean="0">
              <a:latin typeface="Times New Roman" panose="02020603050405020304" pitchFamily="18" charset="0"/>
              <a:cs typeface="Times New Roman" panose="02020603050405020304" pitchFamily="18" charset="0"/>
            </a:endParaRPr>
          </a:p>
          <a:p>
            <a:endParaRPr lang="ru-RU" sz="1600" dirty="0"/>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07904" y="2060848"/>
            <a:ext cx="4906962" cy="3271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00308069"/>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57200" y="548680"/>
            <a:ext cx="4186808" cy="5577483"/>
          </a:xfrm>
        </p:spPr>
        <p:txBody>
          <a:bodyPr/>
          <a:lstStyle/>
          <a:p>
            <a:r>
              <a:rPr lang="ru-RU" sz="2000" b="1" dirty="0">
                <a:latin typeface="Times New Roman" panose="02020603050405020304" pitchFamily="18" charset="0"/>
                <a:cs typeface="Times New Roman" panose="02020603050405020304" pitchFamily="18" charset="0"/>
              </a:rPr>
              <a:t>Применение оптических иллюзий.</a:t>
            </a:r>
          </a:p>
          <a:p>
            <a:endParaRPr lang="ru-RU" sz="1800" dirty="0">
              <a:latin typeface="Times New Roman" panose="02020603050405020304" pitchFamily="18" charset="0"/>
              <a:cs typeface="Times New Roman" panose="02020603050405020304" pitchFamily="18" charset="0"/>
            </a:endParaRPr>
          </a:p>
          <a:p>
            <a:r>
              <a:rPr lang="ru-RU" sz="1800" dirty="0" smtClean="0">
                <a:latin typeface="Times New Roman" panose="02020603050405020304" pitchFamily="18" charset="0"/>
                <a:cs typeface="Times New Roman" panose="02020603050405020304" pitchFamily="18" charset="0"/>
              </a:rPr>
              <a:t>В </a:t>
            </a:r>
            <a:r>
              <a:rPr lang="ru-RU" sz="1800" dirty="0">
                <a:latin typeface="Times New Roman" panose="02020603050405020304" pitchFamily="18" charset="0"/>
                <a:cs typeface="Times New Roman" panose="02020603050405020304" pitchFamily="18" charset="0"/>
              </a:rPr>
              <a:t>Одессе есть очень популярная достопримечательность «</a:t>
            </a:r>
            <a:r>
              <a:rPr lang="ru-RU" sz="1800" dirty="0" err="1">
                <a:latin typeface="Times New Roman" panose="02020603050405020304" pitchFamily="18" charset="0"/>
                <a:cs typeface="Times New Roman" panose="02020603050405020304" pitchFamily="18" charset="0"/>
              </a:rPr>
              <a:t>Ведьмин</a:t>
            </a:r>
            <a:r>
              <a:rPr lang="ru-RU" sz="1800" dirty="0">
                <a:latin typeface="Times New Roman" panose="02020603050405020304" pitchFamily="18" charset="0"/>
                <a:cs typeface="Times New Roman" panose="02020603050405020304" pitchFamily="18" charset="0"/>
              </a:rPr>
              <a:t> дом». Оптическая иллюзия плоского дома создается благодаря тому, что боковые стены дома построены под острым углом. </a:t>
            </a:r>
            <a:endParaRPr lang="ru-RU" sz="1800" dirty="0" smtClean="0">
              <a:latin typeface="Times New Roman" panose="02020603050405020304" pitchFamily="18" charset="0"/>
              <a:cs typeface="Times New Roman" panose="02020603050405020304" pitchFamily="18" charset="0"/>
            </a:endParaRPr>
          </a:p>
          <a:p>
            <a:endParaRPr lang="ru-RU" sz="1800" dirty="0" smtClean="0">
              <a:latin typeface="Times New Roman" panose="02020603050405020304" pitchFamily="18" charset="0"/>
              <a:cs typeface="Times New Roman" panose="02020603050405020304" pitchFamily="18" charset="0"/>
            </a:endParaRPr>
          </a:p>
          <a:p>
            <a:endParaRPr lang="ru-RU" sz="1800" dirty="0">
              <a:latin typeface="Times New Roman" panose="02020603050405020304" pitchFamily="18" charset="0"/>
              <a:cs typeface="Times New Roman" panose="02020603050405020304" pitchFamily="18" charset="0"/>
            </a:endParaRPr>
          </a:p>
          <a:p>
            <a:r>
              <a:rPr lang="ru-RU" sz="1800" dirty="0" smtClean="0">
                <a:latin typeface="Times New Roman" panose="02020603050405020304" pitchFamily="18" charset="0"/>
                <a:cs typeface="Times New Roman" panose="02020603050405020304" pitchFamily="18" charset="0"/>
              </a:rPr>
              <a:t>Рассматривая </a:t>
            </a:r>
            <a:r>
              <a:rPr lang="ru-RU" sz="1800" dirty="0">
                <a:latin typeface="Times New Roman" panose="02020603050405020304" pitchFamily="18" charset="0"/>
                <a:cs typeface="Times New Roman" panose="02020603050405020304" pitchFamily="18" charset="0"/>
              </a:rPr>
              <a:t>дом таможни в Австралии, кажется, что этажи то расширяются, то сужаются, хотя каждый этаж дома одинаковой высоты.</a:t>
            </a:r>
          </a:p>
          <a:p>
            <a:endParaRPr lang="ru-RU" sz="1800" dirty="0">
              <a:latin typeface="Times New Roman" panose="02020603050405020304" pitchFamily="18" charset="0"/>
              <a:cs typeface="Times New Roman" panose="02020603050405020304" pitchFamily="18" charset="0"/>
            </a:endParaRPr>
          </a:p>
          <a:p>
            <a:endParaRPr lang="ru-RU" dirty="0"/>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825092" y="980728"/>
            <a:ext cx="3960440" cy="2448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861048"/>
            <a:ext cx="3985245" cy="2372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76388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62000">
              <a:srgbClr val="DDEBCF"/>
            </a:gs>
            <a:gs pos="88000">
              <a:srgbClr val="9CB86E"/>
            </a:gs>
            <a:gs pos="100000">
              <a:srgbClr val="156B13"/>
            </a:gs>
          </a:gsLst>
          <a:lin ang="2700000" scaled="0"/>
          <a:tileRect/>
        </a:gradFill>
        <a:effectLst/>
      </p:bgPr>
    </p:bg>
    <p:spTree>
      <p:nvGrpSpPr>
        <p:cNvPr id="1" name=""/>
        <p:cNvGrpSpPr/>
        <p:nvPr/>
      </p:nvGrpSpPr>
      <p:grpSpPr>
        <a:xfrm>
          <a:off x="0" y="0"/>
          <a:ext cx="0" cy="0"/>
          <a:chOff x="0" y="0"/>
          <a:chExt cx="0" cy="0"/>
        </a:xfrm>
      </p:grpSpPr>
      <p:sp>
        <p:nvSpPr>
          <p:cNvPr id="89119" name="Text Box 31"/>
          <p:cNvSpPr txBox="1">
            <a:spLocks noChangeArrowheads="1"/>
          </p:cNvSpPr>
          <p:nvPr/>
        </p:nvSpPr>
        <p:spPr bwMode="auto">
          <a:xfrm>
            <a:off x="1660525" y="722313"/>
            <a:ext cx="184150" cy="366712"/>
          </a:xfrm>
          <a:prstGeom prst="rect">
            <a:avLst/>
          </a:prstGeom>
          <a:noFill/>
          <a:ln w="9525">
            <a:noFill/>
            <a:miter lim="800000"/>
            <a:headEnd/>
            <a:tailEnd/>
          </a:ln>
          <a:effectLst/>
        </p:spPr>
        <p:txBody>
          <a:bodyPr wrap="none">
            <a:spAutoFit/>
          </a:bodyPr>
          <a:lstStyle/>
          <a:p>
            <a:endParaRPr lang="ru-RU"/>
          </a:p>
        </p:txBody>
      </p:sp>
      <p:sp>
        <p:nvSpPr>
          <p:cNvPr id="89123" name="Rectangle 35"/>
          <p:cNvSpPr>
            <a:spLocks noGrp="1" noChangeArrowheads="1"/>
          </p:cNvSpPr>
          <p:nvPr>
            <p:ph type="body" idx="1"/>
          </p:nvPr>
        </p:nvSpPr>
        <p:spPr>
          <a:xfrm>
            <a:off x="467544" y="332656"/>
            <a:ext cx="8353425" cy="6120679"/>
          </a:xfrm>
          <a:ln w="57150">
            <a:solidFill>
              <a:schemeClr val="bg1">
                <a:lumMod val="75000"/>
              </a:schemeClr>
            </a:solidFill>
          </a:ln>
        </p:spPr>
        <p:txBody>
          <a:bodyPr/>
          <a:lstStyle/>
          <a:p>
            <a:pPr marL="0" indent="0" algn="just">
              <a:buNone/>
            </a:pPr>
            <a:r>
              <a:rPr lang="ru-RU" sz="1800" b="1" dirty="0" smtClean="0">
                <a:latin typeface="Times New Roman" panose="02020603050405020304" pitchFamily="18" charset="0"/>
                <a:cs typeface="Times New Roman" panose="02020603050405020304" pitchFamily="18" charset="0"/>
              </a:rPr>
              <a:t>    </a:t>
            </a:r>
          </a:p>
          <a:p>
            <a:pPr marL="0" indent="0" algn="just">
              <a:buNone/>
            </a:pPr>
            <a:r>
              <a:rPr lang="ru-RU" sz="1800" b="1" dirty="0" smtClean="0">
                <a:latin typeface="Times New Roman" panose="02020603050405020304" pitchFamily="18" charset="0"/>
                <a:cs typeface="Times New Roman" panose="02020603050405020304" pitchFamily="18" charset="0"/>
              </a:rPr>
              <a:t> </a:t>
            </a:r>
            <a:r>
              <a:rPr lang="ru-RU" sz="1400" dirty="0" smtClean="0">
                <a:latin typeface="Times New Roman" panose="02020603050405020304" pitchFamily="18" charset="0"/>
                <a:cs typeface="Times New Roman" panose="02020603050405020304" pitchFamily="18" charset="0"/>
              </a:rPr>
              <a:t>Выражение </a:t>
            </a:r>
            <a:r>
              <a:rPr lang="ru-RU" sz="1400" dirty="0">
                <a:latin typeface="Times New Roman" panose="02020603050405020304" pitchFamily="18" charset="0"/>
                <a:cs typeface="Times New Roman" panose="02020603050405020304" pitchFamily="18" charset="0"/>
              </a:rPr>
              <a:t>«обман зрения» в жизни встречается очень часто. </a:t>
            </a:r>
            <a:r>
              <a:rPr lang="ru-RU" sz="1400" dirty="0" smtClean="0">
                <a:latin typeface="Times New Roman" panose="02020603050405020304" pitchFamily="18" charset="0"/>
                <a:cs typeface="Times New Roman" panose="02020603050405020304" pitchFamily="18" charset="0"/>
              </a:rPr>
              <a:t>К </a:t>
            </a:r>
            <a:r>
              <a:rPr lang="ru-RU" sz="1400" dirty="0">
                <a:latin typeface="Times New Roman" panose="02020603050405020304" pitchFamily="18" charset="0"/>
                <a:cs typeface="Times New Roman" panose="02020603050405020304" pitchFamily="18" charset="0"/>
              </a:rPr>
              <a:t>сожалению, наш глаз не точный прибор в мире, поэтому и ему свойственно ошибаться. Эти ошибки называют оптическими иллюзиями. Попросту говоря – это неверное представление реальности.  Их известно очень большое количество, и все </a:t>
            </a:r>
            <a:r>
              <a:rPr lang="ru-RU" sz="1400" dirty="0" smtClean="0">
                <a:latin typeface="Times New Roman" panose="02020603050405020304" pitchFamily="18" charset="0"/>
                <a:cs typeface="Times New Roman" panose="02020603050405020304" pitchFamily="18" charset="0"/>
              </a:rPr>
              <a:t>они </a:t>
            </a:r>
            <a:r>
              <a:rPr lang="ru-RU" sz="1400" dirty="0">
                <a:latin typeface="Times New Roman" panose="02020603050405020304" pitchFamily="18" charset="0"/>
                <a:cs typeface="Times New Roman" panose="02020603050405020304" pitchFamily="18" charset="0"/>
              </a:rPr>
              <a:t>разные, как и причины, их возникновения.</a:t>
            </a:r>
          </a:p>
          <a:p>
            <a:pPr marL="0" indent="0" algn="just">
              <a:buNone/>
            </a:pPr>
            <a:r>
              <a:rPr lang="ru-RU" sz="1400" dirty="0" smtClean="0">
                <a:latin typeface="Times New Roman" panose="02020603050405020304" pitchFamily="18" charset="0"/>
                <a:cs typeface="Times New Roman" panose="02020603050405020304" pitchFamily="18" charset="0"/>
              </a:rPr>
              <a:t>     Часто </a:t>
            </a:r>
            <a:r>
              <a:rPr lang="ru-RU" sz="1400" dirty="0">
                <a:latin typeface="Times New Roman" panose="02020603050405020304" pitchFamily="18" charset="0"/>
                <a:cs typeface="Times New Roman" panose="02020603050405020304" pitchFamily="18" charset="0"/>
              </a:rPr>
              <a:t>то, что мы видим обманчиво, и многое оказывается совсем не тем, чем кажется на первый взгляд. Даже самые простые вещи могут таить в себе самые неожиданные открытия, нужно только  присмотреться. </a:t>
            </a:r>
          </a:p>
          <a:p>
            <a:pPr marL="0" indent="0" algn="just">
              <a:buNone/>
            </a:pPr>
            <a:r>
              <a:rPr lang="ru-RU" sz="1400" dirty="0" smtClean="0">
                <a:latin typeface="Times New Roman" panose="02020603050405020304" pitchFamily="18" charset="0"/>
                <a:cs typeface="Times New Roman" panose="02020603050405020304" pitchFamily="18" charset="0"/>
              </a:rPr>
              <a:t>     Но </a:t>
            </a:r>
            <a:r>
              <a:rPr lang="ru-RU" sz="1400" dirty="0">
                <a:latin typeface="Times New Roman" panose="02020603050405020304" pitchFamily="18" charset="0"/>
                <a:cs typeface="Times New Roman" panose="02020603050405020304" pitchFamily="18" charset="0"/>
              </a:rPr>
              <a:t>стоит ли доверять всему, что мы видим? Можно ли увидеть то, </a:t>
            </a:r>
            <a:r>
              <a:rPr lang="ru-RU" sz="1400" dirty="0" smtClean="0">
                <a:latin typeface="Times New Roman" panose="02020603050405020304" pitchFamily="18" charset="0"/>
                <a:cs typeface="Times New Roman" panose="02020603050405020304" pitchFamily="18" charset="0"/>
              </a:rPr>
              <a:t>чего нет? </a:t>
            </a:r>
            <a:r>
              <a:rPr lang="ru-RU" sz="1400" dirty="0">
                <a:latin typeface="Times New Roman" panose="02020603050405020304" pitchFamily="18" charset="0"/>
                <a:cs typeface="Times New Roman" panose="02020603050405020304" pitchFamily="18" charset="0"/>
              </a:rPr>
              <a:t>Правда ли, что неподвижные предметы могут двигаться? Каково разнообразие оптических иллюзий? В своей проектной работе </a:t>
            </a:r>
            <a:r>
              <a:rPr lang="ru-RU" sz="1400" dirty="0" smtClean="0">
                <a:latin typeface="Times New Roman" panose="02020603050405020304" pitchFamily="18" charset="0"/>
                <a:cs typeface="Times New Roman" panose="02020603050405020304" pitchFamily="18" charset="0"/>
              </a:rPr>
              <a:t>мы постараемся </a:t>
            </a:r>
            <a:r>
              <a:rPr lang="ru-RU" sz="1400" dirty="0">
                <a:latin typeface="Times New Roman" panose="02020603050405020304" pitchFamily="18" charset="0"/>
                <a:cs typeface="Times New Roman" panose="02020603050405020304" pitchFamily="18" charset="0"/>
              </a:rPr>
              <a:t>найти ответы на эти вопросы. </a:t>
            </a:r>
          </a:p>
          <a:p>
            <a:pPr>
              <a:buNone/>
            </a:pPr>
            <a:endParaRPr lang="ru-RU"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359150"/>
            <a:ext cx="8208912" cy="3022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DDEBCF"/>
            </a:gs>
            <a:gs pos="44000">
              <a:srgbClr val="9CB86E"/>
            </a:gs>
            <a:gs pos="72000">
              <a:srgbClr val="156B13"/>
            </a:gs>
          </a:gsLst>
          <a:lin ang="0" scaled="1"/>
          <a:tileRect/>
        </a:gradFill>
        <a:effectLst/>
      </p:bgPr>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57200" y="1052736"/>
            <a:ext cx="3826768" cy="5073427"/>
          </a:xfrm>
        </p:spPr>
        <p:txBody>
          <a:bodyPr/>
          <a:lstStyle/>
          <a:p>
            <a:r>
              <a:rPr lang="ru-RU" sz="2000" dirty="0">
                <a:latin typeface="Times New Roman" panose="02020603050405020304" pitchFamily="18" charset="0"/>
                <a:cs typeface="Times New Roman" panose="02020603050405020304" pitchFamily="18" charset="0"/>
              </a:rPr>
              <a:t>Иллюзии в цирке создаются за счет использования специальной техники - двойное дно, специальные пружины, скрытые перегородки, определенная установка зеркал. Хитроумные аппараты осуществляют всевозможные "загадочные" исчезновения и появления вещей и людей, служат для парения предметов и людей в воздухе, распиливания их или сжигания. </a:t>
            </a:r>
          </a:p>
          <a:p>
            <a:endParaRPr lang="ru-RU" sz="1000" dirty="0" smtClean="0">
              <a:latin typeface="Times New Roman" panose="02020603050405020304" pitchFamily="18" charset="0"/>
              <a:cs typeface="Times New Roman" panose="02020603050405020304" pitchFamily="18" charset="0"/>
            </a:endParaRPr>
          </a:p>
          <a:p>
            <a:endParaRPr lang="ru-RU" sz="1000" dirty="0">
              <a:latin typeface="Times New Roman" panose="02020603050405020304" pitchFamily="18" charset="0"/>
              <a:cs typeface="Times New Roman" panose="02020603050405020304" pitchFamily="18" charset="0"/>
            </a:endParaRPr>
          </a:p>
          <a:p>
            <a:endParaRPr lang="ru-RU" sz="1000" dirty="0" smtClean="0">
              <a:latin typeface="Times New Roman" panose="02020603050405020304" pitchFamily="18" charset="0"/>
              <a:cs typeface="Times New Roman" panose="02020603050405020304" pitchFamily="18" charset="0"/>
            </a:endParaRPr>
          </a:p>
          <a:p>
            <a:endParaRPr lang="ru-RU" sz="1000" dirty="0" smtClean="0">
              <a:latin typeface="Times New Roman" panose="02020603050405020304" pitchFamily="18" charset="0"/>
              <a:cs typeface="Times New Roman" panose="02020603050405020304" pitchFamily="18" charset="0"/>
            </a:endParaRPr>
          </a:p>
          <a:p>
            <a:endParaRPr lang="ru-RU" sz="1000" dirty="0">
              <a:latin typeface="Times New Roman" panose="02020603050405020304" pitchFamily="18" charset="0"/>
              <a:cs typeface="Times New Roman" panose="02020603050405020304" pitchFamily="18" charset="0"/>
            </a:endParaRPr>
          </a:p>
          <a:p>
            <a:endParaRPr lang="ru-RU" sz="1000" dirty="0" smtClean="0">
              <a:latin typeface="Times New Roman" panose="02020603050405020304" pitchFamily="18" charset="0"/>
              <a:cs typeface="Times New Roman" panose="02020603050405020304" pitchFamily="18" charset="0"/>
            </a:endParaRPr>
          </a:p>
          <a:p>
            <a:endParaRPr lang="ru-RU" sz="1000" dirty="0">
              <a:latin typeface="Times New Roman" panose="02020603050405020304" pitchFamily="18" charset="0"/>
              <a:cs typeface="Times New Roman" panose="02020603050405020304" pitchFamily="18" charset="0"/>
            </a:endParaRPr>
          </a:p>
          <a:p>
            <a:endParaRPr lang="ru-RU" dirty="0"/>
          </a:p>
        </p:txBody>
      </p:sp>
      <p:pic>
        <p:nvPicPr>
          <p:cNvPr id="1331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27984" y="1484784"/>
            <a:ext cx="4259262" cy="1621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429000"/>
            <a:ext cx="4467870" cy="276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8898395"/>
      </p:ext>
    </p:extLst>
  </p:cSld>
  <p:clrMapOvr>
    <a:masterClrMapping/>
  </p:clrMapOvr>
  <p:transition spd="slow">
    <p:wheel spokes="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67544" y="620688"/>
            <a:ext cx="3312368" cy="5256584"/>
          </a:xfrm>
        </p:spPr>
        <p:txBody>
          <a:bodyPr/>
          <a:lstStyle/>
          <a:p>
            <a:r>
              <a:rPr lang="ru-RU" sz="1800" b="1" dirty="0">
                <a:latin typeface="Times New Roman" panose="02020603050405020304" pitchFamily="18" charset="0"/>
                <a:cs typeface="Times New Roman" panose="02020603050405020304" pitchFamily="18" charset="0"/>
              </a:rPr>
              <a:t>Модный мир - мир зрительных иллюзий. </a:t>
            </a:r>
          </a:p>
          <a:p>
            <a:endParaRPr lang="ru-RU" sz="1600" dirty="0" smtClean="0">
              <a:latin typeface="Times New Roman" panose="02020603050405020304" pitchFamily="18" charset="0"/>
              <a:cs typeface="Times New Roman" panose="02020603050405020304" pitchFamily="18" charset="0"/>
            </a:endParaRPr>
          </a:p>
          <a:p>
            <a:r>
              <a:rPr lang="ru-RU" sz="1600" dirty="0" smtClean="0">
                <a:latin typeface="Times New Roman" panose="02020603050405020304" pitchFamily="18" charset="0"/>
                <a:cs typeface="Times New Roman" panose="02020603050405020304" pitchFamily="18" charset="0"/>
              </a:rPr>
              <a:t>Обратив </a:t>
            </a:r>
            <a:r>
              <a:rPr lang="ru-RU" sz="1600" dirty="0">
                <a:latin typeface="Times New Roman" panose="02020603050405020304" pitchFamily="18" charset="0"/>
                <a:cs typeface="Times New Roman" panose="02020603050405020304" pitchFamily="18" charset="0"/>
              </a:rPr>
              <a:t>внимание на историческую моду, можно легко заметить, как «сужали» талию при помощи широких юбок и тугого корсета, как ее завышали, чтобы ноги казались более длинными. Как украшали горловину костюма гигантским воротником, чтобы шея была тоньше, а голова — меньше и изящнее</a:t>
            </a:r>
            <a:r>
              <a:rPr lang="ru-RU" sz="1600" dirty="0" smtClean="0">
                <a:latin typeface="Times New Roman" panose="02020603050405020304" pitchFamily="18" charset="0"/>
                <a:cs typeface="Times New Roman" panose="02020603050405020304" pitchFamily="18" charset="0"/>
              </a:rPr>
              <a:t>.</a:t>
            </a:r>
          </a:p>
          <a:p>
            <a:endParaRPr lang="ru-RU" sz="1600" dirty="0" smtClean="0">
              <a:latin typeface="Times New Roman" panose="02020603050405020304" pitchFamily="18" charset="0"/>
              <a:cs typeface="Times New Roman" panose="02020603050405020304" pitchFamily="18" charset="0"/>
            </a:endParaRPr>
          </a:p>
          <a:p>
            <a:endParaRPr lang="ru-RU" dirty="0"/>
          </a:p>
        </p:txBody>
      </p:sp>
      <p:pic>
        <p:nvPicPr>
          <p:cNvPr id="1433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851920" y="548680"/>
            <a:ext cx="4910703"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7401624"/>
      </p:ext>
    </p:extLst>
  </p:cSld>
  <p:clrMapOvr>
    <a:masterClrMapping/>
  </p:clrMapOvr>
  <p:transition spd="slow">
    <p:cove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E6DCAC"/>
            </a:gs>
            <a:gs pos="12000">
              <a:srgbClr val="E6D78A"/>
            </a:gs>
            <a:gs pos="30000">
              <a:srgbClr val="C7AC4C"/>
            </a:gs>
            <a:gs pos="45000">
              <a:srgbClr val="E6D78A"/>
            </a:gs>
            <a:gs pos="77000">
              <a:srgbClr val="C7AC4C"/>
            </a:gs>
            <a:gs pos="100000">
              <a:srgbClr val="E6DCAC"/>
            </a:gs>
          </a:gsLst>
          <a:lin ang="2700000" scaled="0"/>
        </a:gradFill>
        <a:effectLst/>
      </p:bgPr>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395536" y="404664"/>
            <a:ext cx="3960440" cy="5976664"/>
          </a:xfrm>
        </p:spPr>
        <p:txBody>
          <a:bodyPr/>
          <a:lstStyle/>
          <a:p>
            <a:r>
              <a:rPr lang="ru-RU" sz="2000" dirty="0">
                <a:latin typeface="Times New Roman" panose="02020603050405020304" pitchFamily="18" charset="0"/>
                <a:cs typeface="Times New Roman" panose="02020603050405020304" pitchFamily="18" charset="0"/>
              </a:rPr>
              <a:t>Вертикальные линии и детали одежды (полосы, стрелки на брюках, длинные шарфы, высокие каблуки) визуально стройнят и увеличивают рост. Контрастные вертикальные полосы, идущие по внешним бокам одежды, делают силуэт приталенным. </a:t>
            </a:r>
          </a:p>
          <a:p>
            <a:r>
              <a:rPr lang="ru-RU" sz="2000" dirty="0">
                <a:latin typeface="Times New Roman" panose="02020603050405020304" pitchFamily="18" charset="0"/>
                <a:cs typeface="Times New Roman" panose="02020603050405020304" pitchFamily="18" charset="0"/>
              </a:rPr>
              <a:t>Горизонтальные же линии (швы, карманы, оборки, ремешки на обуви) полнят.</a:t>
            </a:r>
          </a:p>
          <a:p>
            <a:r>
              <a:rPr lang="ru-RU" sz="2000" dirty="0">
                <a:latin typeface="Times New Roman" panose="02020603050405020304" pitchFamily="18" charset="0"/>
                <a:cs typeface="Times New Roman" panose="02020603050405020304" pitchFamily="18" charset="0"/>
              </a:rPr>
              <a:t> Клетка увеличивает объём, а круги придают формам округлость. </a:t>
            </a:r>
          </a:p>
          <a:p>
            <a:r>
              <a:rPr lang="ru-RU" sz="2000" dirty="0">
                <a:latin typeface="Times New Roman" panose="02020603050405020304" pitchFamily="18" charset="0"/>
                <a:cs typeface="Times New Roman" panose="02020603050405020304" pitchFamily="18" charset="0"/>
              </a:rPr>
              <a:t>Костюм в одном цвете даёт видимость высокого роста, выглядит более изысканно и элегантно, а одежда с яркими цветовыми пятнами полнит.</a:t>
            </a:r>
          </a:p>
          <a:p>
            <a:endParaRPr lang="ru-RU" sz="2000" dirty="0">
              <a:latin typeface="Times New Roman" panose="02020603050405020304" pitchFamily="18" charset="0"/>
              <a:cs typeface="Times New Roman" panose="02020603050405020304" pitchFamily="18" charset="0"/>
            </a:endParaRPr>
          </a:p>
        </p:txBody>
      </p:sp>
      <p:pic>
        <p:nvPicPr>
          <p:cNvPr id="112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932040" y="3645024"/>
            <a:ext cx="3850696"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205028"/>
            <a:ext cx="3857228" cy="30079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2302714"/>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611560" y="3717032"/>
            <a:ext cx="7859216" cy="2265115"/>
          </a:xfrm>
        </p:spPr>
        <p:txBody>
          <a:bodyPr/>
          <a:lstStyle/>
          <a:p>
            <a:pPr algn="just"/>
            <a:r>
              <a:rPr lang="ru-RU" sz="2000" dirty="0" smtClean="0">
                <a:latin typeface="Times New Roman" panose="02020603050405020304" pitchFamily="18" charset="0"/>
                <a:cs typeface="Times New Roman" panose="02020603050405020304" pitchFamily="18" charset="0"/>
              </a:rPr>
              <a:t>Мы привели </a:t>
            </a:r>
            <a:r>
              <a:rPr lang="ru-RU" sz="2000" dirty="0">
                <a:latin typeface="Times New Roman" panose="02020603050405020304" pitchFamily="18" charset="0"/>
                <a:cs typeface="Times New Roman" panose="02020603050405020304" pitchFamily="18" charset="0"/>
              </a:rPr>
              <a:t>примеры </a:t>
            </a:r>
            <a:r>
              <a:rPr lang="ru-RU" sz="2000" dirty="0" smtClean="0">
                <a:latin typeface="Times New Roman" panose="02020603050405020304" pitchFamily="18" charset="0"/>
                <a:cs typeface="Times New Roman" panose="02020603050405020304" pitchFamily="18" charset="0"/>
              </a:rPr>
              <a:t>нескольких </a:t>
            </a:r>
            <a:r>
              <a:rPr lang="ru-RU" sz="2000" dirty="0">
                <a:latin typeface="Times New Roman" panose="02020603050405020304" pitchFamily="18" charset="0"/>
                <a:cs typeface="Times New Roman" panose="02020603050405020304" pitchFamily="18" charset="0"/>
              </a:rPr>
              <a:t>видов оптических иллюзий. </a:t>
            </a:r>
            <a:endParaRPr lang="ru-RU" sz="2000" dirty="0" smtClean="0">
              <a:latin typeface="Times New Roman" panose="02020603050405020304" pitchFamily="18" charset="0"/>
              <a:cs typeface="Times New Roman" panose="02020603050405020304" pitchFamily="18" charset="0"/>
            </a:endParaRPr>
          </a:p>
          <a:p>
            <a:pPr algn="just"/>
            <a:r>
              <a:rPr lang="ru-RU" sz="2000" dirty="0" smtClean="0">
                <a:latin typeface="Times New Roman" panose="02020603050405020304" pitchFamily="18" charset="0"/>
                <a:cs typeface="Times New Roman" panose="02020603050405020304" pitchFamily="18" charset="0"/>
              </a:rPr>
              <a:t>Следующим </a:t>
            </a:r>
            <a:r>
              <a:rPr lang="ru-RU" sz="2000" dirty="0">
                <a:latin typeface="Times New Roman" panose="02020603050405020304" pitchFamily="18" charset="0"/>
                <a:cs typeface="Times New Roman" panose="02020603050405020304" pitchFamily="18" charset="0"/>
              </a:rPr>
              <a:t>шагом является </a:t>
            </a:r>
            <a:r>
              <a:rPr lang="ru-RU" sz="2000" dirty="0" smtClean="0">
                <a:latin typeface="Times New Roman" panose="02020603050405020304" pitchFamily="18" charset="0"/>
                <a:cs typeface="Times New Roman" panose="02020603050405020304" pitchFamily="18" charset="0"/>
              </a:rPr>
              <a:t>небольшое тестирование </a:t>
            </a:r>
            <a:r>
              <a:rPr lang="ru-RU" sz="2000" dirty="0">
                <a:latin typeface="Times New Roman" panose="02020603050405020304" pitchFamily="18" charset="0"/>
                <a:cs typeface="Times New Roman" panose="02020603050405020304" pitchFamily="18" charset="0"/>
              </a:rPr>
              <a:t>с участием учащихся </a:t>
            </a:r>
            <a:r>
              <a:rPr lang="ru-RU" sz="2000" dirty="0" smtClean="0">
                <a:latin typeface="Times New Roman" panose="02020603050405020304" pitchFamily="18" charset="0"/>
                <a:cs typeface="Times New Roman" panose="02020603050405020304" pitchFamily="18" charset="0"/>
              </a:rPr>
              <a:t>третьих классов школы №4. </a:t>
            </a:r>
          </a:p>
          <a:p>
            <a:pPr algn="just"/>
            <a:r>
              <a:rPr lang="ru-RU" sz="2000" dirty="0" smtClean="0">
                <a:latin typeface="Times New Roman" panose="02020603050405020304" pitchFamily="18" charset="0"/>
                <a:cs typeface="Times New Roman" panose="02020603050405020304" pitchFamily="18" charset="0"/>
              </a:rPr>
              <a:t>Поддадутся </a:t>
            </a:r>
            <a:r>
              <a:rPr lang="ru-RU" sz="2000" dirty="0">
                <a:latin typeface="Times New Roman" panose="02020603050405020304" pitchFamily="18" charset="0"/>
                <a:cs typeface="Times New Roman" panose="02020603050405020304" pitchFamily="18" charset="0"/>
              </a:rPr>
              <a:t>ли они иллюзии зрительного восприятия?  </a:t>
            </a:r>
            <a:r>
              <a:rPr lang="ru-RU" sz="2000" dirty="0" smtClean="0">
                <a:latin typeface="Times New Roman" panose="02020603050405020304" pitchFamily="18" charset="0"/>
                <a:cs typeface="Times New Roman" panose="02020603050405020304" pitchFamily="18" charset="0"/>
              </a:rPr>
              <a:t>Мы покажем </a:t>
            </a:r>
            <a:r>
              <a:rPr lang="ru-RU" sz="2000" dirty="0">
                <a:latin typeface="Times New Roman" panose="02020603050405020304" pitchFamily="18" charset="0"/>
                <a:cs typeface="Times New Roman" panose="02020603050405020304" pitchFamily="18" charset="0"/>
              </a:rPr>
              <a:t>им, </a:t>
            </a:r>
            <a:r>
              <a:rPr lang="ru-RU" sz="2000" dirty="0" smtClean="0">
                <a:latin typeface="Times New Roman" panose="02020603050405020304" pitchFamily="18" charset="0"/>
                <a:cs typeface="Times New Roman" panose="02020603050405020304" pitchFamily="18" charset="0"/>
              </a:rPr>
              <a:t>оптические </a:t>
            </a:r>
            <a:r>
              <a:rPr lang="ru-RU" sz="2000" dirty="0">
                <a:latin typeface="Times New Roman" panose="02020603050405020304" pitchFamily="18" charset="0"/>
                <a:cs typeface="Times New Roman" panose="02020603050405020304" pitchFamily="18" charset="0"/>
              </a:rPr>
              <a:t>иллюзии и </a:t>
            </a:r>
            <a:r>
              <a:rPr lang="ru-RU" sz="2000" dirty="0" smtClean="0">
                <a:latin typeface="Times New Roman" panose="02020603050405020304" pitchFamily="18" charset="0"/>
                <a:cs typeface="Times New Roman" panose="02020603050405020304" pitchFamily="18" charset="0"/>
              </a:rPr>
              <a:t>попросим </a:t>
            </a:r>
            <a:r>
              <a:rPr lang="ru-RU" sz="2000" dirty="0">
                <a:latin typeface="Times New Roman" panose="02020603050405020304" pitchFamily="18" charset="0"/>
                <a:cs typeface="Times New Roman" panose="02020603050405020304" pitchFamily="18" charset="0"/>
              </a:rPr>
              <a:t>их ответить на </a:t>
            </a:r>
            <a:r>
              <a:rPr lang="ru-RU" sz="2000" dirty="0" smtClean="0">
                <a:latin typeface="Times New Roman" panose="02020603050405020304" pitchFamily="18" charset="0"/>
                <a:cs typeface="Times New Roman" panose="02020603050405020304" pitchFamily="18" charset="0"/>
              </a:rPr>
              <a:t>наши </a:t>
            </a:r>
            <a:r>
              <a:rPr lang="ru-RU" sz="2000" dirty="0">
                <a:latin typeface="Times New Roman" panose="02020603050405020304" pitchFamily="18" charset="0"/>
                <a:cs typeface="Times New Roman" panose="02020603050405020304" pitchFamily="18" charset="0"/>
              </a:rPr>
              <a:t>вопросы.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37770" y="0"/>
            <a:ext cx="4448175" cy="3717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0"/>
            <a:ext cx="4286250" cy="3717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077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476672"/>
            <a:ext cx="2376264" cy="1152128"/>
          </a:xfrm>
        </p:spPr>
        <p:txBody>
          <a:bodyPr/>
          <a:lstStyle/>
          <a:p>
            <a:pPr algn="l"/>
            <a:r>
              <a:rPr lang="ru-RU" sz="1400" dirty="0" smtClean="0">
                <a:solidFill>
                  <a:schemeClr val="tx1"/>
                </a:solidFill>
                <a:latin typeface="Times New Roman" panose="02020603050405020304" pitchFamily="18" charset="0"/>
                <a:cs typeface="Times New Roman" panose="02020603050405020304" pitchFamily="18" charset="0"/>
              </a:rPr>
              <a:t>1. Какой </a:t>
            </a:r>
            <a:r>
              <a:rPr lang="ru-RU" sz="1400" dirty="0">
                <a:solidFill>
                  <a:schemeClr val="tx1"/>
                </a:solidFill>
                <a:latin typeface="Times New Roman" panose="02020603050405020304" pitchFamily="18" charset="0"/>
                <a:cs typeface="Times New Roman" panose="02020603050405020304" pitchFamily="18" charset="0"/>
              </a:rPr>
              <a:t>квадрат темнее?</a:t>
            </a:r>
            <a:br>
              <a:rPr lang="ru-RU" sz="1400" dirty="0">
                <a:solidFill>
                  <a:schemeClr val="tx1"/>
                </a:solidFill>
                <a:latin typeface="Times New Roman" panose="02020603050405020304" pitchFamily="18" charset="0"/>
                <a:cs typeface="Times New Roman" panose="02020603050405020304" pitchFamily="18" charset="0"/>
              </a:rPr>
            </a:br>
            <a:r>
              <a:rPr lang="ru-RU" sz="1400" b="0" dirty="0">
                <a:solidFill>
                  <a:schemeClr val="tx1"/>
                </a:solidFill>
                <a:latin typeface="Times New Roman" panose="02020603050405020304" pitchFamily="18" charset="0"/>
                <a:cs typeface="Times New Roman" panose="02020603050405020304" pitchFamily="18" charset="0"/>
              </a:rPr>
              <a:t>А. Верхний</a:t>
            </a:r>
            <a:br>
              <a:rPr lang="ru-RU" sz="1400" b="0" dirty="0">
                <a:solidFill>
                  <a:schemeClr val="tx1"/>
                </a:solidFill>
                <a:latin typeface="Times New Roman" panose="02020603050405020304" pitchFamily="18" charset="0"/>
                <a:cs typeface="Times New Roman" panose="02020603050405020304" pitchFamily="18" charset="0"/>
              </a:rPr>
            </a:br>
            <a:r>
              <a:rPr lang="ru-RU" sz="1400" b="0" dirty="0">
                <a:solidFill>
                  <a:schemeClr val="tx1"/>
                </a:solidFill>
                <a:latin typeface="Times New Roman" panose="02020603050405020304" pitchFamily="18" charset="0"/>
                <a:cs typeface="Times New Roman" panose="02020603050405020304" pitchFamily="18" charset="0"/>
              </a:rPr>
              <a:t>Б. Нижний</a:t>
            </a:r>
            <a:br>
              <a:rPr lang="ru-RU" sz="1400" b="0" dirty="0">
                <a:solidFill>
                  <a:schemeClr val="tx1"/>
                </a:solidFill>
                <a:latin typeface="Times New Roman" panose="02020603050405020304" pitchFamily="18" charset="0"/>
                <a:cs typeface="Times New Roman" panose="02020603050405020304" pitchFamily="18" charset="0"/>
              </a:rPr>
            </a:br>
            <a:r>
              <a:rPr lang="ru-RU" sz="1400" b="0" dirty="0">
                <a:solidFill>
                  <a:schemeClr val="tx1"/>
                </a:solidFill>
                <a:latin typeface="Times New Roman" panose="02020603050405020304" pitchFamily="18" charset="0"/>
                <a:cs typeface="Times New Roman" panose="02020603050405020304" pitchFamily="18" charset="0"/>
              </a:rPr>
              <a:t>В. Одинаковые</a:t>
            </a:r>
            <a:br>
              <a:rPr lang="ru-RU" sz="1400" b="0" dirty="0">
                <a:solidFill>
                  <a:schemeClr val="tx1"/>
                </a:solidFill>
                <a:latin typeface="Times New Roman" panose="02020603050405020304" pitchFamily="18" charset="0"/>
                <a:cs typeface="Times New Roman" panose="02020603050405020304" pitchFamily="18" charset="0"/>
              </a:rPr>
            </a:br>
            <a:endParaRPr lang="ru-RU" sz="1400" b="0" dirty="0">
              <a:solidFill>
                <a:schemeClr val="tx1"/>
              </a:solidFill>
              <a:latin typeface="Times New Roman" panose="02020603050405020304" pitchFamily="18" charset="0"/>
              <a:cs typeface="Times New Roman" panose="02020603050405020304" pitchFamily="18" charset="0"/>
            </a:endParaRPr>
          </a:p>
        </p:txBody>
      </p:sp>
      <p:pic>
        <p:nvPicPr>
          <p:cNvPr id="1229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260649"/>
            <a:ext cx="2448272" cy="1584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331640" y="1772816"/>
            <a:ext cx="3456384" cy="1600438"/>
          </a:xfrm>
          <a:prstGeom prst="rect">
            <a:avLst/>
          </a:prstGeom>
          <a:noFill/>
        </p:spPr>
        <p:txBody>
          <a:bodyPr wrap="square" rtlCol="0">
            <a:spAutoFit/>
          </a:bodyPr>
          <a:lstStyle/>
          <a:p>
            <a:r>
              <a:rPr lang="ru-RU" sz="1400" b="1" dirty="0" smtClean="0">
                <a:latin typeface="Times New Roman" panose="02020603050405020304" pitchFamily="18" charset="0"/>
                <a:cs typeface="Times New Roman" panose="02020603050405020304" pitchFamily="18" charset="0"/>
              </a:rPr>
              <a:t>2. Подсчитайте  </a:t>
            </a:r>
            <a:r>
              <a:rPr lang="ru-RU" sz="1400" b="1" dirty="0">
                <a:latin typeface="Times New Roman" panose="02020603050405020304" pitchFamily="18" charset="0"/>
                <a:cs typeface="Times New Roman" panose="02020603050405020304" pitchFamily="18" charset="0"/>
              </a:rPr>
              <a:t>количество ног у слона, изображенного на рисунке</a:t>
            </a:r>
            <a:r>
              <a:rPr lang="ru-RU" sz="1400" b="1" dirty="0" smtClean="0">
                <a:latin typeface="Times New Roman" panose="02020603050405020304" pitchFamily="18" charset="0"/>
                <a:cs typeface="Times New Roman" panose="02020603050405020304" pitchFamily="18" charset="0"/>
              </a:rPr>
              <a:t>:</a:t>
            </a:r>
          </a:p>
          <a:p>
            <a:r>
              <a:rPr lang="ru-RU" sz="1400" dirty="0">
                <a:latin typeface="Times New Roman" panose="02020603050405020304" pitchFamily="18" charset="0"/>
                <a:cs typeface="Times New Roman" panose="02020603050405020304" pitchFamily="18" charset="0"/>
              </a:rPr>
              <a:t>А.   4 ноги </a:t>
            </a:r>
          </a:p>
          <a:p>
            <a:r>
              <a:rPr lang="ru-RU" sz="1400" dirty="0">
                <a:latin typeface="Times New Roman" panose="02020603050405020304" pitchFamily="18" charset="0"/>
                <a:cs typeface="Times New Roman" panose="02020603050405020304" pitchFamily="18" charset="0"/>
              </a:rPr>
              <a:t>Б.   5 ног</a:t>
            </a:r>
          </a:p>
          <a:p>
            <a:r>
              <a:rPr lang="ru-RU" sz="1400" dirty="0">
                <a:latin typeface="Times New Roman" panose="02020603050405020304" pitchFamily="18" charset="0"/>
                <a:cs typeface="Times New Roman" panose="02020603050405020304" pitchFamily="18" charset="0"/>
              </a:rPr>
              <a:t>В.   6 ног</a:t>
            </a:r>
          </a:p>
          <a:p>
            <a:r>
              <a:rPr lang="ru-RU" sz="1400" dirty="0">
                <a:latin typeface="Times New Roman" panose="02020603050405020304" pitchFamily="18" charset="0"/>
                <a:cs typeface="Times New Roman" panose="02020603050405020304" pitchFamily="18" charset="0"/>
              </a:rPr>
              <a:t>Г.   7 ног</a:t>
            </a:r>
          </a:p>
          <a:p>
            <a:endParaRPr lang="ru-RU" sz="1400" b="1" dirty="0">
              <a:latin typeface="Times New Roman" panose="02020603050405020304" pitchFamily="18" charset="0"/>
              <a:cs typeface="Times New Roman" panose="02020603050405020304" pitchFamily="18" charset="0"/>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1916833"/>
            <a:ext cx="2448272"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331640" y="3743454"/>
            <a:ext cx="3384376" cy="1384995"/>
          </a:xfrm>
          <a:prstGeom prst="rect">
            <a:avLst/>
          </a:prstGeom>
          <a:noFill/>
        </p:spPr>
        <p:txBody>
          <a:bodyPr wrap="square" rtlCol="0">
            <a:spAutoFit/>
          </a:bodyPr>
          <a:lstStyle/>
          <a:p>
            <a:r>
              <a:rPr lang="ru-RU" sz="1400" b="1" dirty="0" smtClean="0">
                <a:latin typeface="Times New Roman" panose="02020603050405020304" pitchFamily="18" charset="0"/>
                <a:cs typeface="Times New Roman" panose="02020603050405020304" pitchFamily="18" charset="0"/>
              </a:rPr>
              <a:t>3. Какая </a:t>
            </a:r>
            <a:r>
              <a:rPr lang="ru-RU" sz="1400" b="1" dirty="0">
                <a:latin typeface="Times New Roman" panose="02020603050405020304" pitchFamily="18" charset="0"/>
                <a:cs typeface="Times New Roman" panose="02020603050405020304" pitchFamily="18" charset="0"/>
              </a:rPr>
              <a:t>из желтых линий на картинке больше</a:t>
            </a:r>
            <a:r>
              <a:rPr lang="ru-RU" sz="1400" b="1" dirty="0" smtClean="0">
                <a:latin typeface="Times New Roman" panose="02020603050405020304" pitchFamily="18" charset="0"/>
                <a:cs typeface="Times New Roman" panose="02020603050405020304" pitchFamily="18" charset="0"/>
              </a:rPr>
              <a:t>?</a:t>
            </a:r>
          </a:p>
          <a:p>
            <a:r>
              <a:rPr lang="ru-RU" sz="1400" dirty="0">
                <a:latin typeface="Times New Roman" panose="02020603050405020304" pitchFamily="18" charset="0"/>
                <a:cs typeface="Times New Roman" panose="02020603050405020304" pitchFamily="18" charset="0"/>
              </a:rPr>
              <a:t>А. Верхняя</a:t>
            </a:r>
          </a:p>
          <a:p>
            <a:r>
              <a:rPr lang="ru-RU" sz="1400" dirty="0">
                <a:latin typeface="Times New Roman" panose="02020603050405020304" pitchFamily="18" charset="0"/>
                <a:cs typeface="Times New Roman" panose="02020603050405020304" pitchFamily="18" charset="0"/>
              </a:rPr>
              <a:t>Б. Нижняя </a:t>
            </a:r>
          </a:p>
          <a:p>
            <a:r>
              <a:rPr lang="ru-RU" sz="1400" dirty="0">
                <a:latin typeface="Times New Roman" panose="02020603050405020304" pitchFamily="18" charset="0"/>
                <a:cs typeface="Times New Roman" panose="02020603050405020304" pitchFamily="18" charset="0"/>
              </a:rPr>
              <a:t>В. Одинаковые</a:t>
            </a:r>
          </a:p>
          <a:p>
            <a:endParaRPr lang="ru-RU" sz="1400" b="1" dirty="0">
              <a:latin typeface="Times New Roman" panose="02020603050405020304" pitchFamily="18" charset="0"/>
              <a:cs typeface="Times New Roman" panose="02020603050405020304" pitchFamily="18" charset="0"/>
            </a:endParaRP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3958" y="3680897"/>
            <a:ext cx="2554287" cy="1447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331640" y="5128449"/>
            <a:ext cx="2201628" cy="1169551"/>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4. Какая </a:t>
            </a:r>
            <a:r>
              <a:rPr lang="ru-RU" sz="1400" b="1" dirty="0">
                <a:latin typeface="Times New Roman" panose="02020603050405020304" pitchFamily="18" charset="0"/>
                <a:cs typeface="Times New Roman" panose="02020603050405020304" pitchFamily="18" charset="0"/>
              </a:rPr>
              <a:t>деталь больше</a:t>
            </a:r>
            <a:r>
              <a:rPr lang="ru-RU" sz="1400" b="1" dirty="0" smtClean="0">
                <a:latin typeface="Times New Roman" panose="02020603050405020304" pitchFamily="18" charset="0"/>
                <a:cs typeface="Times New Roman" panose="02020603050405020304" pitchFamily="18" charset="0"/>
              </a:rPr>
              <a:t>?</a:t>
            </a:r>
          </a:p>
          <a:p>
            <a:r>
              <a:rPr lang="ru-RU" sz="1400" dirty="0">
                <a:latin typeface="Times New Roman" panose="02020603050405020304" pitchFamily="18" charset="0"/>
                <a:cs typeface="Times New Roman" panose="02020603050405020304" pitchFamily="18" charset="0"/>
              </a:rPr>
              <a:t>А. Верхняя</a:t>
            </a:r>
          </a:p>
          <a:p>
            <a:r>
              <a:rPr lang="ru-RU" sz="1400" dirty="0">
                <a:latin typeface="Times New Roman" panose="02020603050405020304" pitchFamily="18" charset="0"/>
                <a:cs typeface="Times New Roman" panose="02020603050405020304" pitchFamily="18" charset="0"/>
              </a:rPr>
              <a:t>Б. Нижняя </a:t>
            </a:r>
          </a:p>
          <a:p>
            <a:r>
              <a:rPr lang="ru-RU" sz="1400" dirty="0">
                <a:latin typeface="Times New Roman" panose="02020603050405020304" pitchFamily="18" charset="0"/>
                <a:cs typeface="Times New Roman" panose="02020603050405020304" pitchFamily="18" charset="0"/>
              </a:rPr>
              <a:t>В. Одинаковые</a:t>
            </a:r>
          </a:p>
          <a:p>
            <a:endParaRPr lang="ru-RU" sz="1400" b="1" dirty="0">
              <a:latin typeface="Times New Roman" panose="02020603050405020304" pitchFamily="18" charset="0"/>
              <a:cs typeface="Times New Roman" panose="02020603050405020304" pitchFamily="18" charset="0"/>
            </a:endParaRPr>
          </a:p>
        </p:txBody>
      </p:sp>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8064" y="5230881"/>
            <a:ext cx="2448272" cy="1366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954682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67544" y="332656"/>
            <a:ext cx="8424936" cy="5843191"/>
          </a:xfrm>
        </p:spPr>
        <p:txBody>
          <a:bodyPr/>
          <a:lstStyle/>
          <a:p>
            <a:r>
              <a:rPr lang="ru-RU" sz="1800" b="1" dirty="0" smtClean="0">
                <a:latin typeface="Times New Roman" panose="02020603050405020304" pitchFamily="18" charset="0"/>
                <a:cs typeface="Times New Roman" panose="02020603050405020304" pitchFamily="18" charset="0"/>
              </a:rPr>
              <a:t>Результат тестирования:</a:t>
            </a:r>
            <a:endParaRPr lang="ru-RU" sz="1800" dirty="0" smtClean="0">
              <a:latin typeface="Times New Roman" panose="02020603050405020304" pitchFamily="18" charset="0"/>
              <a:cs typeface="Times New Roman" panose="02020603050405020304" pitchFamily="18" charset="0"/>
            </a:endParaRPr>
          </a:p>
          <a:p>
            <a:r>
              <a:rPr lang="ru-RU" sz="1800" dirty="0">
                <a:latin typeface="Times New Roman" panose="02020603050405020304" pitchFamily="18" charset="0"/>
                <a:cs typeface="Times New Roman" panose="02020603050405020304" pitchFamily="18" charset="0"/>
              </a:rPr>
              <a:t>В </a:t>
            </a:r>
            <a:r>
              <a:rPr lang="ru-RU" sz="1800" dirty="0" smtClean="0">
                <a:latin typeface="Times New Roman" panose="02020603050405020304" pitchFamily="18" charset="0"/>
                <a:cs typeface="Times New Roman" panose="02020603050405020304" pitchFamily="18" charset="0"/>
              </a:rPr>
              <a:t>тесте </a:t>
            </a:r>
            <a:r>
              <a:rPr lang="ru-RU" sz="1800" dirty="0">
                <a:latin typeface="Times New Roman" panose="02020603050405020304" pitchFamily="18" charset="0"/>
                <a:cs typeface="Times New Roman" panose="02020603050405020304" pitchFamily="18" charset="0"/>
              </a:rPr>
              <a:t>приняли участие </a:t>
            </a:r>
            <a:r>
              <a:rPr lang="ru-RU" sz="1800" dirty="0" smtClean="0">
                <a:latin typeface="Times New Roman" panose="02020603050405020304" pitchFamily="18" charset="0"/>
                <a:cs typeface="Times New Roman" panose="02020603050405020304" pitchFamily="18" charset="0"/>
              </a:rPr>
              <a:t>65 </a:t>
            </a:r>
            <a:r>
              <a:rPr lang="ru-RU" sz="1800" dirty="0">
                <a:latin typeface="Times New Roman" panose="02020603050405020304" pitchFamily="18" charset="0"/>
                <a:cs typeface="Times New Roman" panose="02020603050405020304" pitchFamily="18" charset="0"/>
              </a:rPr>
              <a:t>учащихся 3А, 3Б, 3В </a:t>
            </a:r>
            <a:r>
              <a:rPr lang="ru-RU" sz="1800" dirty="0" smtClean="0">
                <a:latin typeface="Times New Roman" panose="02020603050405020304" pitchFamily="18" charset="0"/>
                <a:cs typeface="Times New Roman" panose="02020603050405020304" pitchFamily="18" charset="0"/>
              </a:rPr>
              <a:t>классов:</a:t>
            </a:r>
          </a:p>
          <a:p>
            <a:endParaRPr lang="ru-RU" sz="1800" dirty="0" smtClean="0">
              <a:latin typeface="Times New Roman" panose="02020603050405020304" pitchFamily="18" charset="0"/>
              <a:cs typeface="Times New Roman" panose="02020603050405020304" pitchFamily="18" charset="0"/>
            </a:endParaRPr>
          </a:p>
          <a:p>
            <a:endParaRPr lang="ru-RU" sz="1800" dirty="0" smtClean="0">
              <a:latin typeface="Times New Roman" panose="02020603050405020304" pitchFamily="18" charset="0"/>
              <a:cs typeface="Times New Roman" panose="02020603050405020304" pitchFamily="18" charset="0"/>
            </a:endParaRPr>
          </a:p>
          <a:p>
            <a:endParaRPr lang="ru-RU" sz="1800" dirty="0">
              <a:latin typeface="Times New Roman" panose="02020603050405020304" pitchFamily="18" charset="0"/>
              <a:cs typeface="Times New Roman" panose="02020603050405020304" pitchFamily="18" charset="0"/>
            </a:endParaRPr>
          </a:p>
          <a:p>
            <a:endParaRPr lang="ru-RU" sz="1800" dirty="0" smtClean="0">
              <a:latin typeface="Times New Roman" panose="02020603050405020304" pitchFamily="18" charset="0"/>
              <a:cs typeface="Times New Roman" panose="02020603050405020304" pitchFamily="18" charset="0"/>
            </a:endParaRPr>
          </a:p>
          <a:p>
            <a:endParaRPr lang="ru-RU" sz="1800" dirty="0">
              <a:latin typeface="Times New Roman" panose="02020603050405020304" pitchFamily="18" charset="0"/>
              <a:cs typeface="Times New Roman" panose="02020603050405020304" pitchFamily="18" charset="0"/>
            </a:endParaRPr>
          </a:p>
          <a:p>
            <a:endParaRPr lang="ru-RU" sz="1800" dirty="0" smtClean="0">
              <a:latin typeface="Times New Roman" panose="02020603050405020304" pitchFamily="18" charset="0"/>
              <a:cs typeface="Times New Roman" panose="02020603050405020304" pitchFamily="18" charset="0"/>
            </a:endParaRPr>
          </a:p>
          <a:p>
            <a:endParaRPr lang="ru-RU" sz="1800" dirty="0">
              <a:latin typeface="Times New Roman" panose="02020603050405020304" pitchFamily="18" charset="0"/>
              <a:cs typeface="Times New Roman" panose="02020603050405020304" pitchFamily="18" charset="0"/>
            </a:endParaRPr>
          </a:p>
          <a:p>
            <a:endParaRPr lang="ru-RU" sz="1800" dirty="0" smtClean="0">
              <a:latin typeface="Times New Roman" panose="02020603050405020304" pitchFamily="18" charset="0"/>
              <a:cs typeface="Times New Roman" panose="02020603050405020304" pitchFamily="18" charset="0"/>
            </a:endParaRPr>
          </a:p>
          <a:p>
            <a:endParaRPr lang="ru-RU" sz="1800" dirty="0">
              <a:latin typeface="Times New Roman" panose="02020603050405020304" pitchFamily="18" charset="0"/>
              <a:cs typeface="Times New Roman" panose="02020603050405020304" pitchFamily="18" charset="0"/>
            </a:endParaRPr>
          </a:p>
          <a:p>
            <a:endParaRPr lang="ru-RU" sz="1800" dirty="0" smtClean="0">
              <a:latin typeface="Times New Roman" panose="02020603050405020304" pitchFamily="18" charset="0"/>
              <a:cs typeface="Times New Roman" panose="02020603050405020304" pitchFamily="18" charset="0"/>
            </a:endParaRPr>
          </a:p>
          <a:p>
            <a:endParaRPr lang="ru-RU" sz="1800" dirty="0">
              <a:latin typeface="Times New Roman" panose="02020603050405020304" pitchFamily="18" charset="0"/>
              <a:cs typeface="Times New Roman" panose="02020603050405020304" pitchFamily="18" charset="0"/>
            </a:endParaRPr>
          </a:p>
          <a:p>
            <a:endParaRPr lang="ru-RU" sz="1800" dirty="0" smtClean="0">
              <a:latin typeface="Times New Roman" panose="02020603050405020304" pitchFamily="18" charset="0"/>
              <a:cs typeface="Times New Roman" panose="02020603050405020304" pitchFamily="18" charset="0"/>
            </a:endParaRPr>
          </a:p>
          <a:p>
            <a:endParaRPr lang="ru-RU" sz="1800" dirty="0">
              <a:latin typeface="Times New Roman" panose="02020603050405020304" pitchFamily="18" charset="0"/>
              <a:cs typeface="Times New Roman" panose="02020603050405020304" pitchFamily="18" charset="0"/>
            </a:endParaRPr>
          </a:p>
          <a:p>
            <a:r>
              <a:rPr lang="ru-RU" sz="1800" dirty="0" smtClean="0">
                <a:latin typeface="Times New Roman" panose="02020603050405020304" pitchFamily="18" charset="0"/>
                <a:cs typeface="Times New Roman" panose="02020603050405020304" pitchFamily="18" charset="0"/>
              </a:rPr>
              <a:t> </a:t>
            </a:r>
            <a:endParaRPr lang="ru-RU" dirty="0"/>
          </a:p>
        </p:txBody>
      </p:sp>
      <p:graphicFrame>
        <p:nvGraphicFramePr>
          <p:cNvPr id="2" name="Объект 1"/>
          <p:cNvGraphicFramePr>
            <a:graphicFrameLocks noChangeAspect="1"/>
          </p:cNvGraphicFramePr>
          <p:nvPr>
            <p:extLst>
              <p:ext uri="{D42A27DB-BD31-4B8C-83A1-F6EECF244321}">
                <p14:modId xmlns:p14="http://schemas.microsoft.com/office/powerpoint/2010/main" val="1861508319"/>
              </p:ext>
            </p:extLst>
          </p:nvPr>
        </p:nvGraphicFramePr>
        <p:xfrm>
          <a:off x="467544" y="1268760"/>
          <a:ext cx="4391025" cy="4000500"/>
        </p:xfrm>
        <a:graphic>
          <a:graphicData uri="http://schemas.openxmlformats.org/presentationml/2006/ole">
            <mc:AlternateContent xmlns:mc="http://schemas.openxmlformats.org/markup-compatibility/2006">
              <mc:Choice xmlns:v="urn:schemas-microsoft-com:vml" Requires="v">
                <p:oleObj spid="_x0000_s2059" name="Лист" r:id="rId4" imgW="4390924" imgH="4000421" progId="Excel.Sheet.12">
                  <p:embed/>
                </p:oleObj>
              </mc:Choice>
              <mc:Fallback>
                <p:oleObj name="Лист" r:id="rId4" imgW="4390924" imgH="4000421" progId="Excel.Sheet.12">
                  <p:embed/>
                  <p:pic>
                    <p:nvPicPr>
                      <p:cNvPr id="0" name=""/>
                      <p:cNvPicPr/>
                      <p:nvPr/>
                    </p:nvPicPr>
                    <p:blipFill>
                      <a:blip r:embed="rId5"/>
                      <a:stretch>
                        <a:fillRect/>
                      </a:stretch>
                    </p:blipFill>
                    <p:spPr>
                      <a:xfrm>
                        <a:off x="467544" y="1268760"/>
                        <a:ext cx="4391025" cy="4000500"/>
                      </a:xfrm>
                      <a:prstGeom prst="rect">
                        <a:avLst/>
                      </a:prstGeom>
                    </p:spPr>
                  </p:pic>
                </p:oleObj>
              </mc:Fallback>
            </mc:AlternateContent>
          </a:graphicData>
        </a:graphic>
      </p:graphicFrame>
      <p:sp>
        <p:nvSpPr>
          <p:cNvPr id="5" name="TextBox 4"/>
          <p:cNvSpPr txBox="1"/>
          <p:nvPr/>
        </p:nvSpPr>
        <p:spPr>
          <a:xfrm>
            <a:off x="4932040" y="1268760"/>
            <a:ext cx="3816424" cy="4185761"/>
          </a:xfrm>
          <a:prstGeom prst="rect">
            <a:avLst/>
          </a:prstGeom>
          <a:noFill/>
        </p:spPr>
        <p:txBody>
          <a:bodyPr wrap="square" rtlCol="0">
            <a:spAutoFit/>
          </a:bodyPr>
          <a:lstStyle/>
          <a:p>
            <a:pPr algn="just"/>
            <a:r>
              <a:rPr lang="ru-RU" dirty="0">
                <a:latin typeface="Times New Roman" panose="02020603050405020304" pitchFamily="18" charset="0"/>
                <a:cs typeface="Times New Roman" panose="02020603050405020304" pitchFamily="18" charset="0"/>
              </a:rPr>
              <a:t>Мы пришли к выводу: </a:t>
            </a:r>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объекты </a:t>
            </a:r>
            <a:r>
              <a:rPr lang="ru-RU" dirty="0">
                <a:latin typeface="Times New Roman" panose="02020603050405020304" pitchFamily="18" charset="0"/>
                <a:cs typeface="Times New Roman" panose="02020603050405020304" pitchFamily="18" charset="0"/>
              </a:rPr>
              <a:t>и явления, которые мы видим, не всегда соответствуют реальности  и являются правдой. </a:t>
            </a:r>
            <a:endParaRPr lang="ru-RU" dirty="0" smtClean="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Проведенный </a:t>
            </a:r>
            <a:r>
              <a:rPr lang="ru-RU" dirty="0">
                <a:latin typeface="Times New Roman" panose="02020603050405020304" pitchFamily="18" charset="0"/>
                <a:cs typeface="Times New Roman" panose="02020603050405020304" pitchFamily="18" charset="0"/>
              </a:rPr>
              <a:t>анализ учит нас, что не всегда следует ограничиваться только оценкой на глаз, а следует подключать логику и производить измерения. </a:t>
            </a:r>
          </a:p>
          <a:p>
            <a:pPr algn="just"/>
            <a:endParaRPr lang="ru-RU" dirty="0" smtClean="0">
              <a:latin typeface="Times New Roman" panose="02020603050405020304" pitchFamily="18" charset="0"/>
              <a:cs typeface="Times New Roman" panose="02020603050405020304" pitchFamily="18" charset="0"/>
            </a:endParaRPr>
          </a:p>
          <a:p>
            <a:pPr algn="just"/>
            <a:r>
              <a:rPr lang="ru-RU" dirty="0" smtClean="0">
                <a:latin typeface="Times New Roman" panose="02020603050405020304" pitchFamily="18" charset="0"/>
                <a:cs typeface="Times New Roman" panose="02020603050405020304" pitchFamily="18" charset="0"/>
              </a:rPr>
              <a:t>Люди </a:t>
            </a:r>
            <a:r>
              <a:rPr lang="ru-RU" dirty="0">
                <a:latin typeface="Times New Roman" panose="02020603050405020304" pitchFamily="18" charset="0"/>
                <a:cs typeface="Times New Roman" panose="02020603050405020304" pitchFamily="18" charset="0"/>
              </a:rPr>
              <a:t>не могут полностью контролировать то, что они видят  и легко поддаются иллюзии. </a:t>
            </a:r>
          </a:p>
          <a:p>
            <a:endParaRPr lang="ru-RU"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997956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1052736"/>
            <a:ext cx="7895456" cy="1584176"/>
          </a:xfrm>
        </p:spPr>
        <p:txBody>
          <a:bodyPr/>
          <a:lstStyle/>
          <a:p>
            <a:r>
              <a:rPr lang="ru-RU" sz="2400" b="0" dirty="0" smtClean="0">
                <a:solidFill>
                  <a:schemeClr val="tx1"/>
                </a:solidFill>
                <a:latin typeface="Times New Roman" panose="02020603050405020304" pitchFamily="18" charset="0"/>
                <a:cs typeface="Times New Roman" panose="02020603050405020304" pitchFamily="18" charset="0"/>
              </a:rPr>
              <a:t>Мы определили</a:t>
            </a:r>
            <a:r>
              <a:rPr lang="ru-RU" sz="2400" b="0" dirty="0">
                <a:solidFill>
                  <a:schemeClr val="tx1"/>
                </a:solidFill>
                <a:latin typeface="Times New Roman" panose="02020603050405020304" pitchFamily="18" charset="0"/>
                <a:cs typeface="Times New Roman" panose="02020603050405020304" pitchFamily="18" charset="0"/>
              </a:rPr>
              <a:t/>
            </a:r>
            <a:br>
              <a:rPr lang="ru-RU" sz="2400" b="0" dirty="0">
                <a:solidFill>
                  <a:schemeClr val="tx1"/>
                </a:solidFill>
                <a:latin typeface="Times New Roman" panose="02020603050405020304" pitchFamily="18" charset="0"/>
                <a:cs typeface="Times New Roman" panose="02020603050405020304" pitchFamily="18" charset="0"/>
              </a:rPr>
            </a:br>
            <a:r>
              <a:rPr lang="ru-RU" sz="2400" b="0" dirty="0">
                <a:solidFill>
                  <a:schemeClr val="tx1"/>
                </a:solidFill>
                <a:latin typeface="Times New Roman" panose="02020603050405020304" pitchFamily="18" charset="0"/>
                <a:cs typeface="Times New Roman" panose="02020603050405020304" pitchFamily="18" charset="0"/>
              </a:rPr>
              <a:t>процент восприятия иллюзий школьниками. </a:t>
            </a:r>
            <a:r>
              <a:rPr lang="ru-RU" sz="2400" b="0" dirty="0" smtClean="0">
                <a:solidFill>
                  <a:schemeClr val="tx1"/>
                </a:solidFill>
                <a:latin typeface="Times New Roman" panose="02020603050405020304" pitchFamily="18" charset="0"/>
                <a:cs typeface="Times New Roman" panose="02020603050405020304" pitchFamily="18" charset="0"/>
              </a:rPr>
              <a:t/>
            </a:r>
            <a:br>
              <a:rPr lang="ru-RU" sz="2400" b="0" dirty="0" smtClean="0">
                <a:solidFill>
                  <a:schemeClr val="tx1"/>
                </a:solidFill>
                <a:latin typeface="Times New Roman" panose="02020603050405020304" pitchFamily="18" charset="0"/>
                <a:cs typeface="Times New Roman" panose="02020603050405020304" pitchFamily="18" charset="0"/>
              </a:rPr>
            </a:br>
            <a:r>
              <a:rPr lang="ru-RU" sz="2400" b="0" dirty="0" smtClean="0">
                <a:solidFill>
                  <a:schemeClr val="tx1"/>
                </a:solidFill>
                <a:latin typeface="Times New Roman" panose="02020603050405020304" pitchFamily="18" charset="0"/>
                <a:cs typeface="Times New Roman" panose="02020603050405020304" pitchFamily="18" charset="0"/>
              </a:rPr>
              <a:t>Из нашего опроса видно, что легко</a:t>
            </a:r>
            <a:r>
              <a:rPr lang="ru-RU" sz="2400" b="0" dirty="0">
                <a:solidFill>
                  <a:schemeClr val="tx1"/>
                </a:solidFill>
                <a:latin typeface="Times New Roman" panose="02020603050405020304" pitchFamily="18" charset="0"/>
                <a:cs typeface="Times New Roman" panose="02020603050405020304" pitchFamily="18" charset="0"/>
              </a:rPr>
              <a:t/>
            </a:r>
            <a:br>
              <a:rPr lang="ru-RU" sz="2400" b="0" dirty="0">
                <a:solidFill>
                  <a:schemeClr val="tx1"/>
                </a:solidFill>
                <a:latin typeface="Times New Roman" panose="02020603050405020304" pitchFamily="18" charset="0"/>
                <a:cs typeface="Times New Roman" panose="02020603050405020304" pitchFamily="18" charset="0"/>
              </a:rPr>
            </a:br>
            <a:r>
              <a:rPr lang="ru-RU" sz="2400" b="0" dirty="0" smtClean="0">
                <a:solidFill>
                  <a:schemeClr val="tx1"/>
                </a:solidFill>
                <a:latin typeface="Times New Roman" panose="02020603050405020304" pitchFamily="18" charset="0"/>
                <a:cs typeface="Times New Roman" panose="02020603050405020304" pitchFamily="18" charset="0"/>
              </a:rPr>
              <a:t>поддались иллюзии в </a:t>
            </a:r>
            <a:r>
              <a:rPr lang="ru-RU" sz="2400" b="0" dirty="0">
                <a:solidFill>
                  <a:schemeClr val="tx1"/>
                </a:solidFill>
                <a:latin typeface="Times New Roman" panose="02020603050405020304" pitchFamily="18" charset="0"/>
                <a:cs typeface="Times New Roman" panose="02020603050405020304" pitchFamily="18" charset="0"/>
              </a:rPr>
              <a:t>среднем </a:t>
            </a:r>
            <a:r>
              <a:rPr lang="ru-RU" sz="2400" b="0" dirty="0" smtClean="0">
                <a:solidFill>
                  <a:schemeClr val="tx1"/>
                </a:solidFill>
                <a:latin typeface="Times New Roman" panose="02020603050405020304" pitchFamily="18" charset="0"/>
                <a:cs typeface="Times New Roman" panose="02020603050405020304" pitchFamily="18" charset="0"/>
              </a:rPr>
              <a:t>62% учащихся за 4 вопроса.</a:t>
            </a:r>
            <a:endParaRPr lang="ru-RU" sz="2400" b="0" dirty="0">
              <a:solidFill>
                <a:schemeClr val="tx1"/>
              </a:solidFill>
              <a:latin typeface="Times New Roman" panose="02020603050405020304" pitchFamily="18" charset="0"/>
              <a:cs typeface="Times New Roman" panose="02020603050405020304" pitchFamily="18" charset="0"/>
            </a:endParaRP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7664" y="2708920"/>
            <a:ext cx="6120680" cy="355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7888997"/>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259632" y="908720"/>
            <a:ext cx="6696744" cy="1008112"/>
          </a:xfrm>
        </p:spPr>
        <p:txBody>
          <a:bodyPr/>
          <a:lstStyle/>
          <a:p>
            <a:pPr algn="ctr"/>
            <a:r>
              <a:rPr lang="ru-RU" sz="2400" dirty="0" smtClean="0">
                <a:latin typeface="Times New Roman" panose="02020603050405020304" pitchFamily="18" charset="0"/>
                <a:cs typeface="Times New Roman" panose="02020603050405020304" pitchFamily="18" charset="0"/>
              </a:rPr>
              <a:t>Мы попробовали </a:t>
            </a:r>
            <a:r>
              <a:rPr lang="ru-RU" sz="2400" dirty="0">
                <a:latin typeface="Times New Roman" panose="02020603050405020304" pitchFamily="18" charset="0"/>
                <a:cs typeface="Times New Roman" panose="02020603050405020304" pitchFamily="18" charset="0"/>
              </a:rPr>
              <a:t>свои силы в создании </a:t>
            </a:r>
            <a:r>
              <a:rPr lang="ru-RU" sz="2400" dirty="0" smtClean="0">
                <a:latin typeface="Times New Roman" panose="02020603050405020304" pitchFamily="18" charset="0"/>
                <a:cs typeface="Times New Roman" panose="02020603050405020304" pitchFamily="18" charset="0"/>
              </a:rPr>
              <a:t>оптических иллюзий.</a:t>
            </a:r>
            <a:endParaRPr lang="ru-RU" sz="2400" dirty="0">
              <a:latin typeface="Times New Roman" panose="02020603050405020304" pitchFamily="18" charset="0"/>
              <a:cs typeface="Times New Roman" panose="02020603050405020304" pitchFamily="18" charset="0"/>
            </a:endParaRPr>
          </a:p>
          <a:p>
            <a:endParaRPr lang="ru-RU" dirty="0"/>
          </a:p>
        </p:txBody>
      </p:sp>
      <p:pic>
        <p:nvPicPr>
          <p:cNvPr id="15362" name="Picture 2" descr="C:\Users\Widows\Desktop\DSC_021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72816"/>
            <a:ext cx="4211960" cy="50851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364789" y="2420888"/>
            <a:ext cx="4527689" cy="2031325"/>
          </a:xfrm>
          <a:prstGeom prst="rect">
            <a:avLst/>
          </a:prstGeom>
          <a:noFill/>
        </p:spPr>
        <p:txBody>
          <a:bodyPr wrap="square" rtlCol="0">
            <a:spAutoFit/>
          </a:bodyPr>
          <a:lstStyle/>
          <a:p>
            <a:r>
              <a:rPr lang="ru-RU" dirty="0" smtClean="0">
                <a:latin typeface="Times New Roman" panose="02020603050405020304" pitchFamily="18" charset="0"/>
                <a:cs typeface="Times New Roman" panose="02020603050405020304" pitchFamily="18" charset="0"/>
              </a:rPr>
              <a:t>Оказывается, фотография оптической иллюзии создаётся легко,  повторить это </a:t>
            </a:r>
            <a:r>
              <a:rPr lang="ru-RU" dirty="0">
                <a:latin typeface="Times New Roman" panose="02020603050405020304" pitchFamily="18" charset="0"/>
                <a:cs typeface="Times New Roman" panose="02020603050405020304" pitchFamily="18" charset="0"/>
              </a:rPr>
              <a:t>может </a:t>
            </a:r>
            <a:r>
              <a:rPr lang="ru-RU" dirty="0" smtClean="0">
                <a:latin typeface="Times New Roman" panose="02020603050405020304" pitchFamily="18" charset="0"/>
                <a:cs typeface="Times New Roman" panose="02020603050405020304" pitchFamily="18" charset="0"/>
              </a:rPr>
              <a:t>любой.</a:t>
            </a:r>
          </a:p>
          <a:p>
            <a:r>
              <a:rPr lang="ru-RU" dirty="0" smtClean="0">
                <a:latin typeface="Times New Roman" panose="02020603050405020304" pitchFamily="18" charset="0"/>
                <a:cs typeface="Times New Roman" panose="02020603050405020304" pitchFamily="18" charset="0"/>
              </a:rPr>
              <a:t>Для создания фото с иллюзией необходима развитая </a:t>
            </a:r>
            <a:r>
              <a:rPr lang="ru-RU" dirty="0">
                <a:latin typeface="Times New Roman" panose="02020603050405020304" pitchFamily="18" charset="0"/>
                <a:cs typeface="Times New Roman" panose="02020603050405020304" pitchFamily="18" charset="0"/>
              </a:rPr>
              <a:t>фантазия </a:t>
            </a:r>
            <a:r>
              <a:rPr lang="ru-RU" dirty="0" smtClean="0">
                <a:latin typeface="Times New Roman" panose="02020603050405020304" pitchFamily="18" charset="0"/>
                <a:cs typeface="Times New Roman" panose="02020603050405020304" pitchFamily="18" charset="0"/>
              </a:rPr>
              <a:t>и </a:t>
            </a:r>
            <a:r>
              <a:rPr lang="ru-RU" dirty="0">
                <a:latin typeface="Times New Roman" panose="02020603050405020304" pitchFamily="18" charset="0"/>
                <a:cs typeface="Times New Roman" panose="02020603050405020304" pitchFamily="18" charset="0"/>
              </a:rPr>
              <a:t>креативное </a:t>
            </a:r>
            <a:r>
              <a:rPr lang="ru-RU" dirty="0" smtClean="0">
                <a:latin typeface="Times New Roman" panose="02020603050405020304" pitchFamily="18" charset="0"/>
                <a:cs typeface="Times New Roman" panose="02020603050405020304" pitchFamily="18" charset="0"/>
              </a:rPr>
              <a:t>мышление, </a:t>
            </a:r>
            <a:r>
              <a:rPr lang="ru-RU" dirty="0">
                <a:latin typeface="Times New Roman" panose="02020603050405020304" pitchFamily="18" charset="0"/>
                <a:cs typeface="Times New Roman" panose="02020603050405020304" pitchFamily="18" charset="0"/>
              </a:rPr>
              <a:t>ну и конечно же, необходимо владеть </a:t>
            </a:r>
            <a:r>
              <a:rPr lang="ru-RU" dirty="0" smtClean="0">
                <a:latin typeface="Times New Roman" panose="02020603050405020304" pitchFamily="18" charset="0"/>
                <a:cs typeface="Times New Roman" panose="02020603050405020304" pitchFamily="18" charset="0"/>
              </a:rPr>
              <a:t>каким-то средством для фото съемки. </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4277186"/>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611560" y="332656"/>
            <a:ext cx="8064896" cy="923330"/>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Рисунок выглядит </a:t>
            </a:r>
            <a:r>
              <a:rPr lang="ru-RU" dirty="0" smtClean="0">
                <a:latin typeface="Times New Roman" panose="02020603050405020304" pitchFamily="18" charset="0"/>
                <a:cs typeface="Times New Roman" panose="02020603050405020304" pitchFamily="18" charset="0"/>
              </a:rPr>
              <a:t>объемным, есть ощущение, </a:t>
            </a:r>
            <a:r>
              <a:rPr lang="ru-RU" dirty="0">
                <a:latin typeface="Times New Roman" panose="02020603050405020304" pitchFamily="18" charset="0"/>
                <a:cs typeface="Times New Roman" panose="02020603050405020304" pitchFamily="18" charset="0"/>
              </a:rPr>
              <a:t>что это </a:t>
            </a:r>
            <a:r>
              <a:rPr lang="ru-RU" dirty="0" smtClean="0">
                <a:latin typeface="Times New Roman" panose="02020603050405020304" pitchFamily="18" charset="0"/>
                <a:cs typeface="Times New Roman" panose="02020603050405020304" pitchFamily="18" charset="0"/>
              </a:rPr>
              <a:t>настоящий </a:t>
            </a:r>
            <a:r>
              <a:rPr lang="ru-RU" dirty="0">
                <a:latin typeface="Times New Roman" panose="02020603050405020304" pitchFamily="18" charset="0"/>
                <a:cs typeface="Times New Roman" panose="02020603050405020304" pitchFamily="18" charset="0"/>
              </a:rPr>
              <a:t>предмет. Покрутив лист бумаги, становится очевидно, что это всего лишь преднамеренно искаженное изображение. </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638016"/>
            <a:ext cx="3672408" cy="4311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628800"/>
            <a:ext cx="3597969" cy="4320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075465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340768"/>
            <a:ext cx="7391400" cy="1512168"/>
          </a:xfrm>
        </p:spPr>
        <p:txBody>
          <a:bodyPr/>
          <a:lstStyle/>
          <a:p>
            <a:r>
              <a:rPr lang="ru-RU" sz="2000" b="0" dirty="0">
                <a:solidFill>
                  <a:schemeClr val="tx1"/>
                </a:solidFill>
                <a:latin typeface="Times New Roman" panose="02020603050405020304" pitchFamily="18" charset="0"/>
                <a:cs typeface="Times New Roman" panose="02020603050405020304" pitchFamily="18" charset="0"/>
              </a:rPr>
              <a:t>Оптическая иллюзия со стаканом воды и листком бумаги с нарисованными на ней стрелками. </a:t>
            </a:r>
            <a:r>
              <a:rPr lang="ru-RU" sz="2000" b="0" dirty="0" smtClean="0">
                <a:solidFill>
                  <a:schemeClr val="tx1"/>
                </a:solidFill>
                <a:latin typeface="Times New Roman" panose="02020603050405020304" pitchFamily="18" charset="0"/>
                <a:cs typeface="Times New Roman" panose="02020603050405020304" pitchFamily="18" charset="0"/>
              </a:rPr>
              <a:t/>
            </a:r>
            <a:br>
              <a:rPr lang="ru-RU" sz="2000" b="0" dirty="0" smtClean="0">
                <a:solidFill>
                  <a:schemeClr val="tx1"/>
                </a:solidFill>
                <a:latin typeface="Times New Roman" panose="02020603050405020304" pitchFamily="18" charset="0"/>
                <a:cs typeface="Times New Roman" panose="02020603050405020304" pitchFamily="18" charset="0"/>
              </a:rPr>
            </a:br>
            <a:r>
              <a:rPr lang="ru-RU" sz="2000" b="0" dirty="0" smtClean="0">
                <a:solidFill>
                  <a:schemeClr val="tx1"/>
                </a:solidFill>
                <a:latin typeface="Times New Roman" panose="02020603050405020304" pitchFamily="18" charset="0"/>
                <a:cs typeface="Times New Roman" panose="02020603050405020304" pitchFamily="18" charset="0"/>
              </a:rPr>
              <a:t>Оптическая </a:t>
            </a:r>
            <a:r>
              <a:rPr lang="ru-RU" sz="2000" b="0" dirty="0">
                <a:solidFill>
                  <a:schemeClr val="tx1"/>
                </a:solidFill>
                <a:latin typeface="Times New Roman" panose="02020603050405020304" pitchFamily="18" charset="0"/>
                <a:cs typeface="Times New Roman" panose="02020603050405020304" pitchFamily="18" charset="0"/>
              </a:rPr>
              <a:t>иллюзия заключается в </a:t>
            </a:r>
            <a:r>
              <a:rPr lang="ru-RU" sz="2000" b="0" dirty="0" smtClean="0">
                <a:solidFill>
                  <a:schemeClr val="tx1"/>
                </a:solidFill>
                <a:latin typeface="Times New Roman" panose="02020603050405020304" pitchFamily="18" charset="0"/>
                <a:cs typeface="Times New Roman" panose="02020603050405020304" pitchFamily="18" charset="0"/>
              </a:rPr>
              <a:t>том, что из-за </a:t>
            </a:r>
            <a:r>
              <a:rPr lang="ru-RU" sz="2000" b="0" dirty="0">
                <a:solidFill>
                  <a:schemeClr val="tx1"/>
                </a:solidFill>
                <a:latin typeface="Times New Roman" panose="02020603050405020304" pitchFamily="18" charset="0"/>
                <a:cs typeface="Times New Roman" panose="02020603050405020304" pitchFamily="18" charset="0"/>
              </a:rPr>
              <a:t>преломления </a:t>
            </a:r>
            <a:r>
              <a:rPr lang="ru-RU" sz="2000" b="0" dirty="0" smtClean="0">
                <a:solidFill>
                  <a:schemeClr val="tx1"/>
                </a:solidFill>
                <a:latin typeface="Times New Roman" panose="02020603050405020304" pitchFamily="18" charset="0"/>
                <a:cs typeface="Times New Roman" panose="02020603050405020304" pitchFamily="18" charset="0"/>
              </a:rPr>
              <a:t>изображения, </a:t>
            </a:r>
            <a:r>
              <a:rPr lang="ru-RU" sz="2000" b="0" dirty="0">
                <a:solidFill>
                  <a:schemeClr val="tx1"/>
                </a:solidFill>
                <a:latin typeface="Times New Roman" panose="02020603050405020304" pitchFamily="18" charset="0"/>
                <a:cs typeface="Times New Roman" panose="02020603050405020304" pitchFamily="18" charset="0"/>
              </a:rPr>
              <a:t>кажется</a:t>
            </a:r>
            <a:r>
              <a:rPr lang="ru-RU" sz="2000" b="0" dirty="0" smtClean="0">
                <a:solidFill>
                  <a:schemeClr val="tx1"/>
                </a:solidFill>
                <a:latin typeface="Times New Roman" panose="02020603050405020304" pitchFamily="18" charset="0"/>
                <a:cs typeface="Times New Roman" panose="02020603050405020304" pitchFamily="18" charset="0"/>
              </a:rPr>
              <a:t>, что при наливании в стакан воды стрелки </a:t>
            </a:r>
            <a:r>
              <a:rPr lang="ru-RU" sz="2000" b="0" dirty="0">
                <a:solidFill>
                  <a:schemeClr val="tx1"/>
                </a:solidFill>
                <a:latin typeface="Times New Roman" panose="02020603050405020304" pitchFamily="18" charset="0"/>
                <a:cs typeface="Times New Roman" panose="02020603050405020304" pitchFamily="18" charset="0"/>
              </a:rPr>
              <a:t>меняют своё направление</a:t>
            </a:r>
            <a:r>
              <a:rPr lang="ru-RU" sz="2000" b="0" dirty="0" smtClean="0">
                <a:solidFill>
                  <a:schemeClr val="tx1"/>
                </a:solidFill>
                <a:latin typeface="Times New Roman" panose="02020603050405020304" pitchFamily="18" charset="0"/>
                <a:cs typeface="Times New Roman" panose="02020603050405020304" pitchFamily="18" charset="0"/>
              </a:rPr>
              <a:t>. </a:t>
            </a:r>
            <a:endParaRPr lang="ru-RU" sz="2000" b="0" dirty="0">
              <a:solidFill>
                <a:schemeClr val="tx1"/>
              </a:solidFill>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59213"/>
            <a:ext cx="3131840" cy="299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8062" y="3859211"/>
            <a:ext cx="3090445" cy="299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8507" y="3873330"/>
            <a:ext cx="2955493" cy="299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41728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44000">
              <a:schemeClr val="bg1">
                <a:lumMod val="90000"/>
              </a:schemeClr>
            </a:gs>
            <a:gs pos="59000">
              <a:srgbClr val="9CB86E"/>
            </a:gs>
            <a:gs pos="70000">
              <a:srgbClr val="9CB86E"/>
            </a:gs>
            <a:gs pos="83000">
              <a:srgbClr val="9CB86E"/>
            </a:gs>
            <a:gs pos="100000">
              <a:srgbClr val="156B13"/>
            </a:gs>
          </a:gsLst>
          <a:lin ang="2700000" scaled="1"/>
          <a:tileRect/>
        </a:gradFill>
        <a:effectLst/>
      </p:bgPr>
    </p:bg>
    <p:spTree>
      <p:nvGrpSpPr>
        <p:cNvPr id="1" name=""/>
        <p:cNvGrpSpPr/>
        <p:nvPr/>
      </p:nvGrpSpPr>
      <p:grpSpPr>
        <a:xfrm>
          <a:off x="0" y="0"/>
          <a:ext cx="0" cy="0"/>
          <a:chOff x="0" y="0"/>
          <a:chExt cx="0" cy="0"/>
        </a:xfrm>
      </p:grpSpPr>
      <p:sp>
        <p:nvSpPr>
          <p:cNvPr id="2" name="TextBox 1"/>
          <p:cNvSpPr txBox="1"/>
          <p:nvPr/>
        </p:nvSpPr>
        <p:spPr>
          <a:xfrm>
            <a:off x="517107" y="548680"/>
            <a:ext cx="8064896" cy="5909310"/>
          </a:xfrm>
          <a:prstGeom prst="rect">
            <a:avLst/>
          </a:prstGeom>
          <a:noFill/>
        </p:spPr>
        <p:txBody>
          <a:bodyPr wrap="square" rtlCol="0">
            <a:spAutoFit/>
          </a:bodyPr>
          <a:lstStyle/>
          <a:p>
            <a:r>
              <a:rPr lang="ru-RU" b="1" u="sng" dirty="0" smtClean="0">
                <a:solidFill>
                  <a:schemeClr val="bg1">
                    <a:lumMod val="25000"/>
                  </a:schemeClr>
                </a:solidFill>
                <a:latin typeface="Times New Roman" panose="02020603050405020304" pitchFamily="18" charset="0"/>
                <a:cs typeface="Times New Roman" panose="02020603050405020304" pitchFamily="18" charset="0"/>
              </a:rPr>
              <a:t>Цель проекта:</a:t>
            </a:r>
          </a:p>
          <a:p>
            <a:pPr marL="285750" indent="-285750">
              <a:buFontTx/>
              <a:buChar char="-"/>
            </a:pPr>
            <a:r>
              <a:rPr lang="ru-RU" dirty="0" smtClean="0">
                <a:solidFill>
                  <a:schemeClr val="bg1">
                    <a:lumMod val="25000"/>
                  </a:schemeClr>
                </a:solidFill>
                <a:latin typeface="Times New Roman" panose="02020603050405020304" pitchFamily="18" charset="0"/>
                <a:cs typeface="Times New Roman" panose="02020603050405020304" pitchFamily="18" charset="0"/>
              </a:rPr>
              <a:t>Выяснить</a:t>
            </a:r>
            <a:r>
              <a:rPr lang="ru-RU" dirty="0">
                <a:solidFill>
                  <a:schemeClr val="bg1">
                    <a:lumMod val="25000"/>
                  </a:schemeClr>
                </a:solidFill>
                <a:latin typeface="Times New Roman" panose="02020603050405020304" pitchFamily="18" charset="0"/>
                <a:cs typeface="Times New Roman" panose="02020603050405020304" pitchFamily="18" charset="0"/>
              </a:rPr>
              <a:t>, что лежит в основе оптической иллюзии - чудеса или наука</a:t>
            </a:r>
            <a:r>
              <a:rPr lang="ru-RU" dirty="0" smtClean="0">
                <a:solidFill>
                  <a:schemeClr val="bg1">
                    <a:lumMod val="25000"/>
                  </a:schemeClr>
                </a:solidFill>
                <a:latin typeface="Times New Roman" panose="02020603050405020304" pitchFamily="18" charset="0"/>
                <a:cs typeface="Times New Roman" panose="02020603050405020304" pitchFamily="18" charset="0"/>
              </a:rPr>
              <a:t>?</a:t>
            </a:r>
          </a:p>
          <a:p>
            <a:endParaRPr lang="ru-RU" dirty="0">
              <a:solidFill>
                <a:schemeClr val="bg1">
                  <a:lumMod val="25000"/>
                </a:schemeClr>
              </a:solidFill>
              <a:latin typeface="Times New Roman" panose="02020603050405020304" pitchFamily="18" charset="0"/>
              <a:cs typeface="Times New Roman" panose="02020603050405020304" pitchFamily="18" charset="0"/>
            </a:endParaRPr>
          </a:p>
          <a:p>
            <a:r>
              <a:rPr lang="ru-RU" dirty="0">
                <a:solidFill>
                  <a:schemeClr val="bg1">
                    <a:lumMod val="25000"/>
                  </a:schemeClr>
                </a:solidFill>
                <a:latin typeface="Times New Roman" panose="02020603050405020304" pitchFamily="18" charset="0"/>
                <a:cs typeface="Times New Roman" panose="02020603050405020304" pitchFamily="18" charset="0"/>
              </a:rPr>
              <a:t>Для достижения поставленной цели необходимо решить следующие</a:t>
            </a:r>
          </a:p>
          <a:p>
            <a:r>
              <a:rPr lang="ru-RU" b="1" u="sng" dirty="0">
                <a:solidFill>
                  <a:schemeClr val="bg1">
                    <a:lumMod val="25000"/>
                  </a:schemeClr>
                </a:solidFill>
                <a:latin typeface="Times New Roman" panose="02020603050405020304" pitchFamily="18" charset="0"/>
                <a:cs typeface="Times New Roman" panose="02020603050405020304" pitchFamily="18" charset="0"/>
              </a:rPr>
              <a:t>задачи:</a:t>
            </a:r>
          </a:p>
          <a:p>
            <a:r>
              <a:rPr lang="ru-RU" dirty="0">
                <a:solidFill>
                  <a:schemeClr val="bg1">
                    <a:lumMod val="25000"/>
                  </a:schemeClr>
                </a:solidFill>
                <a:latin typeface="Times New Roman" panose="02020603050405020304" pitchFamily="18" charset="0"/>
                <a:cs typeface="Times New Roman" panose="02020603050405020304" pitchFamily="18" charset="0"/>
              </a:rPr>
              <a:t>1.  Подобрать материал о видах оптических иллюзий, причинах их возникновения.</a:t>
            </a:r>
          </a:p>
          <a:p>
            <a:r>
              <a:rPr lang="ru-RU" dirty="0">
                <a:solidFill>
                  <a:schemeClr val="bg1">
                    <a:lumMod val="25000"/>
                  </a:schemeClr>
                </a:solidFill>
                <a:latin typeface="Times New Roman" panose="02020603050405020304" pitchFamily="18" charset="0"/>
                <a:cs typeface="Times New Roman" panose="02020603050405020304" pitchFamily="18" charset="0"/>
              </a:rPr>
              <a:t>2.  Провести исследование, в ходе которого можно будет определить процент объективности восприятия объекта учащимися </a:t>
            </a:r>
            <a:r>
              <a:rPr lang="ru-RU" dirty="0" smtClean="0">
                <a:solidFill>
                  <a:schemeClr val="bg1">
                    <a:lumMod val="25000"/>
                  </a:schemeClr>
                </a:solidFill>
                <a:latin typeface="Times New Roman" panose="02020603050405020304" pitchFamily="18" charset="0"/>
                <a:cs typeface="Times New Roman" panose="02020603050405020304" pitchFamily="18" charset="0"/>
              </a:rPr>
              <a:t>нашего </a:t>
            </a:r>
            <a:r>
              <a:rPr lang="ru-RU" dirty="0">
                <a:solidFill>
                  <a:schemeClr val="bg1">
                    <a:lumMod val="25000"/>
                  </a:schemeClr>
                </a:solidFill>
                <a:latin typeface="Times New Roman" panose="02020603050405020304" pitchFamily="18" charset="0"/>
                <a:cs typeface="Times New Roman" panose="02020603050405020304" pitchFamily="18" charset="0"/>
              </a:rPr>
              <a:t>класса.</a:t>
            </a:r>
          </a:p>
          <a:p>
            <a:r>
              <a:rPr lang="ru-RU" dirty="0">
                <a:solidFill>
                  <a:schemeClr val="bg1">
                    <a:lumMod val="25000"/>
                  </a:schemeClr>
                </a:solidFill>
                <a:latin typeface="Times New Roman" panose="02020603050405020304" pitchFamily="18" charset="0"/>
                <a:cs typeface="Times New Roman" panose="02020603050405020304" pitchFamily="18" charset="0"/>
              </a:rPr>
              <a:t>3. </a:t>
            </a:r>
            <a:r>
              <a:rPr lang="ru-RU" dirty="0" smtClean="0">
                <a:latin typeface="Times New Roman" panose="02020603050405020304" pitchFamily="18" charset="0"/>
                <a:cs typeface="Times New Roman" panose="02020603050405020304" pitchFamily="18" charset="0"/>
              </a:rPr>
              <a:t>Создание своих примеров оптических иллюзий.</a:t>
            </a:r>
          </a:p>
          <a:p>
            <a:endParaRPr lang="ru-RU" dirty="0">
              <a:solidFill>
                <a:schemeClr val="bg1">
                  <a:lumMod val="25000"/>
                </a:schemeClr>
              </a:solidFill>
              <a:latin typeface="Times New Roman" panose="02020603050405020304" pitchFamily="18" charset="0"/>
              <a:cs typeface="Times New Roman" panose="02020603050405020304" pitchFamily="18" charset="0"/>
            </a:endParaRPr>
          </a:p>
          <a:p>
            <a:r>
              <a:rPr lang="ru-RU" b="1" u="sng" dirty="0">
                <a:solidFill>
                  <a:schemeClr val="bg1">
                    <a:lumMod val="25000"/>
                  </a:schemeClr>
                </a:solidFill>
                <a:latin typeface="Times New Roman" panose="02020603050405020304" pitchFamily="18" charset="0"/>
                <a:cs typeface="Times New Roman" panose="02020603050405020304" pitchFamily="18" charset="0"/>
              </a:rPr>
              <a:t>Объект исследования </a:t>
            </a:r>
            <a:r>
              <a:rPr lang="ru-RU" dirty="0">
                <a:solidFill>
                  <a:schemeClr val="bg1">
                    <a:lumMod val="25000"/>
                  </a:schemeClr>
                </a:solidFill>
                <a:latin typeface="Times New Roman" panose="02020603050405020304" pitchFamily="18" charset="0"/>
                <a:cs typeface="Times New Roman" panose="02020603050405020304" pitchFamily="18" charset="0"/>
              </a:rPr>
              <a:t>- оптические иллюзии</a:t>
            </a:r>
            <a:r>
              <a:rPr lang="ru-RU" dirty="0" smtClean="0">
                <a:solidFill>
                  <a:schemeClr val="bg1">
                    <a:lumMod val="25000"/>
                  </a:schemeClr>
                </a:solidFill>
                <a:latin typeface="Times New Roman" panose="02020603050405020304" pitchFamily="18" charset="0"/>
                <a:cs typeface="Times New Roman" panose="02020603050405020304" pitchFamily="18" charset="0"/>
              </a:rPr>
              <a:t>.</a:t>
            </a:r>
          </a:p>
          <a:p>
            <a:endParaRPr lang="ru-RU" dirty="0">
              <a:solidFill>
                <a:schemeClr val="bg1">
                  <a:lumMod val="25000"/>
                </a:schemeClr>
              </a:solidFill>
              <a:latin typeface="Times New Roman" panose="02020603050405020304" pitchFamily="18" charset="0"/>
              <a:cs typeface="Times New Roman" panose="02020603050405020304" pitchFamily="18" charset="0"/>
            </a:endParaRPr>
          </a:p>
          <a:p>
            <a:r>
              <a:rPr lang="ru-RU" b="1" u="sng" dirty="0">
                <a:solidFill>
                  <a:schemeClr val="bg1">
                    <a:lumMod val="25000"/>
                  </a:schemeClr>
                </a:solidFill>
                <a:latin typeface="Times New Roman" panose="02020603050405020304" pitchFamily="18" charset="0"/>
                <a:cs typeface="Times New Roman" panose="02020603050405020304" pitchFamily="18" charset="0"/>
              </a:rPr>
              <a:t>Предмет исследования </a:t>
            </a:r>
            <a:r>
              <a:rPr lang="ru-RU" dirty="0">
                <a:solidFill>
                  <a:schemeClr val="bg1">
                    <a:lumMod val="25000"/>
                  </a:schemeClr>
                </a:solidFill>
                <a:latin typeface="Times New Roman" panose="02020603050405020304" pitchFamily="18" charset="0"/>
                <a:cs typeface="Times New Roman" panose="02020603050405020304" pitchFamily="18" charset="0"/>
              </a:rPr>
              <a:t>- причины возникновения оптических  иллюзий</a:t>
            </a:r>
            <a:r>
              <a:rPr lang="ru-RU" dirty="0" smtClean="0">
                <a:solidFill>
                  <a:schemeClr val="bg1">
                    <a:lumMod val="25000"/>
                  </a:schemeClr>
                </a:solidFill>
                <a:latin typeface="Times New Roman" panose="02020603050405020304" pitchFamily="18" charset="0"/>
                <a:cs typeface="Times New Roman" panose="02020603050405020304" pitchFamily="18" charset="0"/>
              </a:rPr>
              <a:t>.</a:t>
            </a:r>
          </a:p>
          <a:p>
            <a:endParaRPr lang="ru-RU" dirty="0" smtClean="0">
              <a:solidFill>
                <a:schemeClr val="bg1">
                  <a:lumMod val="25000"/>
                </a:schemeClr>
              </a:solidFill>
              <a:latin typeface="Times New Roman" panose="02020603050405020304" pitchFamily="18" charset="0"/>
              <a:cs typeface="Times New Roman" panose="02020603050405020304" pitchFamily="18" charset="0"/>
            </a:endParaRPr>
          </a:p>
          <a:p>
            <a:r>
              <a:rPr lang="ru-RU" dirty="0" smtClean="0">
                <a:solidFill>
                  <a:schemeClr val="bg1">
                    <a:lumMod val="25000"/>
                  </a:schemeClr>
                </a:solidFill>
                <a:latin typeface="Times New Roman" panose="02020603050405020304" pitchFamily="18" charset="0"/>
                <a:cs typeface="Times New Roman" panose="02020603050405020304" pitchFamily="18" charset="0"/>
              </a:rPr>
              <a:t>В </a:t>
            </a:r>
            <a:r>
              <a:rPr lang="ru-RU" dirty="0">
                <a:solidFill>
                  <a:schemeClr val="bg1">
                    <a:lumMod val="25000"/>
                  </a:schemeClr>
                </a:solidFill>
                <a:latin typeface="Times New Roman" panose="02020603050405020304" pitchFamily="18" charset="0"/>
                <a:cs typeface="Times New Roman" panose="02020603050405020304" pitchFamily="18" charset="0"/>
              </a:rPr>
              <a:t>своей работе мы использовали </a:t>
            </a:r>
            <a:r>
              <a:rPr lang="ru-RU" b="1" u="sng" dirty="0">
                <a:solidFill>
                  <a:schemeClr val="bg1">
                    <a:lumMod val="25000"/>
                  </a:schemeClr>
                </a:solidFill>
                <a:latin typeface="Times New Roman" panose="02020603050405020304" pitchFamily="18" charset="0"/>
                <a:cs typeface="Times New Roman" panose="02020603050405020304" pitchFamily="18" charset="0"/>
              </a:rPr>
              <a:t>Методы</a:t>
            </a:r>
            <a:r>
              <a:rPr lang="ru-RU" dirty="0">
                <a:solidFill>
                  <a:schemeClr val="bg1">
                    <a:lumMod val="25000"/>
                  </a:schemeClr>
                </a:solidFill>
                <a:latin typeface="Times New Roman" panose="02020603050405020304" pitchFamily="18" charset="0"/>
                <a:cs typeface="Times New Roman" panose="02020603050405020304" pitchFamily="18" charset="0"/>
              </a:rPr>
              <a:t>: сбор информации, анализ информационных источников, обобщение, наблюдение, эксперимент, фотографирование.</a:t>
            </a:r>
            <a:endParaRPr lang="ru-RU" dirty="0" smtClean="0">
              <a:solidFill>
                <a:schemeClr val="bg1">
                  <a:lumMod val="25000"/>
                </a:schemeClr>
              </a:solidFill>
              <a:latin typeface="Times New Roman" panose="02020603050405020304" pitchFamily="18" charset="0"/>
              <a:cs typeface="Times New Roman" panose="02020603050405020304" pitchFamily="18" charset="0"/>
            </a:endParaRPr>
          </a:p>
          <a:p>
            <a:endParaRPr lang="ru-RU" dirty="0">
              <a:solidFill>
                <a:schemeClr val="bg1">
                  <a:lumMod val="25000"/>
                </a:schemeClr>
              </a:solidFill>
              <a:latin typeface="Times New Roman" panose="02020603050405020304" pitchFamily="18" charset="0"/>
              <a:cs typeface="Times New Roman" panose="02020603050405020304" pitchFamily="18" charset="0"/>
            </a:endParaRPr>
          </a:p>
          <a:p>
            <a:r>
              <a:rPr lang="ru-RU" b="1" u="sng" dirty="0">
                <a:solidFill>
                  <a:schemeClr val="bg1">
                    <a:lumMod val="25000"/>
                  </a:schemeClr>
                </a:solidFill>
                <a:latin typeface="Times New Roman" panose="02020603050405020304" pitchFamily="18" charset="0"/>
                <a:cs typeface="Times New Roman" panose="02020603050405020304" pitchFamily="18" charset="0"/>
              </a:rPr>
              <a:t>Гипотеза </a:t>
            </a:r>
            <a:r>
              <a:rPr lang="ru-RU" dirty="0" smtClean="0">
                <a:solidFill>
                  <a:schemeClr val="bg1">
                    <a:lumMod val="25000"/>
                  </a:schemeClr>
                </a:solidFill>
                <a:latin typeface="Times New Roman" panose="02020603050405020304" pitchFamily="18" charset="0"/>
                <a:cs typeface="Times New Roman" panose="02020603050405020304" pitchFamily="18" charset="0"/>
              </a:rPr>
              <a:t>– Предположим, что </a:t>
            </a:r>
            <a:r>
              <a:rPr lang="ru-RU" dirty="0">
                <a:latin typeface="Times New Roman" panose="02020603050405020304" pitchFamily="18" charset="0"/>
                <a:cs typeface="Times New Roman" panose="02020603050405020304" pitchFamily="18" charset="0"/>
              </a:rPr>
              <a:t>иллюзии являются </a:t>
            </a:r>
            <a:r>
              <a:rPr lang="ru-RU" dirty="0" smtClean="0">
                <a:latin typeface="Times New Roman" panose="02020603050405020304" pitchFamily="18" charset="0"/>
                <a:cs typeface="Times New Roman" panose="02020603050405020304" pitchFamily="18" charset="0"/>
              </a:rPr>
              <a:t>искажением восприятия действительности. </a:t>
            </a:r>
            <a:endParaRPr lang="ru-RU" dirty="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457200" y="620688"/>
            <a:ext cx="8219256" cy="5505475"/>
          </a:xfrm>
        </p:spPr>
        <p:txBody>
          <a:bodyPr/>
          <a:lstStyle/>
          <a:p>
            <a:pPr algn="ctr"/>
            <a:r>
              <a:rPr lang="ru-RU" sz="2000" b="1" dirty="0" smtClean="0">
                <a:latin typeface="Times New Roman" panose="02020603050405020304" pitchFamily="18" charset="0"/>
                <a:cs typeface="Times New Roman" panose="02020603050405020304" pitchFamily="18" charset="0"/>
              </a:rPr>
              <a:t>Заключение</a:t>
            </a:r>
          </a:p>
          <a:p>
            <a:pPr algn="ctr"/>
            <a:endParaRPr lang="ru-RU" sz="2000" b="1"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В процессе работы мы узнали, что основными причинами в возникновении  оптических иллюзий являются:</a:t>
            </a:r>
          </a:p>
          <a:p>
            <a:r>
              <a:rPr lang="ru-RU" dirty="0">
                <a:latin typeface="Times New Roman" panose="02020603050405020304" pitchFamily="18" charset="0"/>
                <a:cs typeface="Times New Roman" panose="02020603050405020304" pitchFamily="18" charset="0"/>
              </a:rPr>
              <a:t>1. Законы физики – преломление и отражение лучей создают иллюзии, которые называют миражами.</a:t>
            </a:r>
          </a:p>
          <a:p>
            <a:r>
              <a:rPr lang="ru-RU" dirty="0">
                <a:latin typeface="Times New Roman" panose="02020603050405020304" pitchFamily="18" charset="0"/>
                <a:cs typeface="Times New Roman" panose="02020603050405020304" pitchFamily="18" charset="0"/>
              </a:rPr>
              <a:t>2. Особенности строения глаза позволяют видеть иллюзии восприятия цвета, размера, формы и иллюзии движения.</a:t>
            </a:r>
          </a:p>
          <a:p>
            <a:pPr algn="just"/>
            <a:r>
              <a:rPr lang="ru-RU" dirty="0">
                <a:latin typeface="Times New Roman" panose="02020603050405020304" pitchFamily="18" charset="0"/>
                <a:cs typeface="Times New Roman" panose="02020603050405020304" pitchFamily="18" charset="0"/>
              </a:rPr>
              <a:t>Обман зрения происходит, когда появляется разница между тем, что видят глаза и тем, что воспринимает мозг. </a:t>
            </a:r>
          </a:p>
          <a:p>
            <a:pPr algn="just"/>
            <a:r>
              <a:rPr lang="ru-RU" dirty="0">
                <a:latin typeface="Times New Roman" panose="02020603050405020304" pitchFamily="18" charset="0"/>
                <a:cs typeface="Times New Roman" panose="02020603050405020304" pitchFamily="18" charset="0"/>
              </a:rPr>
              <a:t>Обман зрения - это недостоверное зрительное восприятие какой-либо картинки: неправильная оценка длины отрезков, цвета видимого объекта, величины углов и др.</a:t>
            </a:r>
          </a:p>
          <a:p>
            <a:pPr algn="just"/>
            <a:r>
              <a:rPr lang="ru-RU" dirty="0" smtClean="0">
                <a:latin typeface="Times New Roman" panose="02020603050405020304" pitchFamily="18" charset="0"/>
                <a:cs typeface="Times New Roman" panose="02020603050405020304" pitchFamily="18" charset="0"/>
              </a:rPr>
              <a:t>Таким образом, можно </a:t>
            </a:r>
            <a:r>
              <a:rPr lang="ru-RU" dirty="0">
                <a:latin typeface="Times New Roman" panose="02020603050405020304" pitchFamily="18" charset="0"/>
                <a:cs typeface="Times New Roman" panose="02020603050405020304" pitchFamily="18" charset="0"/>
              </a:rPr>
              <a:t>сделать вывод, что иллюзия – это не чудо, а наука. </a:t>
            </a:r>
            <a:endParaRPr lang="ru-RU" dirty="0" smtClean="0">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Гипотеза, выдвинутая нами, подтвердилась – иллюзии являются искажением восприятия действительности.</a:t>
            </a:r>
          </a:p>
          <a:p>
            <a:pPr algn="just"/>
            <a:r>
              <a:rPr lang="ru-RU" dirty="0">
                <a:latin typeface="Times New Roman" panose="02020603050405020304" pitchFamily="18" charset="0"/>
                <a:cs typeface="Times New Roman" panose="02020603050405020304" pitchFamily="18" charset="0"/>
              </a:rPr>
              <a:t>Тот факт, что не все иллюзии на сегодняшний день имеют свое научное объяснение, возможно, говорит о том, что недостаточно изучено зрение человека. Поэтому, на сегодняшний день, в изучении иллюзий осталось еще немало тайн, которые ждут своих открытий.</a:t>
            </a:r>
          </a:p>
          <a:p>
            <a:pPr algn="just"/>
            <a:endParaRPr lang="ru-RU" dirty="0" smtClean="0">
              <a:latin typeface="Times New Roman" panose="02020603050405020304" pitchFamily="18" charset="0"/>
              <a:cs typeface="Times New Roman" panose="02020603050405020304" pitchFamily="18" charset="0"/>
            </a:endParaRPr>
          </a:p>
          <a:p>
            <a:endParaRPr lang="ru-RU" dirty="0" smtClean="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a:p>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85511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rgbClr val="8488C4"/>
            </a:gs>
            <a:gs pos="53000">
              <a:srgbClr val="D4DEFF"/>
            </a:gs>
            <a:gs pos="83000">
              <a:srgbClr val="D4DEFF"/>
            </a:gs>
            <a:gs pos="100000">
              <a:srgbClr val="96AB94"/>
            </a:gs>
          </a:gsLst>
          <a:lin ang="5400000" scaled="1"/>
          <a:tileRect/>
        </a:gradFill>
        <a:effectLst/>
      </p:bgPr>
    </p:bg>
    <p:spTree>
      <p:nvGrpSpPr>
        <p:cNvPr id="1" name=""/>
        <p:cNvGrpSpPr/>
        <p:nvPr/>
      </p:nvGrpSpPr>
      <p:grpSpPr>
        <a:xfrm>
          <a:off x="0" y="0"/>
          <a:ext cx="0" cy="0"/>
          <a:chOff x="0" y="0"/>
          <a:chExt cx="0" cy="0"/>
        </a:xfrm>
      </p:grpSpPr>
      <p:sp>
        <p:nvSpPr>
          <p:cNvPr id="3" name="Объект 2"/>
          <p:cNvSpPr>
            <a:spLocks noGrp="1"/>
          </p:cNvSpPr>
          <p:nvPr>
            <p:ph idx="1"/>
          </p:nvPr>
        </p:nvSpPr>
        <p:spPr>
          <a:xfrm>
            <a:off x="776288" y="1196752"/>
            <a:ext cx="7758112" cy="5065936"/>
          </a:xfrm>
        </p:spPr>
        <p:txBody>
          <a:bodyPr/>
          <a:lstStyle/>
          <a:p>
            <a:pPr marL="0" indent="0" algn="ctr">
              <a:buNone/>
            </a:pPr>
            <a:r>
              <a:rPr lang="ru-RU" dirty="0">
                <a:latin typeface="Times New Roman" panose="02020603050405020304" pitchFamily="18" charset="0"/>
                <a:cs typeface="Times New Roman" panose="02020603050405020304" pitchFamily="18" charset="0"/>
              </a:rPr>
              <a:t>Некоторые зрительные обманы давно уже имеют научное объяснение, другие до сих пор не объяснены.</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Оптическая иллюзия возникает тогда, когда то, что мы видим, не совпадает с тем, что есть на самом деле</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это и есть обман зрения.</a:t>
            </a:r>
            <a:r>
              <a:rPr lang="ru-RU" sz="2400" dirty="0">
                <a:latin typeface="Times New Roman" panose="02020603050405020304" pitchFamily="18" charset="0"/>
                <a:cs typeface="Times New Roman" panose="02020603050405020304" pitchFamily="18" charset="0"/>
              </a:rPr>
              <a:t/>
            </a:r>
            <a:br>
              <a:rPr lang="ru-RU" sz="2400" dirty="0">
                <a:latin typeface="Times New Roman" panose="02020603050405020304" pitchFamily="18" charset="0"/>
                <a:cs typeface="Times New Roman" panose="02020603050405020304" pitchFamily="18" charset="0"/>
              </a:rPr>
            </a:br>
            <a:endParaRPr lang="ru-RU" sz="2400" dirty="0" smtClean="0">
              <a:latin typeface="Times New Roman" panose="02020603050405020304" pitchFamily="18" charset="0"/>
              <a:cs typeface="Times New Roman" panose="02020603050405020304" pitchFamily="18" charset="0"/>
            </a:endParaRPr>
          </a:p>
          <a:p>
            <a:pPr marL="0" indent="0" algn="ctr">
              <a:buNone/>
            </a:pPr>
            <a:r>
              <a:rPr lang="ru-RU" sz="2400" b="1" u="sng" dirty="0" smtClean="0">
                <a:latin typeface="Times New Roman" panose="02020603050405020304" pitchFamily="18" charset="0"/>
                <a:cs typeface="Times New Roman" panose="02020603050405020304" pitchFamily="18" charset="0"/>
              </a:rPr>
              <a:t>Оптические </a:t>
            </a:r>
            <a:r>
              <a:rPr lang="ru-RU" sz="2400" b="1" u="sng" dirty="0">
                <a:latin typeface="Times New Roman" panose="02020603050405020304" pitchFamily="18" charset="0"/>
                <a:cs typeface="Times New Roman" panose="02020603050405020304" pitchFamily="18" charset="0"/>
              </a:rPr>
              <a:t>иллюзии делятся на три вида: </a:t>
            </a:r>
            <a:br>
              <a:rPr lang="ru-RU" sz="2400" b="1" u="sng"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естественные, или созданные природой; </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искусственные, или придуманные человеком;</a:t>
            </a:r>
            <a:br>
              <a:rPr lang="ru-RU" sz="2400" dirty="0">
                <a:latin typeface="Times New Roman" panose="02020603050405020304" pitchFamily="18" charset="0"/>
                <a:cs typeface="Times New Roman" panose="02020603050405020304" pitchFamily="18" charset="0"/>
              </a:rPr>
            </a:br>
            <a:r>
              <a:rPr lang="ru-RU" sz="2400" dirty="0">
                <a:latin typeface="Times New Roman" panose="02020603050405020304" pitchFamily="18" charset="0"/>
                <a:cs typeface="Times New Roman" panose="02020603050405020304" pitchFamily="18" charset="0"/>
              </a:rPr>
              <a:t>· смешанные, то есть естественные иллюзии, воссозданные человеком.</a:t>
            </a:r>
            <a:br>
              <a:rPr lang="ru-RU" sz="2400" dirty="0">
                <a:latin typeface="Times New Roman" panose="02020603050405020304" pitchFamily="18" charset="0"/>
                <a:cs typeface="Times New Roman" panose="02020603050405020304" pitchFamily="18" charset="0"/>
              </a:rPr>
            </a:b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4416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bg1">
                <a:lumMod val="75000"/>
              </a:schemeClr>
            </a:gs>
            <a:gs pos="64999">
              <a:srgbClr val="F0EBD5"/>
            </a:gs>
            <a:gs pos="100000">
              <a:srgbClr val="D1C39F"/>
            </a:gs>
          </a:gsLst>
          <a:lin ang="5400000" scaled="0"/>
          <a:tileRect/>
        </a:gra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539552" y="260648"/>
            <a:ext cx="8352928" cy="1080120"/>
          </a:xfrm>
        </p:spPr>
        <p:txBody>
          <a:bodyPr/>
          <a:lstStyle/>
          <a:p>
            <a:pPr>
              <a:defRPr/>
            </a:pPr>
            <a:r>
              <a:rPr lang="ru-RU" sz="1600" b="0" dirty="0" smtClean="0">
                <a:solidFill>
                  <a:schemeClr val="tx1"/>
                </a:solidFill>
                <a:latin typeface="Times New Roman" panose="02020603050405020304" pitchFamily="18" charset="0"/>
                <a:cs typeface="Times New Roman" panose="02020603050405020304" pitchFamily="18" charset="0"/>
              </a:rPr>
              <a:t>В </a:t>
            </a:r>
            <a:r>
              <a:rPr lang="ru-RU" sz="1600" b="0" dirty="0">
                <a:solidFill>
                  <a:schemeClr val="tx1"/>
                </a:solidFill>
                <a:latin typeface="Times New Roman" panose="02020603050405020304" pitchFamily="18" charset="0"/>
                <a:cs typeface="Times New Roman" panose="02020603050405020304" pitchFamily="18" charset="0"/>
              </a:rPr>
              <a:t>переводе с латыни слово "иллюзия" означает "ошибка, заблуждение". </a:t>
            </a:r>
            <a:r>
              <a:rPr lang="ru-RU" sz="1600" b="0" dirty="0" smtClean="0">
                <a:solidFill>
                  <a:schemeClr val="tx1"/>
                </a:solidFill>
                <a:latin typeface="Times New Roman" panose="02020603050405020304" pitchFamily="18" charset="0"/>
                <a:cs typeface="Times New Roman" panose="02020603050405020304" pitchFamily="18" charset="0"/>
              </a:rPr>
              <a:t>Иллюзии </a:t>
            </a:r>
            <a:r>
              <a:rPr lang="ru-RU" sz="1600" b="0" dirty="0">
                <a:solidFill>
                  <a:schemeClr val="tx1"/>
                </a:solidFill>
                <a:latin typeface="Times New Roman" panose="02020603050405020304" pitchFamily="18" charset="0"/>
                <a:cs typeface="Times New Roman" panose="02020603050405020304" pitchFamily="18" charset="0"/>
              </a:rPr>
              <a:t>с давних времен объяснялись как некие сбои в работе зрительной системы. Изучением причин их возникновения занимались многие исследователи, начиная с 19 века. </a:t>
            </a:r>
            <a:endParaRPr lang="ru-RU" sz="1600" b="0" dirty="0" smtClean="0">
              <a:solidFill>
                <a:srgbClr val="82000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9363" y="1340768"/>
            <a:ext cx="6645275"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39552" y="4869160"/>
            <a:ext cx="8352928" cy="1092607"/>
          </a:xfrm>
          <a:prstGeom prst="rect">
            <a:avLst/>
          </a:prstGeom>
          <a:noFill/>
        </p:spPr>
        <p:txBody>
          <a:bodyPr wrap="square" rtlCol="0">
            <a:spAutoFit/>
          </a:bodyPr>
          <a:lstStyle/>
          <a:p>
            <a:r>
              <a:rPr lang="ru-RU" dirty="0" smtClean="0">
                <a:latin typeface="Times New Roman" panose="02020603050405020304" pitchFamily="18" charset="0"/>
                <a:cs typeface="Times New Roman" panose="02020603050405020304" pitchFamily="18" charset="0"/>
              </a:rPr>
              <a:t>Зрительный аппарат человека – сложно устроенная система. В неё входят: глаза, нервные клетки, по которым сигнал передается от глаз к мозгу, и часть мозга, отвечающая за зрительное восприятие.</a:t>
            </a:r>
          </a:p>
          <a:p>
            <a:endParaRPr lang="ru-RU" sz="1100" dirty="0" smtClean="0">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a:gsLst>
            <a:gs pos="77000">
              <a:schemeClr val="accent6">
                <a:lumMod val="20000"/>
                <a:lumOff val="80000"/>
              </a:schemeClr>
            </a:gs>
            <a:gs pos="91000">
              <a:srgbClr val="85C2FF"/>
            </a:gs>
            <a:gs pos="96000">
              <a:srgbClr val="C4D6EB"/>
            </a:gs>
            <a:gs pos="100000">
              <a:srgbClr val="FFEBFA"/>
            </a:gs>
          </a:gsLst>
          <a:lin ang="2700000" scaled="0"/>
        </a:gradFill>
        <a:effectLst/>
      </p:bgPr>
    </p:bg>
    <p:spTree>
      <p:nvGrpSpPr>
        <p:cNvPr id="1" name=""/>
        <p:cNvGrpSpPr/>
        <p:nvPr/>
      </p:nvGrpSpPr>
      <p:grpSpPr>
        <a:xfrm>
          <a:off x="0" y="0"/>
          <a:ext cx="0" cy="0"/>
          <a:chOff x="0" y="0"/>
          <a:chExt cx="0" cy="0"/>
        </a:xfrm>
      </p:grpSpPr>
      <p:sp>
        <p:nvSpPr>
          <p:cNvPr id="2" name="TextBox 1"/>
          <p:cNvSpPr txBox="1"/>
          <p:nvPr/>
        </p:nvSpPr>
        <p:spPr>
          <a:xfrm>
            <a:off x="107504" y="141600"/>
            <a:ext cx="8928992" cy="1477328"/>
          </a:xfrm>
          <a:prstGeom prst="rect">
            <a:avLst/>
          </a:prstGeom>
          <a:noFill/>
        </p:spPr>
        <p:txBody>
          <a:bodyPr wrap="square" rtlCol="0">
            <a:spAutoFit/>
          </a:bodyPr>
          <a:lstStyle/>
          <a:p>
            <a:pPr algn="ctr"/>
            <a:r>
              <a:rPr lang="ru-RU" sz="2000" b="1" dirty="0">
                <a:latin typeface="Times New Roman" panose="02020603050405020304" pitchFamily="18" charset="0"/>
                <a:cs typeface="Times New Roman" panose="02020603050405020304" pitchFamily="18" charset="0"/>
              </a:rPr>
              <a:t>Естественные оптические </a:t>
            </a:r>
            <a:r>
              <a:rPr lang="ru-RU" sz="2000" b="1" dirty="0" smtClean="0">
                <a:latin typeface="Times New Roman" panose="02020603050405020304" pitchFamily="18" charset="0"/>
                <a:cs typeface="Times New Roman" panose="02020603050405020304" pitchFamily="18" charset="0"/>
              </a:rPr>
              <a:t>иллюзии.</a:t>
            </a:r>
            <a:endParaRPr lang="ru-RU" sz="2000" b="1" dirty="0">
              <a:latin typeface="Times New Roman" panose="02020603050405020304" pitchFamily="18" charset="0"/>
              <a:cs typeface="Times New Roman" panose="02020603050405020304" pitchFamily="18" charset="0"/>
            </a:endParaRPr>
          </a:p>
          <a:p>
            <a:pPr algn="ctr"/>
            <a:r>
              <a:rPr lang="ru-RU" sz="1400" b="1" u="sng" dirty="0" smtClean="0">
                <a:latin typeface="Times New Roman" panose="02020603050405020304" pitchFamily="18" charset="0"/>
                <a:cs typeface="Times New Roman" panose="02020603050405020304" pitchFamily="18" charset="0"/>
              </a:rPr>
              <a:t>Мираж</a:t>
            </a:r>
            <a:r>
              <a:rPr lang="ru-RU" sz="1400" dirty="0" smtClean="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 это игра световых лучей. Слово “мираж” происходит от французского слова и обозначает “отражать, как в зеркале”. </a:t>
            </a:r>
            <a:endParaRPr lang="ru-RU" sz="1400" dirty="0" smtClean="0">
              <a:latin typeface="Times New Roman" panose="02020603050405020304" pitchFamily="18" charset="0"/>
              <a:cs typeface="Times New Roman" panose="02020603050405020304" pitchFamily="18" charset="0"/>
            </a:endParaRPr>
          </a:p>
          <a:p>
            <a:pPr algn="ctr"/>
            <a:r>
              <a:rPr lang="ru-RU" sz="1400" dirty="0" smtClean="0">
                <a:latin typeface="Times New Roman" panose="02020603050405020304" pitchFamily="18" charset="0"/>
                <a:cs typeface="Times New Roman" panose="02020603050405020304" pitchFamily="18" charset="0"/>
              </a:rPr>
              <a:t>В </a:t>
            </a:r>
            <a:r>
              <a:rPr lang="ru-RU" sz="1400" dirty="0">
                <a:latin typeface="Times New Roman" panose="02020603050405020304" pitchFamily="18" charset="0"/>
                <a:cs typeface="Times New Roman" panose="02020603050405020304" pitchFamily="18" charset="0"/>
              </a:rPr>
              <a:t>пустыне песок раскаляется под солнцем, нижний слой воздуха нагревается и начинает отражать предметы, как зеркало. </a:t>
            </a:r>
            <a:r>
              <a:rPr lang="ru-RU" sz="1400" u="sng" dirty="0">
                <a:latin typeface="Times New Roman" panose="02020603050405020304" pitchFamily="18" charset="0"/>
                <a:cs typeface="Times New Roman" panose="02020603050405020304" pitchFamily="18" charset="0"/>
              </a:rPr>
              <a:t>Нижние миражи </a:t>
            </a:r>
            <a:r>
              <a:rPr lang="ru-RU" sz="1400" dirty="0">
                <a:latin typeface="Times New Roman" panose="02020603050405020304" pitchFamily="18" charset="0"/>
                <a:cs typeface="Times New Roman" panose="02020603050405020304" pitchFamily="18" charset="0"/>
              </a:rPr>
              <a:t>можно наблюдать также на </a:t>
            </a:r>
            <a:r>
              <a:rPr lang="ru-RU" sz="1400" dirty="0" smtClean="0">
                <a:latin typeface="Times New Roman" panose="02020603050405020304" pitchFamily="18" charset="0"/>
                <a:cs typeface="Times New Roman" panose="02020603050405020304" pitchFamily="18" charset="0"/>
              </a:rPr>
              <a:t>раскаленной </a:t>
            </a:r>
            <a:r>
              <a:rPr lang="ru-RU" sz="1400" dirty="0">
                <a:latin typeface="Times New Roman" panose="02020603050405020304" pitchFamily="18" charset="0"/>
                <a:cs typeface="Times New Roman" panose="02020603050405020304" pitchFamily="18" charset="0"/>
              </a:rPr>
              <a:t>солнцем асфальтовой </a:t>
            </a:r>
            <a:r>
              <a:rPr lang="ru-RU" sz="1400" dirty="0" smtClean="0">
                <a:latin typeface="Times New Roman" panose="02020603050405020304" pitchFamily="18" charset="0"/>
                <a:cs typeface="Times New Roman" panose="02020603050405020304" pitchFamily="18" charset="0"/>
              </a:rPr>
              <a:t>дороге. </a:t>
            </a:r>
          </a:p>
          <a:p>
            <a:pPr algn="ctr"/>
            <a:endParaRPr lang="ru-RU" sz="1400" dirty="0">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 y="1556792"/>
            <a:ext cx="9144727" cy="5301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5E9EFF"/>
            </a:gs>
            <a:gs pos="2000">
              <a:srgbClr val="85C2FF"/>
            </a:gs>
            <a:gs pos="6000">
              <a:srgbClr val="C4D6EB"/>
            </a:gs>
            <a:gs pos="66000">
              <a:srgbClr val="FFEBFA"/>
            </a:gs>
          </a:gsLst>
          <a:lin ang="2700000" scaled="0"/>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09550"/>
            <a:ext cx="8625780" cy="843186"/>
          </a:xfrm>
        </p:spPr>
        <p:txBody>
          <a:bodyPr/>
          <a:lstStyle/>
          <a:p>
            <a:r>
              <a:rPr lang="ru-RU" sz="1800" dirty="0" smtClean="0">
                <a:solidFill>
                  <a:schemeClr val="tx1"/>
                </a:solidFill>
                <a:latin typeface="Times New Roman" panose="02020603050405020304" pitchFamily="18" charset="0"/>
                <a:cs typeface="Times New Roman" panose="02020603050405020304" pitchFamily="18" charset="0"/>
              </a:rPr>
              <a:t>Верхние </a:t>
            </a:r>
            <a:r>
              <a:rPr lang="ru-RU" sz="1800" dirty="0">
                <a:solidFill>
                  <a:schemeClr val="tx1"/>
                </a:solidFill>
                <a:latin typeface="Times New Roman" panose="02020603050405020304" pitchFamily="18" charset="0"/>
                <a:cs typeface="Times New Roman" panose="02020603050405020304" pitchFamily="18" charset="0"/>
              </a:rPr>
              <a:t>миражи </a:t>
            </a:r>
            <a:r>
              <a:rPr lang="ru-RU" sz="1800" b="0" dirty="0" smtClean="0">
                <a:solidFill>
                  <a:schemeClr val="tx1"/>
                </a:solidFill>
                <a:latin typeface="Times New Roman" panose="02020603050405020304" pitchFamily="18" charset="0"/>
                <a:cs typeface="Times New Roman" panose="02020603050405020304" pitchFamily="18" charset="0"/>
              </a:rPr>
              <a:t>возникают</a:t>
            </a:r>
            <a:r>
              <a:rPr lang="ru-RU" sz="1800" b="0" dirty="0">
                <a:solidFill>
                  <a:schemeClr val="tx1"/>
                </a:solidFill>
                <a:latin typeface="Times New Roman" panose="02020603050405020304" pitchFamily="18" charset="0"/>
                <a:cs typeface="Times New Roman" panose="02020603050405020304" pitchFamily="18" charset="0"/>
              </a:rPr>
              <a:t>, когда слои воздуха возле земли гораздо холоднее, чем верхние: изображение отрывается от земли и повисает в воздухе, иногда оно бывает перевернутым.  </a:t>
            </a:r>
          </a:p>
        </p:txBody>
      </p:sp>
      <p:pic>
        <p:nvPicPr>
          <p:cNvPr id="4" name="Объект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052736"/>
            <a:ext cx="9144000" cy="5805264"/>
          </a:xfrm>
        </p:spPr>
      </p:pic>
    </p:spTree>
    <p:extLst>
      <p:ext uri="{BB962C8B-B14F-4D97-AF65-F5344CB8AC3E}">
        <p14:creationId xmlns:p14="http://schemas.microsoft.com/office/powerpoint/2010/main" val="4699875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21000">
              <a:srgbClr val="DCEBF5"/>
            </a:gs>
            <a:gs pos="36000">
              <a:srgbClr val="83A7C3"/>
            </a:gs>
            <a:gs pos="45000">
              <a:srgbClr val="768FB9"/>
            </a:gs>
            <a:gs pos="57000">
              <a:srgbClr val="83A7C3"/>
            </a:gs>
            <a:gs pos="66000">
              <a:srgbClr val="FFFFFF"/>
            </a:gs>
            <a:gs pos="73000">
              <a:srgbClr val="9C6563"/>
            </a:gs>
            <a:gs pos="83000">
              <a:srgbClr val="80302D"/>
            </a:gs>
            <a:gs pos="90000">
              <a:srgbClr val="C0524E"/>
            </a:gs>
            <a:gs pos="98000">
              <a:srgbClr val="EBDAD4"/>
            </a:gs>
            <a:gs pos="100000">
              <a:srgbClr val="55261C"/>
            </a:gs>
          </a:gsLst>
          <a:lin ang="5400000" scaled="1"/>
          <a:tileRect/>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209550"/>
            <a:ext cx="8697788" cy="1790700"/>
          </a:xfrm>
        </p:spPr>
        <p:txBody>
          <a:bodyPr/>
          <a:lstStyle/>
          <a:p>
            <a:r>
              <a:rPr lang="ru-RU" sz="1200" dirty="0">
                <a:solidFill>
                  <a:schemeClr val="tx1"/>
                </a:solidFill>
                <a:latin typeface="Times New Roman" panose="02020603050405020304" pitchFamily="18" charset="0"/>
                <a:cs typeface="Times New Roman" panose="02020603050405020304" pitchFamily="18" charset="0"/>
              </a:rPr>
              <a:t> </a:t>
            </a:r>
            <a:r>
              <a:rPr lang="ru-RU" sz="1600" dirty="0" smtClean="0">
                <a:solidFill>
                  <a:schemeClr val="tx1"/>
                </a:solidFill>
                <a:latin typeface="Times New Roman" panose="02020603050405020304" pitchFamily="18" charset="0"/>
                <a:cs typeface="Times New Roman" panose="02020603050405020304" pitchFamily="18" charset="0"/>
              </a:rPr>
              <a:t>Мираж фата-моргана </a:t>
            </a:r>
            <a:r>
              <a:rPr lang="ru-RU" sz="1600" dirty="0">
                <a:solidFill>
                  <a:schemeClr val="tx1"/>
                </a:solidFill>
                <a:latin typeface="Times New Roman" panose="02020603050405020304" pitchFamily="18" charset="0"/>
                <a:cs typeface="Times New Roman" panose="02020603050405020304" pitchFamily="18" charset="0"/>
              </a:rPr>
              <a:t>– </a:t>
            </a:r>
            <a:r>
              <a:rPr lang="ru-RU" sz="1600" b="0" dirty="0">
                <a:solidFill>
                  <a:schemeClr val="tx1"/>
                </a:solidFill>
                <a:latin typeface="Times New Roman" panose="02020603050405020304" pitchFamily="18" charset="0"/>
                <a:cs typeface="Times New Roman" panose="02020603050405020304" pitchFamily="18" charset="0"/>
              </a:rPr>
              <a:t>это таинственное явление, которое нельзя объяснить никакими законами физики. Тысячи туристов и жителей восточно-китайского города </a:t>
            </a:r>
            <a:r>
              <a:rPr lang="ru-RU" sz="1600" b="0" dirty="0" err="1">
                <a:solidFill>
                  <a:schemeClr val="tx1"/>
                </a:solidFill>
                <a:latin typeface="Times New Roman" panose="02020603050405020304" pitchFamily="18" charset="0"/>
                <a:cs typeface="Times New Roman" panose="02020603050405020304" pitchFamily="18" charset="0"/>
              </a:rPr>
              <a:t>Пенглай</a:t>
            </a:r>
            <a:r>
              <a:rPr lang="ru-RU" sz="1600" b="0" dirty="0">
                <a:solidFill>
                  <a:schemeClr val="tx1"/>
                </a:solidFill>
                <a:latin typeface="Times New Roman" panose="02020603050405020304" pitchFamily="18" charset="0"/>
                <a:cs typeface="Times New Roman" panose="02020603050405020304" pitchFamily="18" charset="0"/>
              </a:rPr>
              <a:t> в 2006 году стали свидетелями редкого явления — огромного </a:t>
            </a:r>
            <a:r>
              <a:rPr lang="ru-RU" sz="1600" b="0" dirty="0" smtClean="0">
                <a:solidFill>
                  <a:schemeClr val="tx1"/>
                </a:solidFill>
                <a:latin typeface="Times New Roman" panose="02020603050405020304" pitchFamily="18" charset="0"/>
                <a:cs typeface="Times New Roman" panose="02020603050405020304" pitchFamily="18" charset="0"/>
              </a:rPr>
              <a:t>миража. </a:t>
            </a:r>
            <a:r>
              <a:rPr lang="ru-RU" sz="1600" b="0" dirty="0">
                <a:solidFill>
                  <a:schemeClr val="tx1"/>
                </a:solidFill>
                <a:latin typeface="Times New Roman" panose="02020603050405020304" pitchFamily="18" charset="0"/>
                <a:cs typeface="Times New Roman" panose="02020603050405020304" pitchFamily="18" charset="0"/>
              </a:rPr>
              <a:t>Туман, нависавший над берегом, создал иллюзию изображения </a:t>
            </a:r>
            <a:r>
              <a:rPr lang="ru-RU" sz="1600" b="0" dirty="0" smtClean="0">
                <a:solidFill>
                  <a:schemeClr val="tx1"/>
                </a:solidFill>
                <a:latin typeface="Times New Roman" panose="02020603050405020304" pitchFamily="18" charset="0"/>
                <a:cs typeface="Times New Roman" panose="02020603050405020304" pitchFamily="18" charset="0"/>
              </a:rPr>
              <a:t>города.</a:t>
            </a:r>
            <a:br>
              <a:rPr lang="ru-RU" sz="1600" b="0" dirty="0" smtClean="0">
                <a:solidFill>
                  <a:schemeClr val="tx1"/>
                </a:solidFill>
                <a:latin typeface="Times New Roman" panose="02020603050405020304" pitchFamily="18" charset="0"/>
                <a:cs typeface="Times New Roman" panose="02020603050405020304" pitchFamily="18" charset="0"/>
              </a:rPr>
            </a:br>
            <a:endParaRPr lang="ru-RU" sz="1600" b="0" dirty="0">
              <a:solidFill>
                <a:schemeClr val="tx1"/>
              </a:solidFill>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3150" y="2000250"/>
            <a:ext cx="44577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Объект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556792"/>
            <a:ext cx="9144000" cy="5301208"/>
          </a:xfrm>
        </p:spPr>
      </p:pic>
    </p:spTree>
    <p:extLst>
      <p:ext uri="{BB962C8B-B14F-4D97-AF65-F5344CB8AC3E}">
        <p14:creationId xmlns:p14="http://schemas.microsoft.com/office/powerpoint/2010/main" val="6768906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Объект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32040" y="1916832"/>
            <a:ext cx="3682752" cy="2184376"/>
          </a:xfrm>
        </p:spPr>
      </p:pic>
      <p:sp>
        <p:nvSpPr>
          <p:cNvPr id="4" name="Текст 3"/>
          <p:cNvSpPr>
            <a:spLocks noGrp="1"/>
          </p:cNvSpPr>
          <p:nvPr>
            <p:ph type="body" sz="half" idx="2"/>
          </p:nvPr>
        </p:nvSpPr>
        <p:spPr>
          <a:xfrm>
            <a:off x="251520" y="1268760"/>
            <a:ext cx="4608512" cy="5184576"/>
          </a:xfrm>
        </p:spPr>
        <p:txBody>
          <a:bodyPr/>
          <a:lstStyle/>
          <a:p>
            <a:pPr algn="r"/>
            <a:endParaRPr lang="ru-RU" sz="1800" b="1" dirty="0" smtClean="0">
              <a:latin typeface="Times New Roman" panose="02020603050405020304" pitchFamily="18" charset="0"/>
              <a:cs typeface="Times New Roman" panose="02020603050405020304" pitchFamily="18" charset="0"/>
            </a:endParaRPr>
          </a:p>
          <a:p>
            <a:r>
              <a:rPr lang="ru-RU" sz="2400" b="1" dirty="0" smtClean="0">
                <a:latin typeface="Times New Roman" panose="02020603050405020304" pitchFamily="18" charset="0"/>
                <a:cs typeface="Times New Roman" panose="02020603050405020304" pitchFamily="18" charset="0"/>
              </a:rPr>
              <a:t>Иллюзия </a:t>
            </a:r>
            <a:r>
              <a:rPr lang="ru-RU" sz="2400" b="1" dirty="0">
                <a:latin typeface="Times New Roman" panose="02020603050405020304" pitchFamily="18" charset="0"/>
                <a:cs typeface="Times New Roman" panose="02020603050405020304" pitchFamily="18" charset="0"/>
              </a:rPr>
              <a:t>восприятия </a:t>
            </a:r>
            <a:r>
              <a:rPr lang="ru-RU" sz="2400" b="1" dirty="0" smtClean="0">
                <a:latin typeface="Times New Roman" panose="02020603050405020304" pitchFamily="18" charset="0"/>
                <a:cs typeface="Times New Roman" panose="02020603050405020304" pitchFamily="18" charset="0"/>
              </a:rPr>
              <a:t>размера.</a:t>
            </a:r>
          </a:p>
          <a:p>
            <a:endParaRPr lang="ru-RU" sz="1600" b="1" dirty="0" smtClean="0">
              <a:latin typeface="Times New Roman" panose="02020603050405020304" pitchFamily="18" charset="0"/>
              <a:cs typeface="Times New Roman" panose="02020603050405020304" pitchFamily="18" charset="0"/>
            </a:endParaRPr>
          </a:p>
          <a:p>
            <a:r>
              <a:rPr lang="ru-RU" sz="1800" dirty="0" smtClean="0">
                <a:latin typeface="Times New Roman" panose="02020603050405020304" pitchFamily="18" charset="0"/>
                <a:cs typeface="Times New Roman" panose="02020603050405020304" pitchFamily="18" charset="0"/>
              </a:rPr>
              <a:t>Одной </a:t>
            </a:r>
            <a:r>
              <a:rPr lang="ru-RU" sz="1800" dirty="0">
                <a:latin typeface="Times New Roman" panose="02020603050405020304" pitchFamily="18" charset="0"/>
                <a:cs typeface="Times New Roman" panose="02020603050405020304" pitchFamily="18" charset="0"/>
              </a:rPr>
              <a:t>из самых известных иллюзий восприятия размера является иллюзия </a:t>
            </a:r>
            <a:r>
              <a:rPr lang="ru-RU" sz="1800" dirty="0" smtClean="0">
                <a:latin typeface="Times New Roman" panose="02020603050405020304" pitchFamily="18" charset="0"/>
                <a:cs typeface="Times New Roman" panose="02020603050405020304" pitchFamily="18" charset="0"/>
              </a:rPr>
              <a:t>Мюллера-</a:t>
            </a:r>
            <a:r>
              <a:rPr lang="ru-RU" sz="1800" dirty="0" err="1" smtClean="0">
                <a:latin typeface="Times New Roman" panose="02020603050405020304" pitchFamily="18" charset="0"/>
                <a:cs typeface="Times New Roman" panose="02020603050405020304" pitchFamily="18" charset="0"/>
              </a:rPr>
              <a:t>Лайера</a:t>
            </a:r>
            <a:r>
              <a:rPr lang="ru-RU" sz="1800" dirty="0" smtClean="0">
                <a:latin typeface="Times New Roman" panose="02020603050405020304" pitchFamily="18" charset="0"/>
                <a:cs typeface="Times New Roman" panose="02020603050405020304" pitchFamily="18" charset="0"/>
              </a:rPr>
              <a:t>. </a:t>
            </a:r>
          </a:p>
          <a:p>
            <a:endParaRPr lang="ru-RU" sz="1800" dirty="0">
              <a:latin typeface="Times New Roman" panose="02020603050405020304" pitchFamily="18" charset="0"/>
              <a:cs typeface="Times New Roman" panose="02020603050405020304" pitchFamily="18" charset="0"/>
            </a:endParaRPr>
          </a:p>
          <a:p>
            <a:r>
              <a:rPr lang="ru-RU" sz="1800" dirty="0" smtClean="0">
                <a:latin typeface="Times New Roman" panose="02020603050405020304" pitchFamily="18" charset="0"/>
                <a:cs typeface="Times New Roman" panose="02020603050405020304" pitchFamily="18" charset="0"/>
              </a:rPr>
              <a:t>Посмотрев </a:t>
            </a:r>
            <a:r>
              <a:rPr lang="ru-RU" sz="1800" dirty="0">
                <a:latin typeface="Times New Roman" panose="02020603050405020304" pitchFamily="18" charset="0"/>
                <a:cs typeface="Times New Roman" panose="02020603050405020304" pitchFamily="18" charset="0"/>
              </a:rPr>
              <a:t>на </a:t>
            </a:r>
            <a:r>
              <a:rPr lang="ru-RU" sz="1800" dirty="0" smtClean="0">
                <a:latin typeface="Times New Roman" panose="02020603050405020304" pitchFamily="18" charset="0"/>
                <a:cs typeface="Times New Roman" panose="02020603050405020304" pitchFamily="18" charset="0"/>
              </a:rPr>
              <a:t>представленный </a:t>
            </a:r>
            <a:r>
              <a:rPr lang="ru-RU" sz="1800" dirty="0">
                <a:latin typeface="Times New Roman" panose="02020603050405020304" pitchFamily="18" charset="0"/>
                <a:cs typeface="Times New Roman" panose="02020603050405020304" pitchFamily="18" charset="0"/>
              </a:rPr>
              <a:t>рисунок, многие  скажут, что отрезок </a:t>
            </a:r>
            <a:r>
              <a:rPr lang="ru-RU" sz="1800" b="1" dirty="0" smtClean="0">
                <a:latin typeface="Times New Roman" panose="02020603050405020304" pitchFamily="18" charset="0"/>
                <a:cs typeface="Times New Roman" panose="02020603050405020304" pitchFamily="18" charset="0"/>
              </a:rPr>
              <a:t>а</a:t>
            </a:r>
            <a:r>
              <a:rPr lang="ru-RU" sz="1800" dirty="0" smtClean="0">
                <a:latin typeface="Times New Roman" panose="02020603050405020304" pitchFamily="18" charset="0"/>
                <a:cs typeface="Times New Roman" panose="02020603050405020304" pitchFamily="18" charset="0"/>
              </a:rPr>
              <a:t> длиннее </a:t>
            </a:r>
            <a:r>
              <a:rPr lang="ru-RU" sz="1800" dirty="0">
                <a:latin typeface="Times New Roman" panose="02020603050405020304" pitchFamily="18" charset="0"/>
                <a:cs typeface="Times New Roman" panose="02020603050405020304" pitchFamily="18" charset="0"/>
              </a:rPr>
              <a:t>отрезка </a:t>
            </a:r>
            <a:r>
              <a:rPr lang="en-US" sz="1800" b="1" dirty="0" smtClean="0">
                <a:latin typeface="Times New Roman" panose="02020603050405020304" pitchFamily="18" charset="0"/>
                <a:cs typeface="Times New Roman" panose="02020603050405020304" pitchFamily="18" charset="0"/>
              </a:rPr>
              <a:t>b</a:t>
            </a:r>
            <a:r>
              <a:rPr lang="ru-RU" sz="1800" dirty="0" smtClean="0">
                <a:latin typeface="Times New Roman" panose="02020603050405020304" pitchFamily="18" charset="0"/>
                <a:cs typeface="Times New Roman" panose="02020603050405020304" pitchFamily="18" charset="0"/>
              </a:rPr>
              <a:t>. </a:t>
            </a:r>
          </a:p>
          <a:p>
            <a:r>
              <a:rPr lang="ru-RU" sz="1800" dirty="0" smtClean="0">
                <a:latin typeface="Times New Roman" panose="02020603050405020304" pitchFamily="18" charset="0"/>
                <a:cs typeface="Times New Roman" panose="02020603050405020304" pitchFamily="18" charset="0"/>
              </a:rPr>
              <a:t>На </a:t>
            </a:r>
            <a:r>
              <a:rPr lang="ru-RU" sz="1800" dirty="0">
                <a:latin typeface="Times New Roman" panose="02020603050405020304" pitchFamily="18" charset="0"/>
                <a:cs typeface="Times New Roman" panose="02020603050405020304" pitchFamily="18" charset="0"/>
              </a:rPr>
              <a:t>самом деле отрезки равны.</a:t>
            </a:r>
          </a:p>
          <a:p>
            <a:r>
              <a:rPr lang="ru-RU" sz="1600" dirty="0">
                <a:latin typeface="Times New Roman" panose="02020603050405020304" pitchFamily="18" charset="0"/>
                <a:cs typeface="Times New Roman" panose="02020603050405020304" pitchFamily="18" charset="0"/>
              </a:rPr>
              <a:t>    </a:t>
            </a:r>
            <a:endParaRPr lang="ru-RU" sz="1600" dirty="0" smtClean="0">
              <a:latin typeface="Times New Roman" panose="02020603050405020304" pitchFamily="18" charset="0"/>
              <a:cs typeface="Times New Roman" panose="02020603050405020304" pitchFamily="18" charset="0"/>
            </a:endParaRPr>
          </a:p>
          <a:p>
            <a:endParaRPr lang="ru-RU" sz="1600" dirty="0" smtClean="0">
              <a:latin typeface="Times New Roman" panose="02020603050405020304" pitchFamily="18" charset="0"/>
              <a:cs typeface="Times New Roman" panose="02020603050405020304" pitchFamily="18" charset="0"/>
            </a:endParaRPr>
          </a:p>
          <a:p>
            <a:r>
              <a:rPr lang="ru-RU" sz="1200" dirty="0" smtClean="0">
                <a:latin typeface="Times New Roman" panose="02020603050405020304" pitchFamily="18" charset="0"/>
                <a:cs typeface="Times New Roman" panose="02020603050405020304" pitchFamily="18" charset="0"/>
              </a:rPr>
              <a:t>          </a:t>
            </a:r>
            <a:endParaRPr lang="ru-RU"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5163922"/>
      </p:ext>
    </p:extLst>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Мир 3D">
  <a:themeElements>
    <a:clrScheme name="cdb2004101gl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fontScheme name="cdb2004101gl">
      <a:majorFont>
        <a:latin typeface="Verdana"/>
        <a:ea typeface=""/>
        <a:cs typeface=""/>
      </a:majorFont>
      <a:minorFont>
        <a:latin typeface="Verdan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db2004101gl 1">
        <a:dk1>
          <a:srgbClr val="1A3E86"/>
        </a:dk1>
        <a:lt1>
          <a:srgbClr val="C1CFDD"/>
        </a:lt1>
        <a:dk2>
          <a:srgbClr val="000000"/>
        </a:dk2>
        <a:lt2>
          <a:srgbClr val="B2B2B2"/>
        </a:lt2>
        <a:accent1>
          <a:srgbClr val="4AAAC0"/>
        </a:accent1>
        <a:accent2>
          <a:srgbClr val="6600FF"/>
        </a:accent2>
        <a:accent3>
          <a:srgbClr val="DDE4EB"/>
        </a:accent3>
        <a:accent4>
          <a:srgbClr val="143472"/>
        </a:accent4>
        <a:accent5>
          <a:srgbClr val="B1D2DC"/>
        </a:accent5>
        <a:accent6>
          <a:srgbClr val="5C00E7"/>
        </a:accent6>
        <a:hlink>
          <a:srgbClr val="006699"/>
        </a:hlink>
        <a:folHlink>
          <a:srgbClr val="3366CC"/>
        </a:folHlink>
      </a:clrScheme>
      <a:clrMap bg1="lt1" tx1="dk1" bg2="lt2" tx2="dk2" accent1="accent1" accent2="accent2" accent3="accent3" accent4="accent4" accent5="accent5" accent6="accent6" hlink="hlink" folHlink="folHlink"/>
    </a:extraClrScheme>
    <a:extraClrScheme>
      <a:clrScheme name="cdb2004101gl 2">
        <a:dk1>
          <a:srgbClr val="2B166E"/>
        </a:dk1>
        <a:lt1>
          <a:srgbClr val="AADBFC"/>
        </a:lt1>
        <a:dk2>
          <a:srgbClr val="003366"/>
        </a:dk2>
        <a:lt2>
          <a:srgbClr val="B2B2B2"/>
        </a:lt2>
        <a:accent1>
          <a:srgbClr val="19B17B"/>
        </a:accent1>
        <a:accent2>
          <a:srgbClr val="E57B1B"/>
        </a:accent2>
        <a:accent3>
          <a:srgbClr val="D2EAFD"/>
        </a:accent3>
        <a:accent4>
          <a:srgbClr val="23115D"/>
        </a:accent4>
        <a:accent5>
          <a:srgbClr val="ABD5BF"/>
        </a:accent5>
        <a:accent6>
          <a:srgbClr val="CF6F17"/>
        </a:accent6>
        <a:hlink>
          <a:srgbClr val="0066CC"/>
        </a:hlink>
        <a:folHlink>
          <a:srgbClr val="8C71B9"/>
        </a:folHlink>
      </a:clrScheme>
      <a:clrMap bg1="lt1" tx1="dk1" bg2="lt2" tx2="dk2" accent1="accent1" accent2="accent2" accent3="accent3" accent4="accent4" accent5="accent5" accent6="accent6" hlink="hlink" folHlink="folHlink"/>
    </a:extraClrScheme>
    <a:extraClrScheme>
      <a:clrScheme name="cdb2004101gl 3">
        <a:dk1>
          <a:srgbClr val="335338"/>
        </a:dk1>
        <a:lt1>
          <a:srgbClr val="D7E4BE"/>
        </a:lt1>
        <a:dk2>
          <a:srgbClr val="000066"/>
        </a:dk2>
        <a:lt2>
          <a:srgbClr val="B2B2B2"/>
        </a:lt2>
        <a:accent1>
          <a:srgbClr val="2F86B1"/>
        </a:accent1>
        <a:accent2>
          <a:srgbClr val="D2761A"/>
        </a:accent2>
        <a:accent3>
          <a:srgbClr val="E8EFDB"/>
        </a:accent3>
        <a:accent4>
          <a:srgbClr val="2A462E"/>
        </a:accent4>
        <a:accent5>
          <a:srgbClr val="ADC3D5"/>
        </a:accent5>
        <a:accent6>
          <a:srgbClr val="BE6A16"/>
        </a:accent6>
        <a:hlink>
          <a:srgbClr val="368463"/>
        </a:hlink>
        <a:folHlink>
          <a:srgbClr val="481EC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Мир 3D</Template>
  <TotalTime>2538</TotalTime>
  <Words>1629</Words>
  <Application>Microsoft Office PowerPoint</Application>
  <PresentationFormat>Экран (4:3)</PresentationFormat>
  <Paragraphs>157</Paragraphs>
  <Slides>30</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30</vt:i4>
      </vt:variant>
    </vt:vector>
  </HeadingPairs>
  <TitlesOfParts>
    <vt:vector size="32" baseType="lpstr">
      <vt:lpstr>Мир 3D</vt:lpstr>
      <vt:lpstr>Лист</vt:lpstr>
      <vt:lpstr>«ОБМАН ЗРЕНИЯ»</vt:lpstr>
      <vt:lpstr>Презентация PowerPoint</vt:lpstr>
      <vt:lpstr>Презентация PowerPoint</vt:lpstr>
      <vt:lpstr>Презентация PowerPoint</vt:lpstr>
      <vt:lpstr>В переводе с латыни слово "иллюзия" означает "ошибка, заблуждение". Иллюзии с давних времен объяснялись как некие сбои в работе зрительной системы. Изучением причин их возникновения занимались многие исследователи, начиная с 19 века. </vt:lpstr>
      <vt:lpstr>Презентация PowerPoint</vt:lpstr>
      <vt:lpstr>Верхние миражи возникают, когда слои воздуха возле земли гораздо холоднее, чем верхние: изображение отрывается от земли и повисает в воздухе, иногда оно бывает перевернутым.  </vt:lpstr>
      <vt:lpstr> Мираж фата-моргана – это таинственное явление, которое нельзя объяснить никакими законами физики. Тысячи туристов и жителей восточно-китайского города Пенглай в 2006 году стали свидетелями редкого явления — огромного миража. Туман, нависавший над берегом, создал иллюзию изображения города. </vt:lpstr>
      <vt:lpstr>Презентация PowerPoint</vt:lpstr>
      <vt:lpstr>Презентация PowerPoint</vt:lpstr>
      <vt:lpstr>Презентация PowerPoint</vt:lpstr>
      <vt:lpstr>Презентация PowerPoint</vt:lpstr>
      <vt:lpstr>Иллюзия восприятия цвета. </vt:lpstr>
      <vt:lpstr>Презентация PowerPoint</vt:lpstr>
      <vt:lpstr>      Искусственные иллюзии </vt:lpstr>
      <vt:lpstr>Презентация PowerPoint</vt:lpstr>
      <vt:lpstr>Презентация PowerPoint</vt:lpstr>
      <vt:lpstr>Смешанные иллюзии</vt:lpstr>
      <vt:lpstr>Презентация PowerPoint</vt:lpstr>
      <vt:lpstr>Презентация PowerPoint</vt:lpstr>
      <vt:lpstr>Презентация PowerPoint</vt:lpstr>
      <vt:lpstr>Презентация PowerPoint</vt:lpstr>
      <vt:lpstr>Презентация PowerPoint</vt:lpstr>
      <vt:lpstr>1. Какой квадрат темнее? А. Верхний Б. Нижний В. Одинаковые </vt:lpstr>
      <vt:lpstr>Презентация PowerPoint</vt:lpstr>
      <vt:lpstr>Мы определили процент восприятия иллюзий школьниками.  Из нашего опроса видно, что легко поддались иллюзии в среднем 62% учащихся за 4 вопроса.</vt:lpstr>
      <vt:lpstr>Презентация PowerPoint</vt:lpstr>
      <vt:lpstr>Презентация PowerPoint</vt:lpstr>
      <vt:lpstr>Оптическая иллюзия со стаканом воды и листком бумаги с нарисованными на ней стрелками.  Оптическая иллюзия заключается в том, что из-за преломления изображения, кажется, что при наливании в стакан воды стрелки меняют своё направление. </vt:lpstr>
      <vt:lpstr>Презентация PowerPoint</vt:lpstr>
    </vt:vector>
  </TitlesOfParts>
  <Company>Reanimator Extreme Edition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Исследовательская работа  «Обман зрения»</dc:title>
  <dc:creator>user</dc:creator>
  <cp:lastModifiedBy>DNA7 X64</cp:lastModifiedBy>
  <cp:revision>112</cp:revision>
  <dcterms:created xsi:type="dcterms:W3CDTF">2014-04-06T16:16:59Z</dcterms:created>
  <dcterms:modified xsi:type="dcterms:W3CDTF">2022-02-02T05:22:57Z</dcterms:modified>
</cp:coreProperties>
</file>