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70" r:id="rId6"/>
    <p:sldId id="260" r:id="rId7"/>
    <p:sldId id="261" r:id="rId8"/>
    <p:sldId id="271"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68677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576285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690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385484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23250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986632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64716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62185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22802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15.01.2022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032722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15.01.2022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35552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15.01.2022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575549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15.01.2022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837570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15.01.2022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594688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15.01.2022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4638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15.01.2022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44036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t>15.01.2022</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18884920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multiurok.ru/bashlaeva/files/kontrol-nyi-diktant-za-1-chietviert-7-klass.html" TargetMode="External"/><Relationship Id="rId2" Type="http://schemas.openxmlformats.org/officeDocument/2006/relationships/hyperlink" Target="https://www.twiddla.com/vvqd14"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4294967295"/>
          </p:nvPr>
        </p:nvSpPr>
        <p:spPr>
          <a:xfrm>
            <a:off x="323528" y="332656"/>
            <a:ext cx="8172450" cy="5832647"/>
          </a:xfrm>
        </p:spPr>
        <p:txBody>
          <a:bodyPr>
            <a:normAutofit fontScale="70000" lnSpcReduction="20000"/>
          </a:bodyPr>
          <a:lstStyle/>
          <a:p>
            <a:r>
              <a:rPr lang="ru-RU" sz="3200" b="1" dirty="0">
                <a:latin typeface="Times New Roman" panose="02020603050405020304" pitchFamily="18" charset="0"/>
                <a:cs typeface="Times New Roman" panose="02020603050405020304" pitchFamily="18" charset="0"/>
              </a:rPr>
              <a:t>Предмет:</a:t>
            </a:r>
            <a:r>
              <a:rPr lang="ru-RU" sz="3200" dirty="0">
                <a:latin typeface="Times New Roman" panose="02020603050405020304" pitchFamily="18" charset="0"/>
                <a:cs typeface="Times New Roman" panose="02020603050405020304" pitchFamily="18" charset="0"/>
              </a:rPr>
              <a:t> Русский язык</a:t>
            </a:r>
          </a:p>
          <a:p>
            <a:r>
              <a:rPr lang="ru-RU" sz="3200" b="1" dirty="0">
                <a:latin typeface="Times New Roman" panose="02020603050405020304" pitchFamily="18" charset="0"/>
                <a:cs typeface="Times New Roman" panose="02020603050405020304" pitchFamily="18" charset="0"/>
              </a:rPr>
              <a:t>Класс:</a:t>
            </a:r>
            <a:r>
              <a:rPr lang="ru-RU" sz="3200" dirty="0">
                <a:latin typeface="Times New Roman" panose="02020603050405020304" pitchFamily="18" charset="0"/>
                <a:cs typeface="Times New Roman" panose="02020603050405020304" pitchFamily="18" charset="0"/>
              </a:rPr>
              <a:t> </a:t>
            </a:r>
            <a:r>
              <a:rPr lang="ru-RU" sz="3200" dirty="0" smtClean="0">
                <a:latin typeface="Times New Roman" panose="02020603050405020304" pitchFamily="18" charset="0"/>
                <a:cs typeface="Times New Roman" panose="02020603050405020304" pitchFamily="18" charset="0"/>
              </a:rPr>
              <a:t>7</a:t>
            </a:r>
            <a:endParaRPr lang="ru-RU" sz="3200" dirty="0">
              <a:latin typeface="Times New Roman" panose="02020603050405020304" pitchFamily="18" charset="0"/>
              <a:cs typeface="Times New Roman" panose="02020603050405020304" pitchFamily="18" charset="0"/>
            </a:endParaRPr>
          </a:p>
          <a:p>
            <a:r>
              <a:rPr lang="ru-RU" sz="3200" b="1" dirty="0">
                <a:latin typeface="Times New Roman" panose="02020603050405020304" pitchFamily="18" charset="0"/>
                <a:cs typeface="Times New Roman" panose="02020603050405020304" pitchFamily="18" charset="0"/>
              </a:rPr>
              <a:t>Тема:</a:t>
            </a:r>
            <a:r>
              <a:rPr lang="ru-RU" sz="3200" dirty="0">
                <a:latin typeface="Times New Roman" panose="02020603050405020304" pitchFamily="18" charset="0"/>
                <a:cs typeface="Times New Roman" panose="02020603050405020304" pitchFamily="18" charset="0"/>
              </a:rPr>
              <a:t> Что такое причастие.</a:t>
            </a:r>
          </a:p>
          <a:p>
            <a:r>
              <a:rPr lang="ru-RU" sz="3200" b="1" dirty="0">
                <a:latin typeface="Times New Roman" panose="02020603050405020304" pitchFamily="18" charset="0"/>
                <a:cs typeface="Times New Roman" panose="02020603050405020304" pitchFamily="18" charset="0"/>
              </a:rPr>
              <a:t>Место урока в системе уроков по данной теме:</a:t>
            </a:r>
            <a:r>
              <a:rPr lang="ru-RU" sz="3200" dirty="0">
                <a:latin typeface="Times New Roman" panose="02020603050405020304" pitchFamily="18" charset="0"/>
                <a:cs typeface="Times New Roman" panose="02020603050405020304" pitchFamily="18" charset="0"/>
              </a:rPr>
              <a:t> первый</a:t>
            </a:r>
          </a:p>
          <a:p>
            <a:r>
              <a:rPr lang="ru-RU" sz="3200" b="1" dirty="0">
                <a:latin typeface="Times New Roman" panose="02020603050405020304" pitchFamily="18" charset="0"/>
                <a:cs typeface="Times New Roman" panose="02020603050405020304" pitchFamily="18" charset="0"/>
              </a:rPr>
              <a:t>Цель деятельности учителя:</a:t>
            </a:r>
            <a:r>
              <a:rPr lang="ru-RU" sz="3200" dirty="0">
                <a:latin typeface="Times New Roman" panose="02020603050405020304" pitchFamily="18" charset="0"/>
                <a:cs typeface="Times New Roman" panose="02020603050405020304" pitchFamily="18" charset="0"/>
              </a:rPr>
              <a:t> организовать деятельность учащихся, направленную на формирование умения находить причастие в тексте, определять признаки глагола и прилагательного у причастия, способствовать формированию умения использовать причастие в речи.</a:t>
            </a:r>
          </a:p>
          <a:p>
            <a:r>
              <a:rPr lang="ru-RU" sz="3200" b="1" dirty="0">
                <a:latin typeface="Times New Roman" panose="02020603050405020304" pitchFamily="18" charset="0"/>
                <a:cs typeface="Times New Roman" panose="02020603050405020304" pitchFamily="18" charset="0"/>
              </a:rPr>
              <a:t>Тип урока:</a:t>
            </a:r>
            <a:r>
              <a:rPr lang="ru-RU" sz="3200" dirty="0">
                <a:latin typeface="Times New Roman" panose="02020603050405020304" pitchFamily="18" charset="0"/>
                <a:cs typeface="Times New Roman" panose="02020603050405020304" pitchFamily="18" charset="0"/>
              </a:rPr>
              <a:t> урок «открытия» нового знания.</a:t>
            </a:r>
          </a:p>
          <a:p>
            <a:r>
              <a:rPr lang="ru-RU" sz="3200" dirty="0">
                <a:latin typeface="Times New Roman" panose="02020603050405020304" pitchFamily="18" charset="0"/>
                <a:cs typeface="Times New Roman" panose="02020603050405020304" pitchFamily="18" charset="0"/>
              </a:rPr>
              <a:t> </a:t>
            </a:r>
            <a:r>
              <a:rPr lang="ru-RU" sz="3200" b="1" dirty="0">
                <a:latin typeface="Times New Roman" panose="02020603050405020304" pitchFamily="18" charset="0"/>
                <a:cs typeface="Times New Roman" panose="02020603050405020304" pitchFamily="18" charset="0"/>
              </a:rPr>
              <a:t>Методы/приёмы обучения:</a:t>
            </a:r>
            <a:r>
              <a:rPr lang="ru-RU" sz="3200" dirty="0">
                <a:latin typeface="Times New Roman" panose="02020603050405020304" pitchFamily="18" charset="0"/>
                <a:cs typeface="Times New Roman" panose="02020603050405020304" pitchFamily="18" charset="0"/>
              </a:rPr>
              <a:t> частично-поисковый, проблемный, наглядный/эвристическая беседа, восстановление деформированного алгоритма, использование видео.</a:t>
            </a:r>
          </a:p>
          <a:p>
            <a:r>
              <a:rPr lang="ru-RU" sz="3200" b="1" dirty="0">
                <a:latin typeface="Times New Roman" panose="02020603050405020304" pitchFamily="18" charset="0"/>
                <a:cs typeface="Times New Roman" panose="02020603050405020304" pitchFamily="18" charset="0"/>
              </a:rPr>
              <a:t>Формы работы на уроке:</a:t>
            </a:r>
            <a:r>
              <a:rPr lang="ru-RU" sz="3200" dirty="0">
                <a:latin typeface="Times New Roman" panose="02020603050405020304" pitchFamily="18" charset="0"/>
                <a:cs typeface="Times New Roman" panose="02020603050405020304" pitchFamily="18" charset="0"/>
              </a:rPr>
              <a:t> индивидуальная, парная, фронтальная</a:t>
            </a:r>
          </a:p>
          <a:p>
            <a:endParaRPr lang="ru-RU" dirty="0"/>
          </a:p>
        </p:txBody>
      </p:sp>
    </p:spTree>
    <p:extLst>
      <p:ext uri="{BB962C8B-B14F-4D97-AF65-F5344CB8AC3E}">
        <p14:creationId xmlns:p14="http://schemas.microsoft.com/office/powerpoint/2010/main" val="1383728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362532"/>
            <a:ext cx="6390456" cy="5755422"/>
          </a:xfrm>
          <a:prstGeom prst="rect">
            <a:avLst/>
          </a:prstGeom>
        </p:spPr>
        <p:txBody>
          <a:bodyPr wrap="square">
            <a:spAutoFit/>
          </a:bodyPr>
          <a:lstStyle/>
          <a:p>
            <a:pPr lvl="0" algn="just"/>
            <a:r>
              <a:rPr lang="ru-RU" sz="2000" dirty="0"/>
              <a:t>Задание:</a:t>
            </a:r>
          </a:p>
          <a:p>
            <a:pPr lvl="0" algn="just"/>
            <a:r>
              <a:rPr lang="ru-RU" sz="2000" dirty="0"/>
              <a:t>Выпишите причастия, объясняя свой выбор.</a:t>
            </a:r>
          </a:p>
          <a:p>
            <a:pPr lvl="0" algn="just"/>
            <a:r>
              <a:rPr lang="ru-RU" sz="2000" dirty="0"/>
              <a:t>Определи признаки глагола и признаки прилагательного.</a:t>
            </a:r>
          </a:p>
          <a:p>
            <a:pPr lvl="0" algn="just"/>
            <a:endParaRPr lang="ru-RU" sz="2400" dirty="0"/>
          </a:p>
          <a:p>
            <a:pPr algn="just"/>
            <a:r>
              <a:rPr lang="ru-RU" sz="2400" dirty="0"/>
              <a:t>Весна - прекрасное время года. Когда, как не весной можно услышать песни ручейков, бегущих по склонам. Когда, как не весной можно услышать чудесные песни птичек, летающих над домом. Когда, как не весной можно насладиться ароматом деревьев, расцветающих прямо на глазах.</a:t>
            </a:r>
          </a:p>
          <a:p>
            <a:pPr algn="just"/>
            <a:endParaRPr lang="ru-RU" sz="2400" dirty="0"/>
          </a:p>
          <a:p>
            <a:pPr algn="just"/>
            <a:r>
              <a:rPr lang="ru-RU" sz="2400" dirty="0"/>
              <a:t>-Проверьте работу по эталону. Исправьте допущенные ошибки карандашом.</a:t>
            </a:r>
          </a:p>
        </p:txBody>
      </p:sp>
      <p:pic>
        <p:nvPicPr>
          <p:cNvPr id="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0352" y="116632"/>
            <a:ext cx="1116682" cy="136163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0057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1305342"/>
            <a:ext cx="6840760" cy="3539430"/>
          </a:xfrm>
          <a:prstGeom prst="rect">
            <a:avLst/>
          </a:prstGeom>
        </p:spPr>
        <p:txBody>
          <a:bodyPr wrap="square">
            <a:spAutoFit/>
          </a:bodyPr>
          <a:lstStyle/>
          <a:p>
            <a:pPr algn="ctr"/>
            <a:r>
              <a:rPr lang="ru-RU" sz="3200" b="1" dirty="0"/>
              <a:t>Проверь себя!</a:t>
            </a:r>
          </a:p>
          <a:p>
            <a:r>
              <a:rPr lang="ru-RU" sz="3200" b="1" dirty="0"/>
              <a:t>Бегущих - </a:t>
            </a:r>
            <a:r>
              <a:rPr lang="ru-RU" sz="3200" b="1" dirty="0" err="1"/>
              <a:t>мн.ч</a:t>
            </a:r>
            <a:r>
              <a:rPr lang="ru-RU" sz="3200" b="1" dirty="0"/>
              <a:t>, в </a:t>
            </a:r>
            <a:r>
              <a:rPr lang="ru-RU" sz="3200" b="1" dirty="0" err="1"/>
              <a:t>Р.п</a:t>
            </a:r>
            <a:r>
              <a:rPr lang="ru-RU" sz="3200" b="1" dirty="0"/>
              <a:t>., </a:t>
            </a:r>
            <a:r>
              <a:rPr lang="ru-RU" sz="3200" b="1" dirty="0" err="1"/>
              <a:t>несов.в</a:t>
            </a:r>
            <a:r>
              <a:rPr lang="ru-RU" sz="3200" b="1" dirty="0"/>
              <a:t>., наст. </a:t>
            </a:r>
            <a:r>
              <a:rPr lang="ru-RU" sz="3200" b="1" dirty="0" err="1"/>
              <a:t>вр</a:t>
            </a:r>
            <a:r>
              <a:rPr lang="ru-RU" sz="3200" b="1" dirty="0"/>
              <a:t>., невозврат.</a:t>
            </a:r>
          </a:p>
          <a:p>
            <a:r>
              <a:rPr lang="ru-RU" sz="3200" b="1" dirty="0"/>
              <a:t>Летающих – </a:t>
            </a:r>
            <a:r>
              <a:rPr lang="ru-RU" sz="3200" b="1" dirty="0" err="1"/>
              <a:t>мн.ч</a:t>
            </a:r>
            <a:r>
              <a:rPr lang="ru-RU" sz="3200" b="1" dirty="0"/>
              <a:t>., в </a:t>
            </a:r>
            <a:r>
              <a:rPr lang="ru-RU" sz="3200" b="1" dirty="0" err="1"/>
              <a:t>Р.п</a:t>
            </a:r>
            <a:r>
              <a:rPr lang="ru-RU" sz="3200" b="1" dirty="0"/>
              <a:t>., несов. в., наст. </a:t>
            </a:r>
            <a:r>
              <a:rPr lang="ru-RU" sz="3200" b="1" dirty="0" err="1"/>
              <a:t>вр</a:t>
            </a:r>
            <a:r>
              <a:rPr lang="ru-RU" sz="3200" b="1" dirty="0"/>
              <a:t>., невозврат.</a:t>
            </a:r>
          </a:p>
          <a:p>
            <a:r>
              <a:rPr lang="ru-RU" sz="3200" b="1" dirty="0"/>
              <a:t>Расцветающих – мн. ч., в </a:t>
            </a:r>
            <a:r>
              <a:rPr lang="ru-RU" sz="3200" b="1" dirty="0" err="1"/>
              <a:t>Р.п</a:t>
            </a:r>
            <a:r>
              <a:rPr lang="ru-RU" sz="3200" b="1" dirty="0"/>
              <a:t>., </a:t>
            </a:r>
            <a:r>
              <a:rPr lang="ru-RU" sz="3200" b="1" dirty="0" err="1"/>
              <a:t>соверш</a:t>
            </a:r>
            <a:r>
              <a:rPr lang="ru-RU" sz="3200" b="1" dirty="0"/>
              <a:t>. в., наст, </a:t>
            </a:r>
            <a:r>
              <a:rPr lang="ru-RU" sz="3200" b="1" dirty="0" err="1"/>
              <a:t>вр</a:t>
            </a:r>
            <a:r>
              <a:rPr lang="ru-RU" sz="3200" b="1" dirty="0"/>
              <a:t>., невозврат. </a:t>
            </a:r>
          </a:p>
        </p:txBody>
      </p:sp>
    </p:spTree>
    <p:extLst>
      <p:ext uri="{BB962C8B-B14F-4D97-AF65-F5344CB8AC3E}">
        <p14:creationId xmlns:p14="http://schemas.microsoft.com/office/powerpoint/2010/main" val="2358621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204864"/>
            <a:ext cx="7848872" cy="3416320"/>
          </a:xfrm>
          <a:prstGeom prst="rect">
            <a:avLst/>
          </a:prstGeom>
        </p:spPr>
        <p:txBody>
          <a:bodyPr wrap="square">
            <a:spAutoFit/>
          </a:bodyPr>
          <a:lstStyle/>
          <a:p>
            <a:r>
              <a:rPr lang="ru-RU" sz="2400" b="1" dirty="0">
                <a:solidFill>
                  <a:srgbClr val="FF0000"/>
                </a:solidFill>
              </a:rPr>
              <a:t>Российский флаг – это гордость каждого русского человека. </a:t>
            </a:r>
          </a:p>
          <a:p>
            <a:endParaRPr lang="ru-RU" sz="2400" dirty="0"/>
          </a:p>
          <a:p>
            <a:endParaRPr lang="ru-RU" sz="2400" dirty="0"/>
          </a:p>
          <a:p>
            <a:r>
              <a:rPr lang="ru-RU" sz="2400" dirty="0"/>
              <a:t>Задание: </a:t>
            </a:r>
          </a:p>
          <a:p>
            <a:pPr marL="342900" indent="-342900">
              <a:buFont typeface="Arial" panose="020B0604020202020204" pitchFamily="34" charset="0"/>
              <a:buChar char="•"/>
            </a:pPr>
            <a:r>
              <a:rPr lang="ru-RU" sz="2400" dirty="0"/>
              <a:t>продолжите текст;</a:t>
            </a:r>
          </a:p>
          <a:p>
            <a:pPr marL="342900" indent="-342900">
              <a:buFont typeface="Arial" panose="020B0604020202020204" pitchFamily="34" charset="0"/>
              <a:buChar char="•"/>
            </a:pPr>
            <a:r>
              <a:rPr lang="ru-RU" sz="2400" dirty="0"/>
              <a:t>включите в него следующие причастия: </a:t>
            </a:r>
            <a:r>
              <a:rPr lang="ru-RU" sz="2400" b="1" i="1" dirty="0"/>
              <a:t>развевающийся, двигающийся, составленный</a:t>
            </a:r>
            <a:r>
              <a:rPr lang="ru-RU" sz="2400" dirty="0"/>
              <a:t>.</a:t>
            </a:r>
          </a:p>
          <a:p>
            <a:endParaRPr lang="ru-RU" sz="2400" dirty="0"/>
          </a:p>
        </p:txBody>
      </p:sp>
      <p:pic>
        <p:nvPicPr>
          <p:cNvPr id="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8344" y="260648"/>
            <a:ext cx="1116682" cy="136163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716653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5616" y="764704"/>
            <a:ext cx="7056784" cy="2308324"/>
          </a:xfrm>
          <a:prstGeom prst="rect">
            <a:avLst/>
          </a:prstGeom>
        </p:spPr>
        <p:txBody>
          <a:bodyPr wrap="square">
            <a:spAutoFit/>
          </a:bodyPr>
          <a:lstStyle/>
          <a:p>
            <a:r>
              <a:rPr lang="ru-RU" dirty="0"/>
              <a:t>Оцените свою работу на карточках, используя прием незаконченных предложений:</a:t>
            </a:r>
          </a:p>
          <a:p>
            <a:r>
              <a:rPr lang="ru-RU" dirty="0"/>
              <a:t>•	"Я сумел…";</a:t>
            </a:r>
          </a:p>
          <a:p>
            <a:r>
              <a:rPr lang="ru-RU" dirty="0"/>
              <a:t>•	"Было интересно…";</a:t>
            </a:r>
          </a:p>
          <a:p>
            <a:r>
              <a:rPr lang="ru-RU" dirty="0"/>
              <a:t>•	"Было трудно…";</a:t>
            </a:r>
          </a:p>
          <a:p>
            <a:r>
              <a:rPr lang="ru-RU" dirty="0"/>
              <a:t>•	"Я понял, что…";</a:t>
            </a:r>
          </a:p>
          <a:p>
            <a:r>
              <a:rPr lang="ru-RU" dirty="0"/>
              <a:t>•	"Теперь я могу…";</a:t>
            </a:r>
          </a:p>
          <a:p>
            <a:r>
              <a:rPr lang="ru-RU" dirty="0"/>
              <a:t>•	"Я научился…".</a:t>
            </a:r>
          </a:p>
        </p:txBody>
      </p:sp>
      <p:sp>
        <p:nvSpPr>
          <p:cNvPr id="3" name="Прямоугольник 2"/>
          <p:cNvSpPr/>
          <p:nvPr/>
        </p:nvSpPr>
        <p:spPr>
          <a:xfrm>
            <a:off x="3563888" y="4285303"/>
            <a:ext cx="7128792" cy="923330"/>
          </a:xfrm>
          <a:prstGeom prst="rect">
            <a:avLst/>
          </a:prstGeom>
        </p:spPr>
        <p:txBody>
          <a:bodyPr wrap="square">
            <a:spAutoFit/>
          </a:bodyPr>
          <a:lstStyle/>
          <a:p>
            <a:r>
              <a:rPr lang="ru-RU" dirty="0" smtClean="0"/>
              <a:t>1.Упр.198 </a:t>
            </a:r>
            <a:r>
              <a:rPr lang="ru-RU" dirty="0"/>
              <a:t>по заданию</a:t>
            </a:r>
          </a:p>
          <a:p>
            <a:r>
              <a:rPr lang="ru-RU" dirty="0"/>
              <a:t>2.Сочинить сказку о причастии.</a:t>
            </a:r>
          </a:p>
          <a:p>
            <a:endParaRPr lang="ru-RU" dirty="0"/>
          </a:p>
        </p:txBody>
      </p:sp>
      <p:pic>
        <p:nvPicPr>
          <p:cNvPr id="1026" name="Picture 2" descr="http://litsey.com.ru/sites/default/files/docs/sites/files/document/1464965300/zadani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3750513"/>
            <a:ext cx="2257822" cy="22699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7067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2322551"/>
            <a:ext cx="7128792" cy="2308324"/>
          </a:xfrm>
          <a:prstGeom prst="rect">
            <a:avLst/>
          </a:prstGeom>
        </p:spPr>
        <p:txBody>
          <a:bodyPr wrap="square">
            <a:spAutoFit/>
          </a:bodyPr>
          <a:lstStyle/>
          <a:p>
            <a:r>
              <a:rPr lang="ru-RU" dirty="0"/>
              <a:t>Литература:	</a:t>
            </a:r>
          </a:p>
          <a:p>
            <a:pPr marL="285750" indent="-285750">
              <a:buFont typeface="Arial" panose="020B0604020202020204" pitchFamily="34" charset="0"/>
              <a:buChar char="•"/>
            </a:pPr>
            <a:r>
              <a:rPr lang="ru-RU" dirty="0"/>
              <a:t>Русский язык. </a:t>
            </a:r>
            <a:r>
              <a:rPr lang="ru-RU" dirty="0" smtClean="0"/>
              <a:t>7 </a:t>
            </a:r>
            <a:r>
              <a:rPr lang="ru-RU" dirty="0"/>
              <a:t>класс. : учебник / М.М. Разумовская, С.И. Львова, В.И. Капинос и др.; под ред. М.М. Разумовской, П.А. </a:t>
            </a:r>
            <a:r>
              <a:rPr lang="ru-RU" dirty="0" err="1"/>
              <a:t>Леканта</a:t>
            </a:r>
            <a:r>
              <a:rPr lang="ru-RU" dirty="0"/>
              <a:t>. – М.: </a:t>
            </a:r>
            <a:r>
              <a:rPr lang="ru-RU" dirty="0" smtClean="0"/>
              <a:t>Просвещение, 2021</a:t>
            </a:r>
            <a:endParaRPr lang="ru-RU" dirty="0"/>
          </a:p>
          <a:p>
            <a:pPr marL="285750" indent="-285750">
              <a:buFont typeface="Arial" panose="020B0604020202020204" pitchFamily="34" charset="0"/>
              <a:buChar char="•"/>
            </a:pPr>
            <a:r>
              <a:rPr lang="en-US" dirty="0">
                <a:hlinkClick r:id="rId2"/>
              </a:rPr>
              <a:t>https://www.twiddla.com/vvqd14</a:t>
            </a:r>
            <a:endParaRPr lang="ru-RU" dirty="0"/>
          </a:p>
          <a:p>
            <a:pPr marL="285750" indent="-285750">
              <a:buFont typeface="Arial" panose="020B0604020202020204" pitchFamily="34" charset="0"/>
              <a:buChar char="•"/>
            </a:pPr>
            <a:r>
              <a:rPr lang="en-US" dirty="0">
                <a:hlinkClick r:id="rId3"/>
              </a:rPr>
              <a:t>https://multiurok.ru/bashlaeva/files/kontrol-nyi-diktant-za-1-chietviert-7-klass.html</a:t>
            </a:r>
            <a:endParaRPr lang="ru-RU" dirty="0"/>
          </a:p>
          <a:p>
            <a:pPr marL="285750" indent="-285750">
              <a:buFont typeface="Arial" panose="020B0604020202020204" pitchFamily="34" charset="0"/>
              <a:buChar char="•"/>
            </a:pPr>
            <a:r>
              <a:rPr lang="en-US" dirty="0"/>
              <a:t>http://school-dom.ru/napishite-diktant-na-temu-vesna-prishla/</a:t>
            </a:r>
            <a:endParaRPr lang="ru-RU" dirty="0"/>
          </a:p>
        </p:txBody>
      </p:sp>
    </p:spTree>
    <p:extLst>
      <p:ext uri="{BB962C8B-B14F-4D97-AF65-F5344CB8AC3E}">
        <p14:creationId xmlns:p14="http://schemas.microsoft.com/office/powerpoint/2010/main" val="39231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412776"/>
            <a:ext cx="8136904" cy="4031873"/>
          </a:xfrm>
          <a:prstGeom prst="rect">
            <a:avLst/>
          </a:prstGeom>
        </p:spPr>
        <p:txBody>
          <a:bodyPr wrap="square">
            <a:spAutoFit/>
          </a:bodyPr>
          <a:lstStyle/>
          <a:p>
            <a:pPr lvl="0"/>
            <a:r>
              <a:rPr lang="en-US" sz="3200" i="1" dirty="0"/>
              <a:t>1.</a:t>
            </a:r>
            <a:r>
              <a:rPr lang="ru-RU" sz="3200" i="1" dirty="0"/>
              <a:t>Узнать, что такое причастие?</a:t>
            </a:r>
            <a:endParaRPr lang="ru-RU" sz="3200" dirty="0"/>
          </a:p>
          <a:p>
            <a:pPr lvl="0"/>
            <a:r>
              <a:rPr lang="en-US" sz="3200" i="1" dirty="0"/>
              <a:t>2.</a:t>
            </a:r>
            <a:r>
              <a:rPr lang="ru-RU" sz="3200" i="1" dirty="0"/>
              <a:t>Определить, какие признаки прилагательного, а какие признаки глагола есть у причастия.</a:t>
            </a:r>
            <a:endParaRPr lang="ru-RU" sz="3200" dirty="0"/>
          </a:p>
          <a:p>
            <a:pPr lvl="0"/>
            <a:r>
              <a:rPr lang="en-US" sz="3200" i="1" dirty="0"/>
              <a:t>3.</a:t>
            </a:r>
            <a:r>
              <a:rPr lang="ru-RU" sz="3200" i="1" dirty="0"/>
              <a:t>Научиться находить причастия в тексте.</a:t>
            </a:r>
            <a:endParaRPr lang="ru-RU" sz="3200" dirty="0"/>
          </a:p>
          <a:p>
            <a:pPr lvl="0"/>
            <a:r>
              <a:rPr lang="en-US" sz="3200" i="1" dirty="0"/>
              <a:t>4.</a:t>
            </a:r>
            <a:r>
              <a:rPr lang="ru-RU" sz="3200" i="1" dirty="0"/>
              <a:t>Учиться использовать причастия в речи.</a:t>
            </a:r>
            <a:endParaRPr lang="ru-RU" sz="3200" dirty="0"/>
          </a:p>
        </p:txBody>
      </p:sp>
      <p:sp>
        <p:nvSpPr>
          <p:cNvPr id="3" name="Заголовок 2"/>
          <p:cNvSpPr>
            <a:spLocks noGrp="1"/>
          </p:cNvSpPr>
          <p:nvPr>
            <p:ph type="ctrTitle" idx="4294967295"/>
          </p:nvPr>
        </p:nvSpPr>
        <p:spPr>
          <a:xfrm>
            <a:off x="0" y="292100"/>
            <a:ext cx="5826125" cy="760413"/>
          </a:xfrm>
        </p:spPr>
        <p:txBody>
          <a:bodyPr/>
          <a:lstStyle/>
          <a:p>
            <a:pPr algn="ctr"/>
            <a:r>
              <a:rPr lang="ru-RU" dirty="0"/>
              <a:t>ЗАДАЧИ</a:t>
            </a: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7938" y="188640"/>
            <a:ext cx="1118518" cy="141945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41873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340768"/>
            <a:ext cx="8136904" cy="3662541"/>
          </a:xfrm>
          <a:prstGeom prst="rect">
            <a:avLst/>
          </a:prstGeom>
        </p:spPr>
        <p:txBody>
          <a:bodyPr wrap="square">
            <a:spAutoFit/>
          </a:bodyPr>
          <a:lstStyle/>
          <a:p>
            <a:endParaRPr lang="ru-RU" sz="2400" i="1" dirty="0"/>
          </a:p>
          <a:p>
            <a:r>
              <a:rPr lang="ru-RU" sz="2400" i="1" dirty="0"/>
              <a:t>Наступила осень.  На фоне пожелтевшей листвы выделяются яркие пятна клёнов и осин. Кое - где в жёлтой траве виднеется шляпка позднего подосиновика. Только свистит рябчик, кличут в небе журавли. Постепенно желтеет весь лес</a:t>
            </a:r>
          </a:p>
          <a:p>
            <a:endParaRPr lang="ru-RU" sz="2400" i="1" dirty="0"/>
          </a:p>
          <a:p>
            <a:endParaRPr lang="ru-RU" sz="2400" i="1" dirty="0"/>
          </a:p>
          <a:p>
            <a:endParaRPr lang="ru-RU" sz="2000" i="1" dirty="0"/>
          </a:p>
          <a:p>
            <a:endParaRPr lang="ru-RU" sz="2000" dirty="0"/>
          </a:p>
        </p:txBody>
      </p:sp>
      <p:sp>
        <p:nvSpPr>
          <p:cNvPr id="4" name="Прямоугольник 3"/>
          <p:cNvSpPr/>
          <p:nvPr/>
        </p:nvSpPr>
        <p:spPr>
          <a:xfrm>
            <a:off x="683568" y="4221088"/>
            <a:ext cx="6696744" cy="2031325"/>
          </a:xfrm>
          <a:prstGeom prst="rect">
            <a:avLst/>
          </a:prstGeom>
        </p:spPr>
        <p:txBody>
          <a:bodyPr wrap="square">
            <a:spAutoFit/>
          </a:bodyPr>
          <a:lstStyle/>
          <a:p>
            <a:r>
              <a:rPr lang="ru-RU" dirty="0"/>
              <a:t>Задание:</a:t>
            </a:r>
          </a:p>
          <a:p>
            <a:r>
              <a:rPr lang="ru-RU" dirty="0"/>
              <a:t>- прочитайте текст;</a:t>
            </a:r>
          </a:p>
          <a:p>
            <a:r>
              <a:rPr lang="ru-RU" dirty="0"/>
              <a:t>- о чем этот текст? </a:t>
            </a:r>
          </a:p>
          <a:p>
            <a:r>
              <a:rPr lang="ru-RU" dirty="0"/>
              <a:t>- выпишите в столбик однокоренные слова;</a:t>
            </a:r>
            <a:r>
              <a:rPr lang="ru-RU" i="1" dirty="0"/>
              <a:t>    </a:t>
            </a:r>
            <a:endParaRPr lang="ru-RU" dirty="0"/>
          </a:p>
          <a:p>
            <a:r>
              <a:rPr lang="ru-RU" dirty="0"/>
              <a:t>-определите и запишите напротив каждого слова его морфологические признаки.</a:t>
            </a:r>
          </a:p>
          <a:p>
            <a:r>
              <a:rPr lang="ru-RU" dirty="0"/>
              <a:t>-</a:t>
            </a:r>
            <a:r>
              <a:rPr lang="ru-RU" u="sng" dirty="0"/>
              <a:t>Проверьте друг друга в паре.</a:t>
            </a:r>
            <a:endParaRPr lang="ru-RU" dirty="0"/>
          </a:p>
        </p:txBody>
      </p:sp>
      <p:pic>
        <p:nvPicPr>
          <p:cNvPr id="5"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8344" y="116632"/>
            <a:ext cx="1116682" cy="136163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80613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052736"/>
            <a:ext cx="8208912" cy="2862322"/>
          </a:xfrm>
          <a:prstGeom prst="rect">
            <a:avLst/>
          </a:prstGeom>
        </p:spPr>
        <p:txBody>
          <a:bodyPr wrap="square">
            <a:spAutoFit/>
          </a:bodyPr>
          <a:lstStyle/>
          <a:p>
            <a:r>
              <a:rPr lang="ru-RU" sz="3600" i="1" dirty="0"/>
              <a:t>Пожелтевшей –</a:t>
            </a:r>
          </a:p>
          <a:p>
            <a:r>
              <a:rPr lang="ru-RU" sz="3600" i="1" dirty="0"/>
              <a:t>Жёлтой – качеств., в </a:t>
            </a:r>
            <a:r>
              <a:rPr lang="ru-RU" sz="3600" i="1" dirty="0" err="1"/>
              <a:t>м.р</a:t>
            </a:r>
            <a:r>
              <a:rPr lang="ru-RU" sz="3600" i="1" dirty="0"/>
              <a:t>., </a:t>
            </a:r>
            <a:r>
              <a:rPr lang="ru-RU" sz="3600" i="1" dirty="0" err="1"/>
              <a:t>ед.ч</a:t>
            </a:r>
            <a:r>
              <a:rPr lang="ru-RU" sz="3600" i="1" dirty="0"/>
              <a:t>., в </a:t>
            </a:r>
            <a:r>
              <a:rPr lang="ru-RU" sz="3600" i="1" dirty="0" err="1"/>
              <a:t>П.п</a:t>
            </a:r>
            <a:r>
              <a:rPr lang="ru-RU" sz="3600" i="1" dirty="0"/>
              <a:t>. </a:t>
            </a:r>
            <a:endParaRPr lang="ru-RU" sz="3600" dirty="0"/>
          </a:p>
          <a:p>
            <a:r>
              <a:rPr lang="ru-RU" sz="3600" i="1" dirty="0"/>
              <a:t>Желтеет – наст. </a:t>
            </a:r>
            <a:r>
              <a:rPr lang="ru-RU" sz="3600" i="1" dirty="0" err="1"/>
              <a:t>вр</a:t>
            </a:r>
            <a:r>
              <a:rPr lang="ru-RU" sz="3600" i="1" dirty="0"/>
              <a:t>, несов. вид., 1 </a:t>
            </a:r>
            <a:r>
              <a:rPr lang="ru-RU" sz="3600" i="1" dirty="0" err="1"/>
              <a:t>спр</a:t>
            </a:r>
            <a:r>
              <a:rPr lang="ru-RU" sz="3600" i="1" dirty="0"/>
              <a:t>, 3 лицо, в ед. ч., </a:t>
            </a:r>
            <a:r>
              <a:rPr lang="ru-RU" sz="3600" i="1" dirty="0" err="1"/>
              <a:t>невозвр</a:t>
            </a:r>
            <a:r>
              <a:rPr lang="ru-RU" sz="3600" i="1" dirty="0"/>
              <a:t>. </a:t>
            </a:r>
            <a:endParaRPr lang="ru-RU" sz="3600" dirty="0"/>
          </a:p>
        </p:txBody>
      </p:sp>
    </p:spTree>
    <p:extLst>
      <p:ext uri="{BB962C8B-B14F-4D97-AF65-F5344CB8AC3E}">
        <p14:creationId xmlns:p14="http://schemas.microsoft.com/office/powerpoint/2010/main" val="1071499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052736"/>
            <a:ext cx="8208912" cy="3416320"/>
          </a:xfrm>
          <a:prstGeom prst="rect">
            <a:avLst/>
          </a:prstGeom>
        </p:spPr>
        <p:txBody>
          <a:bodyPr wrap="square">
            <a:spAutoFit/>
          </a:bodyPr>
          <a:lstStyle/>
          <a:p>
            <a:r>
              <a:rPr lang="ru-RU" sz="3600" i="1" dirty="0"/>
              <a:t>Пожелтевшей – в ед. ч., в </a:t>
            </a:r>
            <a:r>
              <a:rPr lang="ru-RU" sz="3600" i="1" dirty="0" err="1"/>
              <a:t>ж.р</a:t>
            </a:r>
            <a:r>
              <a:rPr lang="ru-RU" sz="3600" i="1" dirty="0"/>
              <a:t>., в </a:t>
            </a:r>
            <a:r>
              <a:rPr lang="ru-RU" sz="3600" i="1" dirty="0" err="1"/>
              <a:t>Р.п</a:t>
            </a:r>
            <a:r>
              <a:rPr lang="ru-RU" sz="3600" i="1" dirty="0"/>
              <a:t>., сов. в., </a:t>
            </a:r>
            <a:r>
              <a:rPr lang="ru-RU" sz="3600" i="1" dirty="0" err="1"/>
              <a:t>прош</a:t>
            </a:r>
            <a:r>
              <a:rPr lang="ru-RU" sz="3600" i="1" dirty="0"/>
              <a:t>. </a:t>
            </a:r>
            <a:r>
              <a:rPr lang="ru-RU" sz="3600" i="1" dirty="0" err="1"/>
              <a:t>вр</a:t>
            </a:r>
            <a:r>
              <a:rPr lang="ru-RU" sz="3600" i="1" dirty="0"/>
              <a:t>., </a:t>
            </a:r>
            <a:r>
              <a:rPr lang="ru-RU" sz="3600" i="1" dirty="0" err="1"/>
              <a:t>невозвр</a:t>
            </a:r>
            <a:r>
              <a:rPr lang="ru-RU" sz="3600" i="1" dirty="0"/>
              <a:t>.</a:t>
            </a:r>
            <a:endParaRPr lang="ru-RU" sz="3600" dirty="0"/>
          </a:p>
          <a:p>
            <a:r>
              <a:rPr lang="ru-RU" sz="3600" i="1" dirty="0"/>
              <a:t>Жёлтой – качеств., </a:t>
            </a:r>
            <a:r>
              <a:rPr lang="ru-RU" sz="3600" i="1" dirty="0" err="1"/>
              <a:t>м.р</a:t>
            </a:r>
            <a:r>
              <a:rPr lang="ru-RU" sz="3600" i="1" dirty="0"/>
              <a:t>., </a:t>
            </a:r>
            <a:r>
              <a:rPr lang="ru-RU" sz="3600" i="1" dirty="0" err="1"/>
              <a:t>ед.ч</a:t>
            </a:r>
            <a:r>
              <a:rPr lang="ru-RU" sz="3600" i="1" dirty="0"/>
              <a:t>., в </a:t>
            </a:r>
            <a:r>
              <a:rPr lang="ru-RU" sz="3600" i="1" dirty="0" err="1"/>
              <a:t>П.п</a:t>
            </a:r>
            <a:r>
              <a:rPr lang="ru-RU" sz="3600" i="1" dirty="0"/>
              <a:t>. </a:t>
            </a:r>
            <a:endParaRPr lang="ru-RU" sz="3600" dirty="0"/>
          </a:p>
          <a:p>
            <a:r>
              <a:rPr lang="ru-RU" sz="3600" i="1" dirty="0"/>
              <a:t>Желтеет – наст. </a:t>
            </a:r>
            <a:r>
              <a:rPr lang="ru-RU" sz="3600" i="1" dirty="0" err="1"/>
              <a:t>вр</a:t>
            </a:r>
            <a:r>
              <a:rPr lang="ru-RU" sz="3600" i="1" dirty="0"/>
              <a:t>, несов. вид., 1 </a:t>
            </a:r>
            <a:r>
              <a:rPr lang="ru-RU" sz="3600" i="1" dirty="0" err="1"/>
              <a:t>спр</a:t>
            </a:r>
            <a:r>
              <a:rPr lang="ru-RU" sz="3600" i="1" dirty="0"/>
              <a:t>, 3 лицо, в ед. ч., </a:t>
            </a:r>
            <a:r>
              <a:rPr lang="ru-RU" sz="3600" i="1" dirty="0" err="1"/>
              <a:t>невозвр</a:t>
            </a:r>
            <a:r>
              <a:rPr lang="ru-RU" sz="3600" i="1" dirty="0"/>
              <a:t>. </a:t>
            </a:r>
            <a:endParaRPr lang="ru-RU" sz="3600" dirty="0"/>
          </a:p>
        </p:txBody>
      </p:sp>
    </p:spTree>
    <p:extLst>
      <p:ext uri="{BB962C8B-B14F-4D97-AF65-F5344CB8AC3E}">
        <p14:creationId xmlns:p14="http://schemas.microsoft.com/office/powerpoint/2010/main" val="3164350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628800"/>
            <a:ext cx="8280920" cy="4401205"/>
          </a:xfrm>
          <a:prstGeom prst="rect">
            <a:avLst/>
          </a:prstGeom>
        </p:spPr>
        <p:txBody>
          <a:bodyPr wrap="square">
            <a:spAutoFit/>
          </a:bodyPr>
          <a:lstStyle/>
          <a:p>
            <a:r>
              <a:rPr lang="ru-RU" sz="2800" dirty="0"/>
              <a:t>Причастие - это особая форма глагола, которая имеет признаки глагола (время, вид, возвратность) и признаки прилагательного(изменяется по родам, числам и падежам),отвечают на вопросы прилагательного (какой? и т.д.) и «глагольные» вопросы (что делающий? что сделавший?). Образуются от глаголов при помощи суффиксов: -</a:t>
            </a:r>
            <a:r>
              <a:rPr lang="ru-RU" sz="2800" dirty="0" err="1"/>
              <a:t>ущ</a:t>
            </a:r>
            <a:r>
              <a:rPr lang="ru-RU" sz="2800" dirty="0"/>
              <a:t>-(-</a:t>
            </a:r>
            <a:r>
              <a:rPr lang="ru-RU" sz="2800" dirty="0" err="1"/>
              <a:t>ющ</a:t>
            </a:r>
            <a:r>
              <a:rPr lang="ru-RU" sz="2800" dirty="0"/>
              <a:t>-),-</a:t>
            </a:r>
            <a:r>
              <a:rPr lang="ru-RU" sz="2800" dirty="0" err="1"/>
              <a:t>ащ</a:t>
            </a:r>
            <a:r>
              <a:rPr lang="ru-RU" sz="2800" dirty="0"/>
              <a:t>-(-</a:t>
            </a:r>
            <a:r>
              <a:rPr lang="ru-RU" sz="2800" dirty="0" err="1"/>
              <a:t>ящ</a:t>
            </a:r>
            <a:r>
              <a:rPr lang="ru-RU" sz="2800" dirty="0"/>
              <a:t>-); -ем-(-ом-), </a:t>
            </a:r>
          </a:p>
          <a:p>
            <a:r>
              <a:rPr lang="ru-RU" sz="2800" dirty="0"/>
              <a:t>-им-; -</a:t>
            </a:r>
            <a:r>
              <a:rPr lang="ru-RU" sz="2800" dirty="0" err="1"/>
              <a:t>вш</a:t>
            </a:r>
            <a:r>
              <a:rPr lang="ru-RU" sz="2800" dirty="0"/>
              <a:t>-, -ш-, -</a:t>
            </a:r>
            <a:r>
              <a:rPr lang="ru-RU" sz="2800" dirty="0" err="1"/>
              <a:t>енн</a:t>
            </a:r>
            <a:r>
              <a:rPr lang="ru-RU" sz="2800" dirty="0"/>
              <a:t>-,-</a:t>
            </a:r>
            <a:r>
              <a:rPr lang="ru-RU" sz="2800" dirty="0" err="1"/>
              <a:t>нн</a:t>
            </a:r>
            <a:r>
              <a:rPr lang="ru-RU" sz="2800" dirty="0"/>
              <a:t>-, -т-.</a:t>
            </a:r>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7938" y="116632"/>
            <a:ext cx="1118518" cy="141945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930227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477515"/>
            <a:ext cx="7056784" cy="4154984"/>
          </a:xfrm>
          <a:prstGeom prst="rect">
            <a:avLst/>
          </a:prstGeom>
        </p:spPr>
        <p:txBody>
          <a:bodyPr wrap="square">
            <a:spAutoFit/>
          </a:bodyPr>
          <a:lstStyle/>
          <a:p>
            <a:r>
              <a:rPr lang="ru-RU" sz="2400" i="1" dirty="0"/>
              <a:t>Задание:  Восстановите алгоритм, который поможет найти причастия в тексте.</a:t>
            </a:r>
          </a:p>
          <a:p>
            <a:endParaRPr lang="ru-RU" sz="2400" i="1" dirty="0"/>
          </a:p>
          <a:p>
            <a:pPr marL="342900" indent="-342900">
              <a:buFont typeface="Arial" panose="020B0604020202020204" pitchFamily="34" charset="0"/>
              <a:buChar char="•"/>
            </a:pPr>
            <a:r>
              <a:rPr lang="ru-RU" sz="2400" i="1" dirty="0"/>
              <a:t>Ты нашёл причастие!</a:t>
            </a:r>
            <a:endParaRPr lang="ru-RU" sz="2400" dirty="0"/>
          </a:p>
          <a:p>
            <a:pPr marL="342900" indent="-342900">
              <a:buFont typeface="Arial" panose="020B0604020202020204" pitchFamily="34" charset="0"/>
              <a:buChar char="•"/>
            </a:pPr>
            <a:r>
              <a:rPr lang="ru-RU" sz="2400" i="1" dirty="0"/>
              <a:t>Выделите суффикс: если это суффиксы : -</a:t>
            </a:r>
            <a:r>
              <a:rPr lang="ru-RU" sz="2400" i="1" dirty="0" err="1"/>
              <a:t>ущ</a:t>
            </a:r>
            <a:r>
              <a:rPr lang="ru-RU" sz="2400" i="1" dirty="0"/>
              <a:t>-(-</a:t>
            </a:r>
            <a:r>
              <a:rPr lang="ru-RU" sz="2400" i="1" dirty="0" err="1"/>
              <a:t>ющ</a:t>
            </a:r>
            <a:r>
              <a:rPr lang="ru-RU" sz="2400" i="1" dirty="0"/>
              <a:t>-),-</a:t>
            </a:r>
            <a:r>
              <a:rPr lang="ru-RU" sz="2400" i="1" dirty="0" err="1"/>
              <a:t>ащ</a:t>
            </a:r>
            <a:r>
              <a:rPr lang="ru-RU" sz="2400" i="1" dirty="0"/>
              <a:t>-(-</a:t>
            </a:r>
            <a:r>
              <a:rPr lang="ru-RU" sz="2400" i="1" dirty="0" err="1"/>
              <a:t>ящ</a:t>
            </a:r>
            <a:r>
              <a:rPr lang="ru-RU" sz="2400" i="1" dirty="0"/>
              <a:t>-); -ем-(-ом-), -им- -</a:t>
            </a:r>
            <a:r>
              <a:rPr lang="ru-RU" sz="2400" i="1" dirty="0" err="1"/>
              <a:t>вш</a:t>
            </a:r>
            <a:r>
              <a:rPr lang="ru-RU" sz="2400" i="1" dirty="0"/>
              <a:t>-, -ш-, -</a:t>
            </a:r>
            <a:r>
              <a:rPr lang="ru-RU" sz="2400" i="1" dirty="0" err="1"/>
              <a:t>енн</a:t>
            </a:r>
            <a:r>
              <a:rPr lang="ru-RU" sz="2400" i="1" dirty="0"/>
              <a:t>-,-</a:t>
            </a:r>
            <a:r>
              <a:rPr lang="ru-RU" sz="2400" i="1" dirty="0" err="1"/>
              <a:t>нн</a:t>
            </a:r>
            <a:r>
              <a:rPr lang="ru-RU" sz="2400" i="1" dirty="0"/>
              <a:t>-, -т-, то</a:t>
            </a:r>
            <a:endParaRPr lang="ru-RU" sz="2400" dirty="0"/>
          </a:p>
          <a:p>
            <a:pPr marL="342900" indent="-342900">
              <a:buFont typeface="Arial" panose="020B0604020202020204" pitchFamily="34" charset="0"/>
              <a:buChar char="•"/>
            </a:pPr>
            <a:r>
              <a:rPr lang="ru-RU" sz="2400" i="1" dirty="0"/>
              <a:t>Задайте вопрос к слову: если оно отвечает на вопрос какой, то</a:t>
            </a:r>
            <a:endParaRPr lang="ru-RU" sz="2400" dirty="0"/>
          </a:p>
          <a:p>
            <a:pPr marL="342900" indent="-342900">
              <a:buFont typeface="Arial" panose="020B0604020202020204" pitchFamily="34" charset="0"/>
              <a:buChar char="•"/>
            </a:pPr>
            <a:r>
              <a:rPr lang="ru-RU" sz="2400" i="1" dirty="0"/>
              <a:t>Определите, от какого слова оно образовано: если от глагола, то</a:t>
            </a:r>
            <a:endParaRPr lang="ru-RU" sz="2400" dirty="0"/>
          </a:p>
        </p:txBody>
      </p:sp>
      <p:pic>
        <p:nvPicPr>
          <p:cNvPr id="3"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336" y="116632"/>
            <a:ext cx="1116682" cy="136163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357149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556792"/>
            <a:ext cx="7776864" cy="3463320"/>
          </a:xfrm>
          <a:prstGeom prst="rect">
            <a:avLst/>
          </a:prstGeom>
        </p:spPr>
        <p:txBody>
          <a:bodyPr wrap="square">
            <a:spAutoFit/>
          </a:bodyPr>
          <a:lstStyle/>
          <a:p>
            <a:pPr algn="ctr">
              <a:lnSpc>
                <a:spcPct val="115000"/>
              </a:lnSpc>
              <a:spcAft>
                <a:spcPts val="0"/>
              </a:spcAft>
            </a:pP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Алгоритм.</a:t>
            </a:r>
            <a:endParaRPr lang="ru-RU" sz="2400"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0"/>
              </a:spcAft>
              <a:buFont typeface="+mj-lt"/>
              <a:buAutoNum type="arabicPeriod"/>
            </a:pP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Задайте вопрос к слову: если оно отвечает на вопрос какой, то</a:t>
            </a:r>
            <a:endParaRPr lang="ru-RU" sz="2400"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0"/>
              </a:spcAft>
              <a:buFont typeface="+mj-lt"/>
              <a:buAutoNum type="arabicPeriod"/>
            </a:pP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Определите, от какого слова оно образовано: если от глагола, то</a:t>
            </a:r>
            <a:endParaRPr lang="ru-RU" sz="2400"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0"/>
              </a:spcAft>
              <a:buFont typeface="+mj-lt"/>
              <a:buAutoNum type="arabicPeriod"/>
            </a:pP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Выделите суффикс: если это суффиксы : -</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ущ</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ющ</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ащ</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ящ</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 -ем-(-ом-), -им- -</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вш</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 -ш-, -</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енн</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a:t>
            </a:r>
            <a:r>
              <a:rPr lang="ru-RU" sz="2400" dirty="0" err="1">
                <a:solidFill>
                  <a:srgbClr val="252525"/>
                </a:solidFill>
                <a:latin typeface="Times New Roman" panose="02020603050405020304" pitchFamily="18" charset="0"/>
                <a:ea typeface="Times New Roman" panose="02020603050405020304" pitchFamily="18" charset="0"/>
                <a:cs typeface="Calibri" panose="020F0502020204030204" pitchFamily="34" charset="0"/>
              </a:rPr>
              <a:t>нн</a:t>
            </a: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 -т-, то</a:t>
            </a:r>
            <a:endParaRPr lang="ru-RU" sz="2400"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15000"/>
              </a:lnSpc>
              <a:spcAft>
                <a:spcPts val="0"/>
              </a:spcAft>
              <a:buFont typeface="+mj-lt"/>
              <a:buAutoNum type="arabicPeriod"/>
            </a:pPr>
            <a:r>
              <a:rPr lang="ru-RU" sz="2400" dirty="0">
                <a:solidFill>
                  <a:srgbClr val="252525"/>
                </a:solidFill>
                <a:latin typeface="Times New Roman" panose="02020603050405020304" pitchFamily="18" charset="0"/>
                <a:ea typeface="Times New Roman" panose="02020603050405020304" pitchFamily="18" charset="0"/>
                <a:cs typeface="Calibri" panose="020F0502020204030204" pitchFamily="34" charset="0"/>
              </a:rPr>
              <a:t>Ты нашёл причастие!</a:t>
            </a:r>
            <a:endParaRPr lang="ru-RU" sz="24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24328" y="137339"/>
            <a:ext cx="1118518" cy="141945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569345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44824"/>
            <a:ext cx="7776864" cy="2677656"/>
          </a:xfrm>
          <a:prstGeom prst="rect">
            <a:avLst/>
          </a:prstGeom>
        </p:spPr>
        <p:txBody>
          <a:bodyPr wrap="square">
            <a:spAutoFit/>
          </a:bodyPr>
          <a:lstStyle/>
          <a:p>
            <a:pPr algn="just"/>
            <a:r>
              <a:rPr lang="ru-RU" sz="2800" dirty="0"/>
              <a:t>Красив, чудесен русский лес зимой! Ели, засыпанные снегом, надели дорогие теплые шубы. Сидевший на дереве дятел пустил звонкую барабанную трель. Лежащие под деревьями сугробы глубокие и чистые. Всюду сверкающий на солнце белый снег.</a:t>
            </a:r>
          </a:p>
        </p:txBody>
      </p:sp>
      <p:sp>
        <p:nvSpPr>
          <p:cNvPr id="3" name="Прямоугольник 2"/>
          <p:cNvSpPr/>
          <p:nvPr/>
        </p:nvSpPr>
        <p:spPr>
          <a:xfrm>
            <a:off x="755576" y="4869160"/>
            <a:ext cx="6336704" cy="1154162"/>
          </a:xfrm>
          <a:prstGeom prst="rect">
            <a:avLst/>
          </a:prstGeom>
        </p:spPr>
        <p:txBody>
          <a:bodyPr wrap="square">
            <a:spAutoFit/>
          </a:bodyPr>
          <a:lstStyle/>
          <a:p>
            <a:pPr algn="just">
              <a:lnSpc>
                <a:spcPct val="115000"/>
              </a:lnSpc>
              <a:spcAft>
                <a:spcPts val="0"/>
              </a:spcAft>
            </a:pPr>
            <a:r>
              <a:rPr lang="ru-RU" sz="200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Задание:</a:t>
            </a:r>
            <a:endParaRPr lang="ru-RU"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ru-RU" sz="2000" dirty="0">
                <a:solidFill>
                  <a:srgbClr val="252525"/>
                </a:solidFill>
                <a:latin typeface="Times New Roman" panose="02020603050405020304" pitchFamily="18" charset="0"/>
                <a:ea typeface="Times New Roman" panose="02020603050405020304" pitchFamily="18" charset="0"/>
                <a:cs typeface="Times New Roman" panose="02020603050405020304" pitchFamily="18" charset="0"/>
              </a:rPr>
              <a:t>- проговаривая  алгоритм, найдите причастия и выпишите из текста.</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8344" y="260648"/>
            <a:ext cx="1116682" cy="136163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542633454"/>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113</TotalTime>
  <Words>743</Words>
  <Application>Microsoft Office PowerPoint</Application>
  <PresentationFormat>Экран (4:3)</PresentationFormat>
  <Paragraphs>76</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Аспект</vt:lpstr>
      <vt:lpstr>Презентация PowerPoint</vt:lpstr>
      <vt:lpstr>ЗАДАЧИ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user-307</dc:creator>
  <cp:lastModifiedBy>user</cp:lastModifiedBy>
  <cp:revision>18</cp:revision>
  <dcterms:created xsi:type="dcterms:W3CDTF">2016-11-02T09:14:33Z</dcterms:created>
  <dcterms:modified xsi:type="dcterms:W3CDTF">2022-01-15T06:29:38Z</dcterms:modified>
</cp:coreProperties>
</file>