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57" r:id="rId4"/>
    <p:sldId id="282" r:id="rId5"/>
    <p:sldId id="297" r:id="rId6"/>
    <p:sldId id="298" r:id="rId7"/>
    <p:sldId id="299" r:id="rId8"/>
    <p:sldId id="258" r:id="rId9"/>
    <p:sldId id="260" r:id="rId10"/>
    <p:sldId id="294" r:id="rId11"/>
    <p:sldId id="295" r:id="rId12"/>
    <p:sldId id="285" r:id="rId13"/>
    <p:sldId id="264" r:id="rId14"/>
    <p:sldId id="286" r:id="rId15"/>
    <p:sldId id="287" r:id="rId16"/>
    <p:sldId id="288" r:id="rId17"/>
    <p:sldId id="290" r:id="rId18"/>
    <p:sldId id="296" r:id="rId19"/>
    <p:sldId id="291" r:id="rId20"/>
    <p:sldId id="29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96B2-74D3-4F06-977A-3BFDB8A8D62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8A6BB0-7369-4BBB-B4E7-17724B53B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96B2-74D3-4F06-977A-3BFDB8A8D62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6BB0-7369-4BBB-B4E7-17724B53B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96B2-74D3-4F06-977A-3BFDB8A8D62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6BB0-7369-4BBB-B4E7-17724B53B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96B2-74D3-4F06-977A-3BFDB8A8D62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8A6BB0-7369-4BBB-B4E7-17724B53B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96B2-74D3-4F06-977A-3BFDB8A8D62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6BB0-7369-4BBB-B4E7-17724B53BB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96B2-74D3-4F06-977A-3BFDB8A8D62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6BB0-7369-4BBB-B4E7-17724B53B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96B2-74D3-4F06-977A-3BFDB8A8D62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8A6BB0-7369-4BBB-B4E7-17724B53BB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96B2-74D3-4F06-977A-3BFDB8A8D62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6BB0-7369-4BBB-B4E7-17724B53B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96B2-74D3-4F06-977A-3BFDB8A8D62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6BB0-7369-4BBB-B4E7-17724B53B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96B2-74D3-4F06-977A-3BFDB8A8D62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6BB0-7369-4BBB-B4E7-17724B53B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96B2-74D3-4F06-977A-3BFDB8A8D62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6BB0-7369-4BBB-B4E7-17724B53BB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5996B2-74D3-4F06-977A-3BFDB8A8D62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8A6BB0-7369-4BBB-B4E7-17724B53BB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24" y="428604"/>
            <a:ext cx="7986714" cy="242889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Математическое вышивание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3286124"/>
            <a:ext cx="4143404" cy="228601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Ковалева Кристина,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учащаяся 5 «Б» класса школы №36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Научный руководитель: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Мухина Л.Г.,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математики  школы №36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Picture 6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357438"/>
            <a:ext cx="3786188" cy="3421062"/>
          </a:xfrm>
          <a:prstGeom prst="rect">
            <a:avLst/>
          </a:prstGeom>
          <a:noFill/>
          <a:ln w="38100" cmpd="dbl">
            <a:solidFill>
              <a:srgbClr val="CC99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технике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изонить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можно создавать такую красоту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5" descr="изон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633624"/>
            <a:ext cx="3500462" cy="497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 descr="2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28" y="1857364"/>
            <a:ext cx="3603625" cy="4525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9699" name="imgb" descr="http://foto.planetadruzey.ru/th_2122431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1214422"/>
            <a:ext cx="3429000" cy="4929188"/>
          </a:xfrm>
        </p:spPr>
      </p:pic>
      <p:pic>
        <p:nvPicPr>
          <p:cNvPr id="29700" name="imgb" descr="http://t0.gstatic.com/images?q=tbn:6Z9ceWVNT3ue0M::img1.liveinternet.ru/images/attach/c/0/36/105/36105939_nitki5.jpg&amp;t=1&amp;h=189&amp;w=267&amp;usg=__1zqVns71SqEeYb80ORNUh8o7wag=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643050"/>
            <a:ext cx="4429156" cy="429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1"/>
          <p:cNvSpPr>
            <a:spLocks noGrp="1"/>
          </p:cNvSpPr>
          <p:nvPr>
            <p:ph idx="1"/>
          </p:nvPr>
        </p:nvSpPr>
        <p:spPr>
          <a:xfrm>
            <a:off x="0" y="214313"/>
            <a:ext cx="9144000" cy="5864225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4000" b="1" smtClean="0"/>
              <a:t>ВОТ ТРИ КИТА , НА КОТОРЫХ ДЕРЖИТСЯ ВСЯ ИЗОНИТЬ.</a:t>
            </a:r>
            <a:endParaRPr lang="ru-RU" sz="4000" smtClean="0"/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mtClean="0"/>
              <a:t> </a:t>
            </a:r>
            <a:r>
              <a:rPr lang="ru-RU" smtClean="0">
                <a:latin typeface="Arial" charset="0"/>
              </a:rPr>
              <a:t>Заполненный  угол         Заполненный  круг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mtClean="0">
                <a:latin typeface="Arial" charset="0"/>
              </a:rPr>
              <a:t>Заполненная  дуга</a:t>
            </a:r>
            <a:r>
              <a:rPr lang="ru-RU" smtClean="0"/>
              <a:t>                  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  <p:pic>
        <p:nvPicPr>
          <p:cNvPr id="31747" name="Picture 7" descr="nitka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643188"/>
            <a:ext cx="2357438" cy="2500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31748" name="Рисунок 1" descr="http://festival.1september.ru/articles/548872/img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14554"/>
            <a:ext cx="2428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573124">
            <a:off x="5543675" y="3602779"/>
            <a:ext cx="1965325" cy="39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Мною созданы эти работы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dirty="0" smtClean="0"/>
          </a:p>
        </p:txBody>
      </p:sp>
      <p:sp>
        <p:nvSpPr>
          <p:cNvPr id="18434" name="AutoShape 2" descr="blob:https://web.whatsapp.com/58898a6d-d81c-4c26-8168-5a81a62d0f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blob:https://web.whatsapp.com/7f96abbd-c7ab-4cd7-bd04-b7bd0177d04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7" name="Picture 5" descr="C:\Users\Лилия\Desktop\7f96abbd-c7ab-4cd7-bd04-b7bd0177d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571876"/>
            <a:ext cx="2928958" cy="2857520"/>
          </a:xfrm>
          <a:prstGeom prst="rect">
            <a:avLst/>
          </a:prstGeom>
          <a:noFill/>
        </p:spPr>
      </p:pic>
      <p:pic>
        <p:nvPicPr>
          <p:cNvPr id="18438" name="Picture 6" descr="C:\Users\Лилия\Desktop\58898a6d-d81c-4c26-8168-5a81a62d0f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71876"/>
            <a:ext cx="2786058" cy="2857496"/>
          </a:xfrm>
          <a:prstGeom prst="rect">
            <a:avLst/>
          </a:prstGeom>
          <a:noFill/>
        </p:spPr>
      </p:pic>
      <p:pic>
        <p:nvPicPr>
          <p:cNvPr id="18439" name="Picture 7" descr="C:\Users\Лилия\Desktop\696864f8-d204-4948-83fa-1f0bf3d89248.jpg"/>
          <p:cNvPicPr>
            <a:picLocks noChangeAspect="1" noChangeArrowheads="1"/>
          </p:cNvPicPr>
          <p:nvPr/>
        </p:nvPicPr>
        <p:blipFill>
          <a:blip r:embed="rId4"/>
          <a:srcRect l="21978" t="2326" r="22077"/>
          <a:stretch>
            <a:fillRect/>
          </a:stretch>
        </p:blipFill>
        <p:spPr bwMode="auto">
          <a:xfrm rot="16200000">
            <a:off x="3464711" y="392885"/>
            <a:ext cx="2286016" cy="39290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Известные замечательные кривые :</a:t>
            </a:r>
            <a:endParaRPr lang="ru-RU" dirty="0"/>
          </a:p>
        </p:txBody>
      </p:sp>
      <p:pic>
        <p:nvPicPr>
          <p:cNvPr id="4" name="Содержимое 3">
            <a:extLst>
              <a:ext uri="{4111A434-6C00-4FE7-BE92-64FDB92210A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FE6D5DC-3C7F-40BE-A4DE-F3F18EFCF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468"/>
          <a:stretch>
            <a:fillRect/>
          </a:stretch>
        </p:blipFill>
        <p:spPr>
          <a:xfrm>
            <a:off x="1142976" y="1428736"/>
            <a:ext cx="6620165" cy="161925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C64C5107-5D8E-4FC8-B54D-16CC80C618D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F8F5203-5519-4788-A79D-357CD4958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3214686"/>
            <a:ext cx="2996260" cy="2930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>
            <a:extLst>
              <a:ext uri="{33C8565C-6F26-4684-950C-3DDD870727F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F440B5A-5071-4DEE-89E0-45CF4EA42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145"/>
          <a:stretch>
            <a:fillRect/>
          </a:stretch>
        </p:blipFill>
        <p:spPr>
          <a:xfrm>
            <a:off x="1500166" y="1071546"/>
            <a:ext cx="6271015" cy="160020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0E0F8EC1-BF0C-42AB-B8C3-6DADFAB6A60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DB2C03B-DFF4-4F98-8E78-525789F35A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18"/>
          <a:stretch>
            <a:fillRect/>
          </a:stretch>
        </p:blipFill>
        <p:spPr>
          <a:xfrm>
            <a:off x="3071802" y="3071810"/>
            <a:ext cx="3166203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>
            <a:extLst>
              <a:ext uri="{DECD3539-B5F7-493F-95A3-2E1B7E1322A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4D51260-21BB-4267-865E-BC4BAB95E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071546"/>
            <a:ext cx="6858048" cy="1357322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451C09F6-F73F-42A1-A93E-230D0A576D3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3E50BB9-932A-4632-8C9A-EEB9FB6524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67" t="3423" r="5121" b="58440"/>
          <a:stretch>
            <a:fillRect/>
          </a:stretch>
        </p:blipFill>
        <p:spPr>
          <a:xfrm>
            <a:off x="2928926" y="2857496"/>
            <a:ext cx="3106691" cy="2703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3"/>
            <a:ext cx="8686800" cy="2571768"/>
          </a:xfrm>
        </p:spPr>
        <p:txBody>
          <a:bodyPr/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Нефроида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(греч.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νεφρός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почка, греч.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εἶδος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вид) — плоская алгебраическая кривая 6-го порядка, которую описывает фиксированная точка окружности, катящейся снаружи по большей в два раза окружности. </a:t>
            </a:r>
          </a:p>
          <a:p>
            <a:endParaRPr lang="ru-RU" dirty="0"/>
          </a:p>
        </p:txBody>
      </p:sp>
      <p:pic>
        <p:nvPicPr>
          <p:cNvPr id="28674" name="Picture 2" descr="C:\Users\Лилия\Desktop\5bae62c0ddafca5f8e493330b0f276004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857496"/>
            <a:ext cx="4643470" cy="348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71481"/>
            <a:ext cx="8686800" cy="3286148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Кардиоида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(греч.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καρδία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сердце, греч.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εἶδος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вид) — плоская линия, которая описывается фиксированной точкой окружности, катящейся по неподвижной окружности с таким же радиусом. Получила своё название из-за схожести своих очертаний со стилизованным изображением сердца.</a:t>
            </a:r>
          </a:p>
          <a:p>
            <a:endParaRPr lang="ru-RU" dirty="0"/>
          </a:p>
        </p:txBody>
      </p:sp>
      <p:pic>
        <p:nvPicPr>
          <p:cNvPr id="4" name="Рисунок 3" descr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786190"/>
            <a:ext cx="285752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изготовляю кардиоиду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Лилия\Desktop\bf42de6a-04a2-4a2a-8262-db664f5613e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2071678"/>
            <a:ext cx="3968778" cy="3571900"/>
          </a:xfrm>
          <a:prstGeom prst="rect">
            <a:avLst/>
          </a:prstGeom>
          <a:noFill/>
        </p:spPr>
      </p:pic>
      <p:pic>
        <p:nvPicPr>
          <p:cNvPr id="1027" name="Picture 3" descr="C:\Users\Лилия\Desktop\0caa9541-cd23-4d24-b912-f3981ac4369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071678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96356" cy="28289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3714752"/>
            <a:ext cx="5491170" cy="2857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Существует ли связь между вышиванием и математикой? 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Оказывается, их связывает математическое вышивание, или вышивание в технике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Изонить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dirty="0"/>
          </a:p>
        </p:txBody>
      </p:sp>
      <p:pic>
        <p:nvPicPr>
          <p:cNvPr id="2050" name="Picture 2" descr="C:\Users\Лилия\Desktop\look.com_.ua-1627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786346" cy="3589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Волшебная изони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Содержимое 1"/>
          <p:cNvSpPr>
            <a:spLocks noGrp="1"/>
          </p:cNvSpPr>
          <p:nvPr>
            <p:ph idx="1"/>
          </p:nvPr>
        </p:nvSpPr>
        <p:spPr>
          <a:xfrm>
            <a:off x="0" y="428624"/>
            <a:ext cx="9144000" cy="2143119"/>
          </a:xfrm>
        </p:spPr>
        <p:txBody>
          <a:bodyPr>
            <a:normAutofit fontScale="32500" lnSpcReduction="20000"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ru-RU" sz="4800" dirty="0" smtClean="0">
                <a:latin typeface="Arial" charset="0"/>
              </a:rPr>
              <a:t> </a:t>
            </a:r>
            <a:r>
              <a:rPr lang="ru-RU" sz="10000" b="1" i="1" dirty="0" smtClean="0">
                <a:solidFill>
                  <a:schemeClr val="bg1"/>
                </a:solidFill>
                <a:latin typeface="Arial" charset="0"/>
              </a:rPr>
              <a:t>«Истоки способностей и дарований детей – на кончиках их пальцев…»</a:t>
            </a:r>
          </a:p>
          <a:p>
            <a:pPr algn="r" eaLnBrk="1" hangingPunct="1">
              <a:buFont typeface="Wingdings 3" pitchFamily="18" charset="2"/>
              <a:buNone/>
            </a:pPr>
            <a:endParaRPr lang="en-US" sz="4400" i="1" dirty="0" smtClean="0">
              <a:solidFill>
                <a:schemeClr val="bg1"/>
              </a:solidFill>
            </a:endParaRPr>
          </a:p>
          <a:p>
            <a:pPr algn="r" eaLnBrk="1" hangingPunct="1">
              <a:buFont typeface="Wingdings 3" pitchFamily="18" charset="2"/>
              <a:buNone/>
            </a:pPr>
            <a:endParaRPr lang="en-US" sz="4400" dirty="0" smtClean="0">
              <a:solidFill>
                <a:schemeClr val="bg1"/>
              </a:solidFill>
            </a:endParaRPr>
          </a:p>
          <a:p>
            <a:pPr algn="r" eaLnBrk="1" hangingPunct="1">
              <a:buFont typeface="Wingdings 3" pitchFamily="18" charset="2"/>
              <a:buNone/>
            </a:pPr>
            <a:r>
              <a:rPr lang="ru-RU" sz="98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В.А.Сухомлинский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57200"/>
            <a:ext cx="8929718" cy="432912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6000" dirty="0" smtClean="0">
                <a:solidFill>
                  <a:schemeClr val="tx1"/>
                </a:solidFill>
              </a:rPr>
              <a:t/>
            </a:r>
            <a:br>
              <a:rPr lang="ru-RU" sz="6000" dirty="0" smtClean="0">
                <a:solidFill>
                  <a:schemeClr val="tx1"/>
                </a:solidFill>
              </a:rPr>
            </a:br>
            <a:r>
              <a:rPr lang="ru-RU" sz="6000" b="1" dirty="0" smtClean="0">
                <a:solidFill>
                  <a:schemeClr val="tx1"/>
                </a:solidFill>
              </a:rPr>
              <a:t>Спасибо за внимание! </a:t>
            </a:r>
            <a:br>
              <a:rPr lang="ru-RU" sz="6000" b="1" dirty="0" smtClean="0">
                <a:solidFill>
                  <a:schemeClr val="tx1"/>
                </a:solidFill>
              </a:rPr>
            </a:br>
            <a:r>
              <a:rPr lang="ru-RU" sz="6000" dirty="0" smtClean="0">
                <a:solidFill>
                  <a:schemeClr val="tx1"/>
                </a:solidFill>
              </a:rPr>
              <a:t>                      </a:t>
            </a:r>
            <a:br>
              <a:rPr lang="ru-RU" sz="6000" dirty="0" smtClean="0">
                <a:solidFill>
                  <a:schemeClr val="tx1"/>
                </a:solidFill>
              </a:rPr>
            </a:br>
            <a:r>
              <a:rPr lang="ru-RU" sz="6000" dirty="0" smtClean="0">
                <a:solidFill>
                  <a:schemeClr val="tx1"/>
                </a:solidFill>
              </a:rPr>
              <a:t>                    </a:t>
            </a:r>
            <a:r>
              <a:rPr lang="ru-RU" sz="7200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2355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57689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u="sng" dirty="0" smtClean="0"/>
              <a:t>Цель работы: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знакомство с новым методом конструирования кривых – математическим вышиванием, используя знакомые приемы построения геометрических фигур</a:t>
            </a:r>
          </a:p>
          <a:p>
            <a:pPr eaLnBrk="1" hangingPunct="1"/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85794"/>
            <a:ext cx="8686800" cy="5294331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Выделить основные математические понятия, используемые 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вышивании 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Сформировать практические навыки изображения геометрических фигур с помощью нитяной графики.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Развить творческую и познавательную активность, художественное восприятие и вкус.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Развить абстрактное мышление, умение составлять из геометрических фигур композиции.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00042"/>
            <a:ext cx="80010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Изонить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впервые появилась в Англии в 17 веке. Это оригинальный вид декоративно-прикладного искусства, уходящий корнями к народным мастерам Англии. Английские ткачи придумали особый способ переплетения нитей. Они вбивали в дощечки гвозди и в определенной последовательности натягивали на них цветные нити. В результате получались ажурные кружевные изделия, которые использовались для украшения жилищ, предметов быта, для оформления интерьера, для изготовления подарков и сувениров.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24558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4" name="Picture 2" descr="C:\Documents and Settings\Хозяин\Мои документы\Новая папка\izonit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358246" cy="6051646"/>
          </a:xfrm>
          <a:prstGeom prst="rect">
            <a:avLst/>
          </a:prstGeom>
          <a:noFill/>
          <a:ln w="95250">
            <a:solidFill>
              <a:srgbClr val="FF000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0987442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Хозяин\Мои документы\Новая папка\izonit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14300">
            <a:solidFill>
              <a:srgbClr val="993366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577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ё</a:t>
            </a:r>
            <a:endParaRPr lang="ru-RU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7467600" cy="48736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Волшебная изони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3643313" cy="2857500"/>
          </a:xfrm>
          <a:prstGeom prst="rect">
            <a:avLst/>
          </a:prstGeom>
          <a:noFill/>
          <a:ln w="13335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6" name="Рисунок 17"/>
          <p:cNvPicPr>
            <a:picLocks noChangeAspect="1" noChangeArrowheads="1"/>
          </p:cNvPicPr>
          <p:nvPr/>
        </p:nvPicPr>
        <p:blipFill>
          <a:blip r:embed="rId3">
            <a:lum bright="-12000" contrast="72000"/>
          </a:blip>
          <a:srcRect/>
          <a:stretch>
            <a:fillRect/>
          </a:stretch>
        </p:blipFill>
        <p:spPr bwMode="auto">
          <a:xfrm>
            <a:off x="250825" y="3573463"/>
            <a:ext cx="3821109" cy="2928937"/>
          </a:xfrm>
          <a:prstGeom prst="rect">
            <a:avLst/>
          </a:prstGeom>
          <a:noFill/>
          <a:ln w="88900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143372" y="285728"/>
            <a:ext cx="47863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Математическое вышивание-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это метод конструирования кривых,  используя знакомые приемы построения геометрических фигур:  построение прямого угла с помощью угольника, деление отрезка на равные части, соединение точек в определенной последовательности, деление окружности на равные части с помощью циркуля и транспортира.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>
              <a:buNone/>
            </a:pPr>
            <a:endParaRPr lang="ru-RU" dirty="0" smtClean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67400" y="333375"/>
            <a:ext cx="2952750" cy="2784475"/>
          </a:xfrm>
          <a:prstGeom prst="rect">
            <a:avLst/>
          </a:prstGeom>
          <a:solidFill>
            <a:schemeClr val="tx1"/>
          </a:solidFill>
          <a:ln w="117475">
            <a:solidFill>
              <a:srgbClr val="FF0000"/>
            </a:solidFill>
          </a:ln>
        </p:spPr>
      </p:pic>
      <p:pic>
        <p:nvPicPr>
          <p:cNvPr id="5" name="Содержимое 3" descr="C:\Documents and Settings\Хозяин\Local Settings\Temporary Internet Files\Content.Word\ВОЛШЕБНАЯ ИЗОНИТЬ_Страница_18.jpg"/>
          <p:cNvPicPr>
            <a:picLocks/>
          </p:cNvPicPr>
          <p:nvPr/>
        </p:nvPicPr>
        <p:blipFill>
          <a:blip r:embed="rId3"/>
          <a:srcRect l="43729" t="59540" r="5061"/>
          <a:stretch>
            <a:fillRect/>
          </a:stretch>
        </p:blipFill>
        <p:spPr bwMode="auto">
          <a:xfrm>
            <a:off x="5865813" y="3716338"/>
            <a:ext cx="3030537" cy="2881312"/>
          </a:xfrm>
          <a:prstGeom prst="rect">
            <a:avLst/>
          </a:prstGeom>
          <a:noFill/>
          <a:ln w="127000" cap="sq">
            <a:solidFill>
              <a:srgbClr val="FF00FF"/>
            </a:solidFill>
            <a:miter lim="800000"/>
            <a:headEnd/>
            <a:tailEnd/>
          </a:ln>
          <a:effectLst>
            <a:outerShdw dist="508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1214422"/>
            <a:ext cx="4857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«Нитяная графика», или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изонить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- это графический рисунок, выполненный нитями, натянутыми в определенном порядке на твердом фоне.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599</TotalTime>
  <Words>343</Words>
  <Application>Microsoft Office PowerPoint</Application>
  <PresentationFormat>Экран (4:3)</PresentationFormat>
  <Paragraphs>57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Математическое вышивание</vt:lpstr>
      <vt:lpstr>Презентация PowerPoint</vt:lpstr>
      <vt:lpstr>Презентация PowerPoint</vt:lpstr>
      <vt:lpstr>Задачи:</vt:lpstr>
      <vt:lpstr>Презентация PowerPoint</vt:lpstr>
      <vt:lpstr>Презентация PowerPoint</vt:lpstr>
      <vt:lpstr>Презентация PowerPoint</vt:lpstr>
      <vt:lpstr>ё</vt:lpstr>
      <vt:lpstr>Презентация PowerPoint</vt:lpstr>
      <vt:lpstr>В технике изонить можно создавать такую красоту</vt:lpstr>
      <vt:lpstr>Презентация PowerPoint</vt:lpstr>
      <vt:lpstr>Презентация PowerPoint</vt:lpstr>
      <vt:lpstr>Презентация PowerPoint</vt:lpstr>
      <vt:lpstr>Известные замечательные кривые :</vt:lpstr>
      <vt:lpstr>Презентация PowerPoint</vt:lpstr>
      <vt:lpstr>Презентация PowerPoint</vt:lpstr>
      <vt:lpstr>Презентация PowerPoint</vt:lpstr>
      <vt:lpstr>Презентация PowerPoint</vt:lpstr>
      <vt:lpstr>Я изготовляю кардиоиду</vt:lpstr>
      <vt:lpstr>Презентация PowerPoint</vt:lpstr>
      <vt:lpstr> Спасибо за внимание!                                             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Оригаметрия.</dc:title>
  <dc:creator>1</dc:creator>
  <cp:lastModifiedBy>User</cp:lastModifiedBy>
  <cp:revision>64</cp:revision>
  <dcterms:created xsi:type="dcterms:W3CDTF">2016-03-24T11:13:09Z</dcterms:created>
  <dcterms:modified xsi:type="dcterms:W3CDTF">2021-03-22T05:48:10Z</dcterms:modified>
</cp:coreProperties>
</file>