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8" r:id="rId2"/>
    <p:sldId id="272" r:id="rId3"/>
    <p:sldId id="307" r:id="rId4"/>
    <p:sldId id="258" r:id="rId5"/>
    <p:sldId id="261" r:id="rId6"/>
    <p:sldId id="262" r:id="rId7"/>
    <p:sldId id="283" r:id="rId8"/>
    <p:sldId id="284" r:id="rId9"/>
    <p:sldId id="285" r:id="rId10"/>
    <p:sldId id="286" r:id="rId11"/>
    <p:sldId id="265" r:id="rId12"/>
    <p:sldId id="267" r:id="rId13"/>
    <p:sldId id="268" r:id="rId14"/>
    <p:sldId id="269" r:id="rId15"/>
    <p:sldId id="273" r:id="rId16"/>
    <p:sldId id="274" r:id="rId17"/>
    <p:sldId id="275" r:id="rId18"/>
    <p:sldId id="300" r:id="rId19"/>
    <p:sldId id="276" r:id="rId20"/>
    <p:sldId id="277" r:id="rId21"/>
    <p:sldId id="278" r:id="rId22"/>
    <p:sldId id="301" r:id="rId23"/>
    <p:sldId id="302" r:id="rId24"/>
    <p:sldId id="303" r:id="rId25"/>
    <p:sldId id="304" r:id="rId26"/>
    <p:sldId id="305" r:id="rId27"/>
    <p:sldId id="292" r:id="rId28"/>
    <p:sldId id="293" r:id="rId29"/>
    <p:sldId id="294" r:id="rId30"/>
    <p:sldId id="295" r:id="rId31"/>
    <p:sldId id="296" r:id="rId32"/>
    <p:sldId id="297" r:id="rId33"/>
    <p:sldId id="270" r:id="rId34"/>
    <p:sldId id="271" r:id="rId35"/>
    <p:sldId id="298" r:id="rId36"/>
    <p:sldId id="299"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5" d="100"/>
          <a:sy n="85" d="100"/>
        </p:scale>
        <p:origin x="-936" y="2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B7D465A-3B59-41F2-BB74-829DC5769999}" type="datetimeFigureOut">
              <a:rPr lang="ru-RU" smtClean="0"/>
              <a:pPr/>
              <a:t>04.06.2021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2D70D0-B26C-4759-A1ED-9B4B14AE730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7D465A-3B59-41F2-BB74-829DC5769999}" type="datetimeFigureOut">
              <a:rPr lang="ru-RU" smtClean="0"/>
              <a:pPr/>
              <a:t>04.06.2021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2D70D0-B26C-4759-A1ED-9B4B14AE730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7D465A-3B59-41F2-BB74-829DC5769999}" type="datetimeFigureOut">
              <a:rPr lang="ru-RU" smtClean="0"/>
              <a:pPr/>
              <a:t>04.06.2021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2D70D0-B26C-4759-A1ED-9B4B14AE730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7D465A-3B59-41F2-BB74-829DC5769999}" type="datetimeFigureOut">
              <a:rPr lang="ru-RU" smtClean="0"/>
              <a:pPr/>
              <a:t>04.06.2021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2D70D0-B26C-4759-A1ED-9B4B14AE730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B7D465A-3B59-41F2-BB74-829DC5769999}" type="datetimeFigureOut">
              <a:rPr lang="ru-RU" smtClean="0"/>
              <a:pPr/>
              <a:t>04.06.2021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2D70D0-B26C-4759-A1ED-9B4B14AE730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B7D465A-3B59-41F2-BB74-829DC5769999}" type="datetimeFigureOut">
              <a:rPr lang="ru-RU" smtClean="0"/>
              <a:pPr/>
              <a:t>04.06.2021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72D70D0-B26C-4759-A1ED-9B4B14AE730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B7D465A-3B59-41F2-BB74-829DC5769999}" type="datetimeFigureOut">
              <a:rPr lang="ru-RU" smtClean="0"/>
              <a:pPr/>
              <a:t>04.06.2021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72D70D0-B26C-4759-A1ED-9B4B14AE730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B7D465A-3B59-41F2-BB74-829DC5769999}" type="datetimeFigureOut">
              <a:rPr lang="ru-RU" smtClean="0"/>
              <a:pPr/>
              <a:t>04.06.2021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72D70D0-B26C-4759-A1ED-9B4B14AE730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B7D465A-3B59-41F2-BB74-829DC5769999}" type="datetimeFigureOut">
              <a:rPr lang="ru-RU" smtClean="0"/>
              <a:pPr/>
              <a:t>04.06.2021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72D70D0-B26C-4759-A1ED-9B4B14AE730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B7D465A-3B59-41F2-BB74-829DC5769999}" type="datetimeFigureOut">
              <a:rPr lang="ru-RU" smtClean="0"/>
              <a:pPr/>
              <a:t>04.06.2021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72D70D0-B26C-4759-A1ED-9B4B14AE730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B7D465A-3B59-41F2-BB74-829DC5769999}" type="datetimeFigureOut">
              <a:rPr lang="ru-RU" smtClean="0"/>
              <a:pPr/>
              <a:t>04.06.2021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72D70D0-B26C-4759-A1ED-9B4B14AE730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7D465A-3B59-41F2-BB74-829DC5769999}" type="datetimeFigureOut">
              <a:rPr lang="ru-RU" smtClean="0"/>
              <a:pPr/>
              <a:t>04.06.2021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2D70D0-B26C-4759-A1ED-9B4B14AE730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hyperlink" Target="http://open.az/uploads/posts/2010-02/1267282401_familie_9576952_m2.jpg" TargetMode="External"/><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Родительское </a:t>
            </a:r>
            <a:r>
              <a:rPr lang="ru-RU" dirty="0" smtClean="0"/>
              <a:t>собрание в 1 «А»</a:t>
            </a:r>
            <a:endParaRPr lang="ru-RU" dirty="0"/>
          </a:p>
        </p:txBody>
      </p:sp>
      <p:sp>
        <p:nvSpPr>
          <p:cNvPr id="3" name="Содержимое 2"/>
          <p:cNvSpPr>
            <a:spLocks noGrp="1"/>
          </p:cNvSpPr>
          <p:nvPr>
            <p:ph idx="1"/>
          </p:nvPr>
        </p:nvSpPr>
        <p:spPr/>
        <p:txBody>
          <a:bodyPr/>
          <a:lstStyle/>
          <a:p>
            <a:r>
              <a:rPr lang="ru-RU" b="1" dirty="0" smtClean="0"/>
              <a:t>«Роль семьи в воспитании ребёнка»</a:t>
            </a:r>
          </a:p>
          <a:p>
            <a:endParaRPr lang="ru-RU" dirty="0" smtClean="0"/>
          </a:p>
          <a:p>
            <a:endParaRPr lang="ru-RU" dirty="0" smtClean="0"/>
          </a:p>
          <a:p>
            <a:endParaRPr lang="ru-RU" dirty="0" smtClean="0"/>
          </a:p>
          <a:p>
            <a:r>
              <a:rPr lang="ru-RU" dirty="0" smtClean="0"/>
              <a:t>Учитель </a:t>
            </a:r>
            <a:r>
              <a:rPr lang="ru-RU" dirty="0" err="1" smtClean="0"/>
              <a:t>Мартихина</a:t>
            </a:r>
            <a:r>
              <a:rPr lang="ru-RU" dirty="0" smtClean="0"/>
              <a:t> Галина Васильевна</a:t>
            </a:r>
          </a:p>
          <a:p>
            <a:r>
              <a:rPr lang="ru-RU" dirty="0" smtClean="0"/>
              <a:t>МБОУ </a:t>
            </a:r>
            <a:r>
              <a:rPr lang="ru-RU" dirty="0" err="1" smtClean="0"/>
              <a:t>Богородская</a:t>
            </a:r>
            <a:r>
              <a:rPr lang="ru-RU" dirty="0" smtClean="0"/>
              <a:t> гимназия г.Ногинска </a:t>
            </a:r>
            <a:r>
              <a:rPr lang="ru-RU" smtClean="0"/>
              <a:t>Московской </a:t>
            </a:r>
            <a:r>
              <a:rPr lang="ru-RU" smtClean="0"/>
              <a:t>области        </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285750" y="274638"/>
            <a:ext cx="8401050" cy="1143000"/>
          </a:xfrm>
        </p:spPr>
        <p:txBody>
          <a:bodyPr/>
          <a:lstStyle/>
          <a:p>
            <a:pPr algn="l" eaLnBrk="1" hangingPunct="1"/>
            <a:r>
              <a:rPr lang="ru-RU" b="1" dirty="0" smtClean="0">
                <a:solidFill>
                  <a:srgbClr val="FF0000"/>
                </a:solidFill>
                <a:latin typeface="Times New Roman" pitchFamily="18" charset="0"/>
                <a:cs typeface="Times New Roman" pitchFamily="18" charset="0"/>
              </a:rPr>
              <a:t>В семье</a:t>
            </a:r>
          </a:p>
        </p:txBody>
      </p:sp>
      <p:sp>
        <p:nvSpPr>
          <p:cNvPr id="17411" name="Прямоугольник 2"/>
          <p:cNvSpPr>
            <a:spLocks noChangeArrowheads="1"/>
          </p:cNvSpPr>
          <p:nvPr/>
        </p:nvSpPr>
        <p:spPr bwMode="auto">
          <a:xfrm>
            <a:off x="285750" y="1500188"/>
            <a:ext cx="6572250" cy="341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r>
              <a:rPr lang="ru-RU" sz="3600" b="1" dirty="0" smtClean="0">
                <a:solidFill>
                  <a:srgbClr val="FF0000"/>
                </a:solidFill>
                <a:latin typeface="Times New Roman" pitchFamily="18" charset="0"/>
                <a:cs typeface="Times New Roman" pitchFamily="18" charset="0"/>
              </a:rPr>
              <a:t>с близкими людьми </a:t>
            </a:r>
          </a:p>
          <a:p>
            <a:pPr fontAlgn="base">
              <a:spcBef>
                <a:spcPct val="0"/>
              </a:spcBef>
              <a:spcAft>
                <a:spcPct val="0"/>
              </a:spcAft>
            </a:pPr>
            <a:r>
              <a:rPr lang="ru-RU" sz="3600" b="1" dirty="0" smtClean="0">
                <a:solidFill>
                  <a:srgbClr val="FF0000"/>
                </a:solidFill>
                <a:latin typeface="Times New Roman" pitchFamily="18" charset="0"/>
                <a:cs typeface="Times New Roman" pitchFamily="18" charset="0"/>
              </a:rPr>
              <a:t>он переживает </a:t>
            </a:r>
          </a:p>
          <a:p>
            <a:pPr fontAlgn="base">
              <a:spcBef>
                <a:spcPct val="0"/>
              </a:spcBef>
              <a:spcAft>
                <a:spcPct val="0"/>
              </a:spcAft>
            </a:pPr>
            <a:r>
              <a:rPr lang="ru-RU" sz="3600" b="1" dirty="0" smtClean="0">
                <a:solidFill>
                  <a:srgbClr val="FF0000"/>
                </a:solidFill>
                <a:latin typeface="Times New Roman" pitchFamily="18" charset="0"/>
                <a:cs typeface="Times New Roman" pitchFamily="18" charset="0"/>
              </a:rPr>
              <a:t>чувства любви,</a:t>
            </a:r>
          </a:p>
          <a:p>
            <a:pPr fontAlgn="base">
              <a:spcBef>
                <a:spcPct val="0"/>
              </a:spcBef>
              <a:spcAft>
                <a:spcPct val="0"/>
              </a:spcAft>
            </a:pPr>
            <a:r>
              <a:rPr lang="ru-RU" sz="3600" b="1" dirty="0" smtClean="0">
                <a:solidFill>
                  <a:srgbClr val="FF0000"/>
                </a:solidFill>
                <a:latin typeface="Times New Roman" pitchFamily="18" charset="0"/>
                <a:cs typeface="Times New Roman" pitchFamily="18" charset="0"/>
              </a:rPr>
              <a:t>дружбы, долга, </a:t>
            </a:r>
          </a:p>
          <a:p>
            <a:pPr fontAlgn="base">
              <a:spcBef>
                <a:spcPct val="0"/>
              </a:spcBef>
              <a:spcAft>
                <a:spcPct val="0"/>
              </a:spcAft>
            </a:pPr>
            <a:r>
              <a:rPr lang="ru-RU" sz="3600" b="1" dirty="0" smtClean="0">
                <a:solidFill>
                  <a:srgbClr val="FF0000"/>
                </a:solidFill>
                <a:latin typeface="Times New Roman" pitchFamily="18" charset="0"/>
                <a:cs typeface="Times New Roman" pitchFamily="18" charset="0"/>
              </a:rPr>
              <a:t>ответственности,</a:t>
            </a:r>
          </a:p>
          <a:p>
            <a:pPr fontAlgn="base">
              <a:spcBef>
                <a:spcPct val="0"/>
              </a:spcBef>
              <a:spcAft>
                <a:spcPct val="0"/>
              </a:spcAft>
            </a:pPr>
            <a:r>
              <a:rPr lang="ru-RU" sz="3600" b="1" dirty="0" smtClean="0">
                <a:solidFill>
                  <a:srgbClr val="FF0000"/>
                </a:solidFill>
                <a:latin typeface="Times New Roman" pitchFamily="18" charset="0"/>
                <a:cs typeface="Times New Roman" pitchFamily="18" charset="0"/>
              </a:rPr>
              <a:t>справедливости</a:t>
            </a:r>
          </a:p>
        </p:txBody>
      </p:sp>
      <p:pic>
        <p:nvPicPr>
          <p:cNvPr id="17412" name="Picture 4" descr="momshand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1999" y="548680"/>
            <a:ext cx="4143375" cy="5715000"/>
          </a:xfrm>
          <a:prstGeom prst="rect">
            <a:avLst/>
          </a:prstGeom>
          <a:noFill/>
          <a:ln w="9525">
            <a:solidFill>
              <a:srgbClr val="C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02766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2984"/>
          </a:xfrm>
        </p:spPr>
        <p:txBody>
          <a:bodyPr/>
          <a:lstStyle/>
          <a:p>
            <a:r>
              <a:rPr lang="ru-RU" b="1" dirty="0" smtClean="0">
                <a:solidFill>
                  <a:srgbClr val="C00000"/>
                </a:solidFill>
                <a:latin typeface="Times New Roman" pitchFamily="18" charset="0"/>
                <a:cs typeface="Times New Roman" pitchFamily="18" charset="0"/>
              </a:rPr>
              <a:t>Правила для родителей </a:t>
            </a:r>
            <a:endParaRPr lang="ru-RU"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0" y="1214422"/>
            <a:ext cx="8929718" cy="5357850"/>
          </a:xfrm>
        </p:spPr>
        <p:txBody>
          <a:bodyPr>
            <a:normAutofit/>
          </a:bodyPr>
          <a:lstStyle/>
          <a:p>
            <a:r>
              <a:rPr lang="ru-RU" sz="2400" b="1" dirty="0">
                <a:latin typeface="Times New Roman" pitchFamily="18" charset="0"/>
                <a:cs typeface="Times New Roman" pitchFamily="18" charset="0"/>
              </a:rPr>
              <a:t>Правило 1.</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r>
              <a:rPr lang="ru-RU" sz="2400" b="1" dirty="0">
                <a:solidFill>
                  <a:schemeClr val="tx2"/>
                </a:solidFill>
                <a:latin typeface="Times New Roman" pitchFamily="18" charset="0"/>
                <a:cs typeface="Times New Roman" pitchFamily="18" charset="0"/>
              </a:rPr>
              <a:t>П</a:t>
            </a:r>
            <a:r>
              <a:rPr lang="ru-RU" sz="2400" b="1" dirty="0" smtClean="0">
                <a:solidFill>
                  <a:schemeClr val="tx2"/>
                </a:solidFill>
                <a:latin typeface="Times New Roman" pitchFamily="18" charset="0"/>
                <a:cs typeface="Times New Roman" pitchFamily="18" charset="0"/>
              </a:rPr>
              <a:t>ризнание </a:t>
            </a:r>
            <a:r>
              <a:rPr lang="ru-RU" sz="2400" b="1" dirty="0">
                <a:solidFill>
                  <a:schemeClr val="tx2"/>
                </a:solidFill>
                <a:latin typeface="Times New Roman" pitchFamily="18" charset="0"/>
                <a:cs typeface="Times New Roman" pitchFamily="18" charset="0"/>
              </a:rPr>
              <a:t>личности ребенка и его неприкосновенности. </a:t>
            </a:r>
            <a:endParaRPr lang="ru-RU" sz="2400" b="1" dirty="0" smtClean="0">
              <a:solidFill>
                <a:schemeClr val="tx2"/>
              </a:solidFill>
              <a:latin typeface="Times New Roman" pitchFamily="18" charset="0"/>
              <a:cs typeface="Times New Roman" pitchFamily="18" charset="0"/>
            </a:endParaRPr>
          </a:p>
          <a:p>
            <a:r>
              <a:rPr lang="ru-RU" sz="2400" b="1" dirty="0">
                <a:latin typeface="Times New Roman" pitchFamily="18" charset="0"/>
                <a:cs typeface="Times New Roman" pitchFamily="18" charset="0"/>
              </a:rPr>
              <a:t>Правило 2.</a:t>
            </a:r>
            <a:r>
              <a:rPr lang="ru-RU" sz="2400" dirty="0">
                <a:solidFill>
                  <a:schemeClr val="tx2"/>
                </a:solidFill>
                <a:latin typeface="Times New Roman" pitchFamily="18" charset="0"/>
                <a:cs typeface="Times New Roman" pitchFamily="18" charset="0"/>
              </a:rPr>
              <a:t> </a:t>
            </a:r>
            <a:r>
              <a:rPr lang="ru-RU" sz="2400" dirty="0" smtClean="0">
                <a:solidFill>
                  <a:schemeClr val="tx2"/>
                </a:solidFill>
                <a:latin typeface="Times New Roman" pitchFamily="18" charset="0"/>
                <a:cs typeface="Times New Roman" pitchFamily="18" charset="0"/>
              </a:rPr>
              <a:t>-</a:t>
            </a:r>
            <a:r>
              <a:rPr lang="ru-RU" sz="2400" b="1" dirty="0">
                <a:solidFill>
                  <a:schemeClr val="tx2"/>
                </a:solidFill>
                <a:latin typeface="Times New Roman" pitchFamily="18" charset="0"/>
                <a:cs typeface="Times New Roman" pitchFamily="18" charset="0"/>
              </a:rPr>
              <a:t>Ф</a:t>
            </a:r>
            <a:r>
              <a:rPr lang="ru-RU" sz="2400" b="1" dirty="0" smtClean="0">
                <a:solidFill>
                  <a:schemeClr val="tx2"/>
                </a:solidFill>
                <a:latin typeface="Times New Roman" pitchFamily="18" charset="0"/>
                <a:cs typeface="Times New Roman" pitchFamily="18" charset="0"/>
              </a:rPr>
              <a:t>ормирование </a:t>
            </a:r>
            <a:r>
              <a:rPr lang="ru-RU" sz="2400" b="1" dirty="0">
                <a:solidFill>
                  <a:schemeClr val="tx2"/>
                </a:solidFill>
                <a:latin typeface="Times New Roman" pitchFamily="18" charset="0"/>
                <a:cs typeface="Times New Roman" pitchFamily="18" charset="0"/>
              </a:rPr>
              <a:t>адекватной самооценки. </a:t>
            </a:r>
            <a:endParaRPr lang="ru-RU" sz="2400" b="1" dirty="0" smtClean="0">
              <a:solidFill>
                <a:schemeClr val="tx2"/>
              </a:solidFill>
              <a:latin typeface="Times New Roman" pitchFamily="18" charset="0"/>
              <a:cs typeface="Times New Roman" pitchFamily="18" charset="0"/>
            </a:endParaRPr>
          </a:p>
          <a:p>
            <a:r>
              <a:rPr lang="ru-RU" sz="2400" b="1" dirty="0">
                <a:latin typeface="Times New Roman" pitchFamily="18" charset="0"/>
                <a:cs typeface="Times New Roman" pitchFamily="18" charset="0"/>
              </a:rPr>
              <a:t>Правило 3</a:t>
            </a:r>
            <a:r>
              <a:rPr lang="ru-RU" sz="2400" b="1" dirty="0" smtClean="0">
                <a:latin typeface="Times New Roman" pitchFamily="18" charset="0"/>
                <a:cs typeface="Times New Roman" pitchFamily="18" charset="0"/>
              </a:rPr>
              <a:t>.</a:t>
            </a:r>
            <a:r>
              <a:rPr lang="ru-RU" sz="2400" b="1" dirty="0" smtClean="0">
                <a:solidFill>
                  <a:schemeClr val="tx2"/>
                </a:solidFill>
                <a:latin typeface="Times New Roman" pitchFamily="18" charset="0"/>
                <a:cs typeface="Times New Roman" pitchFamily="18" charset="0"/>
              </a:rPr>
              <a:t> -</a:t>
            </a:r>
            <a:r>
              <a:rPr lang="ru-RU" sz="2400" dirty="0" smtClean="0">
                <a:solidFill>
                  <a:schemeClr val="tx2"/>
                </a:solidFill>
                <a:latin typeface="Times New Roman" pitchFamily="18" charset="0"/>
                <a:cs typeface="Times New Roman" pitchFamily="18" charset="0"/>
              </a:rPr>
              <a:t> </a:t>
            </a:r>
            <a:r>
              <a:rPr lang="ru-RU" sz="2400" b="1" dirty="0">
                <a:solidFill>
                  <a:schemeClr val="tx2"/>
                </a:solidFill>
                <a:latin typeface="Times New Roman" pitchFamily="18" charset="0"/>
                <a:cs typeface="Times New Roman" pitchFamily="18" charset="0"/>
              </a:rPr>
              <a:t>П</a:t>
            </a:r>
            <a:r>
              <a:rPr lang="ru-RU" sz="2400" b="1" dirty="0" smtClean="0">
                <a:solidFill>
                  <a:schemeClr val="tx2"/>
                </a:solidFill>
                <a:latin typeface="Times New Roman" pitchFamily="18" charset="0"/>
                <a:cs typeface="Times New Roman" pitchFamily="18" charset="0"/>
              </a:rPr>
              <a:t>риобщение ребенка </a:t>
            </a:r>
            <a:r>
              <a:rPr lang="ru-RU" sz="2400" b="1" dirty="0">
                <a:solidFill>
                  <a:schemeClr val="tx2"/>
                </a:solidFill>
                <a:latin typeface="Times New Roman" pitchFamily="18" charset="0"/>
                <a:cs typeface="Times New Roman" pitchFamily="18" charset="0"/>
              </a:rPr>
              <a:t>к реальным делам семьи. </a:t>
            </a:r>
            <a:endParaRPr lang="ru-RU" sz="2400" b="1" dirty="0" smtClean="0">
              <a:solidFill>
                <a:schemeClr val="tx2"/>
              </a:solidFill>
              <a:latin typeface="Times New Roman" pitchFamily="18" charset="0"/>
              <a:cs typeface="Times New Roman" pitchFamily="18" charset="0"/>
            </a:endParaRPr>
          </a:p>
          <a:p>
            <a:r>
              <a:rPr lang="ru-RU" sz="2400" b="1" dirty="0">
                <a:latin typeface="Times New Roman" pitchFamily="18" charset="0"/>
                <a:cs typeface="Times New Roman" pitchFamily="18" charset="0"/>
              </a:rPr>
              <a:t>Правило </a:t>
            </a:r>
            <a:r>
              <a:rPr lang="ru-RU" sz="2400" b="1" dirty="0" smtClean="0">
                <a:latin typeface="Times New Roman" pitchFamily="18" charset="0"/>
                <a:cs typeface="Times New Roman" pitchFamily="18" charset="0"/>
              </a:rPr>
              <a:t>4.</a:t>
            </a:r>
            <a:r>
              <a:rPr lang="ru-RU" sz="2400" dirty="0" smtClean="0">
                <a:solidFill>
                  <a:schemeClr val="tx2"/>
                </a:solidFill>
                <a:latin typeface="Times New Roman" pitchFamily="18" charset="0"/>
                <a:cs typeface="Times New Roman" pitchFamily="18" charset="0"/>
              </a:rPr>
              <a:t> - </a:t>
            </a:r>
            <a:r>
              <a:rPr lang="ru-RU" sz="2400" b="1" dirty="0">
                <a:solidFill>
                  <a:schemeClr val="tx2"/>
                </a:solidFill>
                <a:latin typeface="Times New Roman" pitchFamily="18" charset="0"/>
                <a:cs typeface="Times New Roman" pitchFamily="18" charset="0"/>
              </a:rPr>
              <a:t>Р</a:t>
            </a:r>
            <a:r>
              <a:rPr lang="ru-RU" sz="2400" b="1" dirty="0" smtClean="0">
                <a:solidFill>
                  <a:schemeClr val="tx2"/>
                </a:solidFill>
                <a:latin typeface="Times New Roman" pitchFamily="18" charset="0"/>
                <a:cs typeface="Times New Roman" pitchFamily="18" charset="0"/>
              </a:rPr>
              <a:t>азвивать </a:t>
            </a:r>
            <a:r>
              <a:rPr lang="ru-RU" sz="2400" b="1" dirty="0">
                <a:solidFill>
                  <a:schemeClr val="tx2"/>
                </a:solidFill>
                <a:latin typeface="Times New Roman" pitchFamily="18" charset="0"/>
                <a:cs typeface="Times New Roman" pitchFamily="18" charset="0"/>
              </a:rPr>
              <a:t>силу воли ребенка. </a:t>
            </a:r>
            <a:endParaRPr lang="ru-RU" sz="2400" b="1" dirty="0" smtClean="0">
              <a:solidFill>
                <a:schemeClr val="tx2"/>
              </a:solidFill>
              <a:latin typeface="Times New Roman" pitchFamily="18" charset="0"/>
              <a:cs typeface="Times New Roman" pitchFamily="18" charset="0"/>
            </a:endParaRPr>
          </a:p>
          <a:p>
            <a:r>
              <a:rPr lang="ru-RU" sz="2400" b="1" dirty="0">
                <a:solidFill>
                  <a:schemeClr val="tx2"/>
                </a:solidFill>
                <a:latin typeface="Times New Roman" pitchFamily="18" charset="0"/>
                <a:cs typeface="Times New Roman" pitchFamily="18" charset="0"/>
              </a:rPr>
              <a:t>Правило 5.</a:t>
            </a:r>
            <a:r>
              <a:rPr lang="ru-RU" sz="2400" dirty="0">
                <a:solidFill>
                  <a:schemeClr val="tx2"/>
                </a:solidFill>
                <a:latin typeface="Times New Roman" pitchFamily="18" charset="0"/>
                <a:cs typeface="Times New Roman" pitchFamily="18" charset="0"/>
              </a:rPr>
              <a:t> </a:t>
            </a:r>
            <a:r>
              <a:rPr lang="ru-RU" sz="2400" dirty="0" smtClean="0">
                <a:solidFill>
                  <a:schemeClr val="tx2"/>
                </a:solidFill>
                <a:latin typeface="Times New Roman" pitchFamily="18" charset="0"/>
                <a:cs typeface="Times New Roman" pitchFamily="18" charset="0"/>
              </a:rPr>
              <a:t> - </a:t>
            </a:r>
            <a:r>
              <a:rPr lang="ru-RU" sz="2400" b="1" dirty="0">
                <a:solidFill>
                  <a:schemeClr val="tx2"/>
                </a:solidFill>
                <a:latin typeface="Times New Roman" pitchFamily="18" charset="0"/>
                <a:cs typeface="Times New Roman" pitchFamily="18" charset="0"/>
              </a:rPr>
              <a:t>У</a:t>
            </a:r>
            <a:r>
              <a:rPr lang="ru-RU" sz="2400" b="1" dirty="0" smtClean="0">
                <a:solidFill>
                  <a:schemeClr val="tx2"/>
                </a:solidFill>
                <a:latin typeface="Times New Roman" pitchFamily="18" charset="0"/>
                <a:cs typeface="Times New Roman" pitchFamily="18" charset="0"/>
              </a:rPr>
              <a:t>чить </a:t>
            </a:r>
            <a:r>
              <a:rPr lang="ru-RU" sz="2400" b="1" dirty="0">
                <a:solidFill>
                  <a:schemeClr val="tx2"/>
                </a:solidFill>
                <a:latin typeface="Times New Roman" pitchFamily="18" charset="0"/>
                <a:cs typeface="Times New Roman" pitchFamily="18" charset="0"/>
              </a:rPr>
              <a:t>планировать. </a:t>
            </a:r>
          </a:p>
          <a:p>
            <a:r>
              <a:rPr lang="ru-RU" sz="2400" b="1" dirty="0">
                <a:latin typeface="Times New Roman" pitchFamily="18" charset="0"/>
                <a:cs typeface="Times New Roman" pitchFamily="18" charset="0"/>
              </a:rPr>
              <a:t>Правило 6</a:t>
            </a:r>
            <a:r>
              <a:rPr lang="ru-RU" sz="2400" dirty="0">
                <a:solidFill>
                  <a:schemeClr val="tx2"/>
                </a:solidFill>
                <a:latin typeface="Times New Roman" pitchFamily="18" charset="0"/>
                <a:cs typeface="Times New Roman" pitchFamily="18" charset="0"/>
              </a:rPr>
              <a:t>. </a:t>
            </a:r>
            <a:r>
              <a:rPr lang="ru-RU" sz="2400" dirty="0" smtClean="0">
                <a:solidFill>
                  <a:schemeClr val="tx2"/>
                </a:solidFill>
                <a:latin typeface="Times New Roman" pitchFamily="18" charset="0"/>
                <a:cs typeface="Times New Roman" pitchFamily="18" charset="0"/>
              </a:rPr>
              <a:t>- </a:t>
            </a:r>
            <a:r>
              <a:rPr lang="ru-RU" sz="2400" b="1" dirty="0">
                <a:solidFill>
                  <a:schemeClr val="tx2"/>
                </a:solidFill>
                <a:latin typeface="Times New Roman" pitchFamily="18" charset="0"/>
                <a:cs typeface="Times New Roman" pitchFamily="18" charset="0"/>
              </a:rPr>
              <a:t>Т</a:t>
            </a:r>
            <a:r>
              <a:rPr lang="ru-RU" sz="2400" b="1" dirty="0" smtClean="0">
                <a:solidFill>
                  <a:schemeClr val="tx2"/>
                </a:solidFill>
                <a:latin typeface="Times New Roman" pitchFamily="18" charset="0"/>
                <a:cs typeface="Times New Roman" pitchFamily="18" charset="0"/>
              </a:rPr>
              <a:t>ребовать </a:t>
            </a:r>
            <a:r>
              <a:rPr lang="ru-RU" sz="2400" b="1" dirty="0">
                <a:solidFill>
                  <a:schemeClr val="tx2"/>
                </a:solidFill>
                <a:latin typeface="Times New Roman" pitchFamily="18" charset="0"/>
                <a:cs typeface="Times New Roman" pitchFamily="18" charset="0"/>
              </a:rPr>
              <a:t>выполнение домашних обязанностей, поручений</a:t>
            </a:r>
            <a:r>
              <a:rPr lang="ru-RU" sz="2400" b="1" dirty="0" smtClean="0">
                <a:solidFill>
                  <a:schemeClr val="tx2"/>
                </a:solidFill>
                <a:latin typeface="Times New Roman" pitchFamily="18" charset="0"/>
                <a:cs typeface="Times New Roman" pitchFamily="18" charset="0"/>
              </a:rPr>
              <a:t>.</a:t>
            </a:r>
          </a:p>
          <a:p>
            <a:r>
              <a:rPr lang="ru-RU" sz="2400" b="1" dirty="0">
                <a:latin typeface="Times New Roman" pitchFamily="18" charset="0"/>
                <a:cs typeface="Times New Roman" pitchFamily="18" charset="0"/>
              </a:rPr>
              <a:t>Правило 7</a:t>
            </a:r>
            <a:r>
              <a:rPr lang="ru-RU" sz="2400" dirty="0">
                <a:solidFill>
                  <a:schemeClr val="tx2"/>
                </a:solidFill>
                <a:latin typeface="Times New Roman" pitchFamily="18" charset="0"/>
                <a:cs typeface="Times New Roman" pitchFamily="18" charset="0"/>
              </a:rPr>
              <a:t>. </a:t>
            </a:r>
            <a:r>
              <a:rPr lang="ru-RU" sz="2400" dirty="0" smtClean="0">
                <a:solidFill>
                  <a:schemeClr val="tx2"/>
                </a:solidFill>
                <a:latin typeface="Times New Roman" pitchFamily="18" charset="0"/>
                <a:cs typeface="Times New Roman" pitchFamily="18" charset="0"/>
              </a:rPr>
              <a:t>- </a:t>
            </a:r>
            <a:r>
              <a:rPr lang="ru-RU" sz="2400" b="1" dirty="0">
                <a:solidFill>
                  <a:schemeClr val="tx2"/>
                </a:solidFill>
                <a:latin typeface="Times New Roman" pitchFamily="18" charset="0"/>
                <a:cs typeface="Times New Roman" pitchFamily="18" charset="0"/>
              </a:rPr>
              <a:t>Н</a:t>
            </a:r>
            <a:r>
              <a:rPr lang="ru-RU" sz="2400" b="1" dirty="0" smtClean="0">
                <a:solidFill>
                  <a:schemeClr val="tx2"/>
                </a:solidFill>
                <a:latin typeface="Times New Roman" pitchFamily="18" charset="0"/>
                <a:cs typeface="Times New Roman" pitchFamily="18" charset="0"/>
              </a:rPr>
              <a:t>аучить </a:t>
            </a:r>
            <a:r>
              <a:rPr lang="ru-RU" sz="2400" b="1" dirty="0">
                <a:solidFill>
                  <a:schemeClr val="tx2"/>
                </a:solidFill>
                <a:latin typeface="Times New Roman" pitchFamily="18" charset="0"/>
                <a:cs typeface="Times New Roman" pitchFamily="18" charset="0"/>
              </a:rPr>
              <a:t>общаться с другими детьми, людьми. </a:t>
            </a:r>
            <a:endParaRPr lang="ru-RU" sz="2400" b="1" dirty="0" smtClean="0">
              <a:solidFill>
                <a:schemeClr val="tx2"/>
              </a:solidFill>
              <a:latin typeface="Times New Roman" pitchFamily="18" charset="0"/>
              <a:cs typeface="Times New Roman" pitchFamily="18" charset="0"/>
            </a:endParaRPr>
          </a:p>
          <a:p>
            <a:r>
              <a:rPr lang="ru-RU" sz="2400" b="1" dirty="0">
                <a:latin typeface="Times New Roman" pitchFamily="18" charset="0"/>
                <a:cs typeface="Times New Roman" pitchFamily="18" charset="0"/>
              </a:rPr>
              <a:t>Правило 8</a:t>
            </a:r>
            <a:r>
              <a:rPr lang="ru-RU" sz="2400" b="1" dirty="0">
                <a:solidFill>
                  <a:schemeClr val="tx2"/>
                </a:solidFill>
                <a:latin typeface="Times New Roman" pitchFamily="18" charset="0"/>
                <a:cs typeface="Times New Roman" pitchFamily="18" charset="0"/>
              </a:rPr>
              <a:t>.</a:t>
            </a:r>
            <a:r>
              <a:rPr lang="ru-RU" sz="2400" dirty="0">
                <a:solidFill>
                  <a:schemeClr val="tx2"/>
                </a:solidFill>
                <a:latin typeface="Times New Roman" pitchFamily="18" charset="0"/>
                <a:cs typeface="Times New Roman" pitchFamily="18" charset="0"/>
              </a:rPr>
              <a:t> </a:t>
            </a:r>
            <a:r>
              <a:rPr lang="ru-RU" sz="2400" dirty="0" smtClean="0">
                <a:solidFill>
                  <a:schemeClr val="tx2"/>
                </a:solidFill>
                <a:latin typeface="Times New Roman" pitchFamily="18" charset="0"/>
                <a:cs typeface="Times New Roman" pitchFamily="18" charset="0"/>
              </a:rPr>
              <a:t>- </a:t>
            </a:r>
            <a:r>
              <a:rPr lang="ru-RU" sz="2400" b="1" dirty="0">
                <a:solidFill>
                  <a:schemeClr val="tx2"/>
                </a:solidFill>
                <a:latin typeface="Times New Roman" pitchFamily="18" charset="0"/>
                <a:cs typeface="Times New Roman" pitchFamily="18" charset="0"/>
              </a:rPr>
              <a:t>Ф</a:t>
            </a:r>
            <a:r>
              <a:rPr lang="ru-RU" sz="2400" b="1" dirty="0" smtClean="0">
                <a:solidFill>
                  <a:schemeClr val="tx2"/>
                </a:solidFill>
                <a:latin typeface="Times New Roman" pitchFamily="18" charset="0"/>
                <a:cs typeface="Times New Roman" pitchFamily="18" charset="0"/>
              </a:rPr>
              <a:t>ормировать </a:t>
            </a:r>
            <a:r>
              <a:rPr lang="ru-RU" sz="2400" b="1" dirty="0">
                <a:solidFill>
                  <a:schemeClr val="tx2"/>
                </a:solidFill>
                <a:latin typeface="Times New Roman" pitchFamily="18" charset="0"/>
                <a:cs typeface="Times New Roman" pitchFamily="18" charset="0"/>
              </a:rPr>
              <a:t>нравственные качества: доброту, порядочность, сочувствие, взаимопомощь, ответственность. </a:t>
            </a:r>
            <a:endParaRPr lang="ru-RU" sz="2800" b="1" dirty="0">
              <a:solidFill>
                <a:schemeClr val="tx2"/>
              </a:solidFill>
              <a:latin typeface="Times New Roman" pitchFamily="18" charset="0"/>
              <a:cs typeface="Times New Roman" pitchFamily="18" charset="0"/>
            </a:endParaRPr>
          </a:p>
          <a:p>
            <a:endParaRPr lang="ru-RU" sz="2800" b="1" dirty="0" smtClean="0">
              <a:solidFill>
                <a:schemeClr val="tx2"/>
              </a:solidFill>
              <a:latin typeface="Times New Roman" pitchFamily="18" charset="0"/>
              <a:cs typeface="Times New Roman" pitchFamily="18" charset="0"/>
            </a:endParaRPr>
          </a:p>
          <a:p>
            <a:endParaRPr lang="ru-RU" sz="2800" b="1" dirty="0" smtClean="0">
              <a:solidFill>
                <a:schemeClr val="tx2"/>
              </a:solidFill>
              <a:latin typeface="Times New Roman" pitchFamily="18" charset="0"/>
              <a:cs typeface="Times New Roman" pitchFamily="18" charset="0"/>
            </a:endParaRPr>
          </a:p>
          <a:p>
            <a:endParaRPr lang="ru-RU" sz="2800" b="1" dirty="0">
              <a:solidFill>
                <a:schemeClr val="tx2"/>
              </a:solidFill>
              <a:latin typeface="Times New Roman" pitchFamily="18" charset="0"/>
              <a:cs typeface="Times New Roman" pitchFamily="18" charset="0"/>
            </a:endParaRPr>
          </a:p>
          <a:p>
            <a:endParaRPr lang="ru-RU" sz="3000" b="1" dirty="0">
              <a:solidFill>
                <a:schemeClr val="tx2"/>
              </a:solidFill>
              <a:latin typeface="Times New Roman" pitchFamily="18" charset="0"/>
              <a:cs typeface="Times New Roman" pitchFamily="18" charset="0"/>
            </a:endParaRPr>
          </a:p>
          <a:p>
            <a:endParaRPr lang="ru-RU" dirty="0"/>
          </a:p>
          <a:p>
            <a:endParaRPr lang="ru-RU" b="1" dirty="0" smtClean="0">
              <a:solidFill>
                <a:schemeClr val="tx2"/>
              </a:solidFill>
              <a:latin typeface="Times New Roman" pitchFamily="18" charset="0"/>
              <a:cs typeface="Times New Roman" pitchFamily="18" charset="0"/>
            </a:endParaRPr>
          </a:p>
          <a:p>
            <a:endParaRPr lang="ru-RU" dirty="0"/>
          </a:p>
        </p:txBody>
      </p:sp>
      <p:pic>
        <p:nvPicPr>
          <p:cNvPr id="4" name="Рисунок 3" descr="1.jpeg"/>
          <p:cNvPicPr>
            <a:picLocks noChangeAspect="1"/>
          </p:cNvPicPr>
          <p:nvPr/>
        </p:nvPicPr>
        <p:blipFill>
          <a:blip r:embed="rId2" cstate="print"/>
          <a:stretch>
            <a:fillRect/>
          </a:stretch>
        </p:blipFill>
        <p:spPr>
          <a:xfrm>
            <a:off x="7643834" y="357166"/>
            <a:ext cx="1357322" cy="1785950"/>
          </a:xfrm>
          <a:prstGeom prst="rect">
            <a:avLst/>
          </a:prstGeom>
          <a:effectLst>
            <a:softEdge rad="1270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 </a:t>
            </a:r>
            <a:r>
              <a:rPr lang="ru-RU" sz="3100" dirty="0"/>
              <a:t>С каким лицом вы чаще всего общаетесь </a:t>
            </a:r>
            <a:r>
              <a:rPr lang="ru-RU" sz="3100" dirty="0" smtClean="0"/>
              <a:t/>
            </a:r>
            <a:br>
              <a:rPr lang="ru-RU" sz="3100" dirty="0" smtClean="0"/>
            </a:br>
            <a:r>
              <a:rPr lang="ru-RU" sz="3100" dirty="0" smtClean="0"/>
              <a:t>со </a:t>
            </a:r>
            <a:r>
              <a:rPr lang="ru-RU" sz="3100" dirty="0"/>
              <a:t>своим ребёнком?</a:t>
            </a:r>
            <a:br>
              <a:rPr lang="ru-RU" sz="3100" dirty="0"/>
            </a:br>
            <a:endParaRPr lang="ru-RU" sz="3100" dirty="0"/>
          </a:p>
        </p:txBody>
      </p:sp>
      <p:pic>
        <p:nvPicPr>
          <p:cNvPr id="4" name="Объект 3" descr="http://school1beloreshensk.siteedit.ru/images/916607147.jpg"/>
          <p:cNvPicPr>
            <a:picLocks noGrp="1"/>
          </p:cNvPicPr>
          <p:nvPr>
            <p:ph idx="1"/>
          </p:nvPr>
        </p:nvPicPr>
        <p:blipFill>
          <a:blip r:embed="rId2" cstate="print"/>
          <a:srcRect/>
          <a:stretch>
            <a:fillRect/>
          </a:stretch>
        </p:blipFill>
        <p:spPr bwMode="auto">
          <a:xfrm>
            <a:off x="611560" y="1556792"/>
            <a:ext cx="2376264" cy="2304256"/>
          </a:xfrm>
          <a:prstGeom prst="rect">
            <a:avLst/>
          </a:prstGeom>
          <a:noFill/>
          <a:ln w="9525">
            <a:noFill/>
            <a:miter lim="800000"/>
            <a:headEnd/>
            <a:tailEnd/>
          </a:ln>
        </p:spPr>
      </p:pic>
      <p:pic>
        <p:nvPicPr>
          <p:cNvPr id="5" name="Рисунок 4" descr="http://school1beloreshensk.siteedit.ru/images/916607186.jpg"/>
          <p:cNvPicPr/>
          <p:nvPr/>
        </p:nvPicPr>
        <p:blipFill>
          <a:blip r:embed="rId3" cstate="print"/>
          <a:srcRect/>
          <a:stretch>
            <a:fillRect/>
          </a:stretch>
        </p:blipFill>
        <p:spPr bwMode="auto">
          <a:xfrm>
            <a:off x="3419872" y="1556792"/>
            <a:ext cx="2376264" cy="2305673"/>
          </a:xfrm>
          <a:prstGeom prst="rect">
            <a:avLst/>
          </a:prstGeom>
          <a:noFill/>
          <a:ln w="9525">
            <a:noFill/>
            <a:miter lim="800000"/>
            <a:headEnd/>
            <a:tailEnd/>
          </a:ln>
        </p:spPr>
      </p:pic>
      <p:pic>
        <p:nvPicPr>
          <p:cNvPr id="6" name="Рисунок 5" descr="http://school1beloreshensk.siteedit.ru/images/916607207.jpg"/>
          <p:cNvPicPr/>
          <p:nvPr/>
        </p:nvPicPr>
        <p:blipFill>
          <a:blip r:embed="rId4" cstate="print"/>
          <a:srcRect/>
          <a:stretch>
            <a:fillRect/>
          </a:stretch>
        </p:blipFill>
        <p:spPr bwMode="auto">
          <a:xfrm>
            <a:off x="6084168" y="1556792"/>
            <a:ext cx="2376264" cy="2305673"/>
          </a:xfrm>
          <a:prstGeom prst="rect">
            <a:avLst/>
          </a:prstGeom>
          <a:noFill/>
          <a:ln w="9525">
            <a:noFill/>
            <a:miter lim="800000"/>
            <a:headEnd/>
            <a:tailEnd/>
          </a:ln>
        </p:spPr>
      </p:pic>
      <p:pic>
        <p:nvPicPr>
          <p:cNvPr id="7" name="Рисунок 6" descr="http://school1beloreshensk.siteedit.ru/images/916607226.jpg"/>
          <p:cNvPicPr/>
          <p:nvPr/>
        </p:nvPicPr>
        <p:blipFill>
          <a:blip r:embed="rId5" cstate="print"/>
          <a:srcRect/>
          <a:stretch>
            <a:fillRect/>
          </a:stretch>
        </p:blipFill>
        <p:spPr bwMode="auto">
          <a:xfrm>
            <a:off x="3504368" y="4077072"/>
            <a:ext cx="2304256" cy="2160240"/>
          </a:xfrm>
          <a:prstGeom prst="rect">
            <a:avLst/>
          </a:prstGeom>
          <a:noFill/>
          <a:ln w="9525">
            <a:noFill/>
            <a:miter lim="800000"/>
            <a:headEnd/>
            <a:tailEnd/>
          </a:ln>
        </p:spPr>
      </p:pic>
    </p:spTree>
    <p:extLst>
      <p:ext uri="{BB962C8B-B14F-4D97-AF65-F5344CB8AC3E}">
        <p14:creationId xmlns:p14="http://schemas.microsoft.com/office/powerpoint/2010/main" xmlns="" val="1288292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dirty="0">
                <a:latin typeface="Arial" pitchFamily="34" charset="0"/>
                <a:ea typeface="Calibri" pitchFamily="34" charset="0"/>
                <a:cs typeface="Times New Roman" pitchFamily="18" charset="0"/>
              </a:rPr>
              <a:t> </a:t>
            </a:r>
            <a:r>
              <a:rPr lang="ru-RU" dirty="0" smtClean="0">
                <a:latin typeface="Arial" pitchFamily="34" charset="0"/>
                <a:ea typeface="Calibri" pitchFamily="34" charset="0"/>
                <a:cs typeface="Times New Roman" pitchFamily="18" charset="0"/>
              </a:rPr>
              <a:t/>
            </a:r>
            <a:br>
              <a:rPr lang="ru-RU" dirty="0" smtClean="0">
                <a:latin typeface="Arial" pitchFamily="34" charset="0"/>
                <a:ea typeface="Calibri" pitchFamily="34" charset="0"/>
                <a:cs typeface="Times New Roman" pitchFamily="18" charset="0"/>
              </a:rPr>
            </a:br>
            <a:r>
              <a:rPr lang="ru-RU" sz="3600" dirty="0" smtClean="0">
                <a:latin typeface="Arial" pitchFamily="34" charset="0"/>
                <a:ea typeface="Calibri" pitchFamily="34" charset="0"/>
                <a:cs typeface="Times New Roman" pitchFamily="18" charset="0"/>
              </a:rPr>
              <a:t>С </a:t>
            </a:r>
            <a:r>
              <a:rPr lang="ru-RU" sz="3600" dirty="0">
                <a:latin typeface="Arial" pitchFamily="34" charset="0"/>
                <a:ea typeface="Calibri" pitchFamily="34" charset="0"/>
                <a:cs typeface="Times New Roman" pitchFamily="18" charset="0"/>
              </a:rPr>
              <a:t>каким лицом чаще всего общается с вами ваш ребёнок?</a:t>
            </a:r>
            <a:r>
              <a:rPr lang="ru-RU" sz="3600" dirty="0">
                <a:latin typeface="Arial" pitchFamily="34" charset="0"/>
                <a:cs typeface="Arial" pitchFamily="34" charset="0"/>
              </a:rPr>
              <a:t/>
            </a:r>
            <a:br>
              <a:rPr lang="ru-RU" sz="3600" dirty="0">
                <a:latin typeface="Arial" pitchFamily="34" charset="0"/>
                <a:cs typeface="Arial" pitchFamily="34" charset="0"/>
              </a:rPr>
            </a:br>
            <a:endParaRPr lang="ru-RU" sz="3600" dirty="0"/>
          </a:p>
        </p:txBody>
      </p:sp>
      <p:pic>
        <p:nvPicPr>
          <p:cNvPr id="4" name="Объект 3" descr="http://school1beloreshensk.siteedit.ru/images/916607147.jpg"/>
          <p:cNvPicPr>
            <a:picLocks noGrp="1"/>
          </p:cNvPicPr>
          <p:nvPr>
            <p:ph idx="1"/>
          </p:nvPr>
        </p:nvPicPr>
        <p:blipFill>
          <a:blip r:embed="rId2" cstate="print"/>
          <a:srcRect/>
          <a:stretch>
            <a:fillRect/>
          </a:stretch>
        </p:blipFill>
        <p:spPr bwMode="auto">
          <a:xfrm>
            <a:off x="323528" y="1556792"/>
            <a:ext cx="2304256" cy="2266698"/>
          </a:xfrm>
          <a:prstGeom prst="rect">
            <a:avLst/>
          </a:prstGeom>
          <a:noFill/>
          <a:ln w="9525">
            <a:noFill/>
            <a:miter lim="800000"/>
            <a:headEnd/>
            <a:tailEnd/>
          </a:ln>
        </p:spPr>
      </p:pic>
      <p:pic>
        <p:nvPicPr>
          <p:cNvPr id="5" name="Рисунок 4" descr="http://school1beloreshensk.siteedit.ru/images/916607186.jpg"/>
          <p:cNvPicPr/>
          <p:nvPr/>
        </p:nvPicPr>
        <p:blipFill>
          <a:blip r:embed="rId3" cstate="print"/>
          <a:srcRect/>
          <a:stretch>
            <a:fillRect/>
          </a:stretch>
        </p:blipFill>
        <p:spPr bwMode="auto">
          <a:xfrm>
            <a:off x="3203848" y="1517817"/>
            <a:ext cx="2376264" cy="2305673"/>
          </a:xfrm>
          <a:prstGeom prst="rect">
            <a:avLst/>
          </a:prstGeom>
          <a:noFill/>
          <a:ln w="9525">
            <a:noFill/>
            <a:miter lim="800000"/>
            <a:headEnd/>
            <a:tailEnd/>
          </a:ln>
        </p:spPr>
      </p:pic>
      <p:pic>
        <p:nvPicPr>
          <p:cNvPr id="6" name="Рисунок 5" descr="http://school1beloreshensk.siteedit.ru/images/916607207.jpg"/>
          <p:cNvPicPr/>
          <p:nvPr/>
        </p:nvPicPr>
        <p:blipFill>
          <a:blip r:embed="rId4" cstate="print"/>
          <a:srcRect/>
          <a:stretch>
            <a:fillRect/>
          </a:stretch>
        </p:blipFill>
        <p:spPr bwMode="auto">
          <a:xfrm>
            <a:off x="6084168" y="1556792"/>
            <a:ext cx="2376264" cy="2305673"/>
          </a:xfrm>
          <a:prstGeom prst="rect">
            <a:avLst/>
          </a:prstGeom>
          <a:noFill/>
          <a:ln w="9525">
            <a:noFill/>
            <a:miter lim="800000"/>
            <a:headEnd/>
            <a:tailEnd/>
          </a:ln>
        </p:spPr>
      </p:pic>
      <p:pic>
        <p:nvPicPr>
          <p:cNvPr id="7" name="Рисунок 6" descr="http://school1beloreshensk.siteedit.ru/images/916607226.jpg"/>
          <p:cNvPicPr/>
          <p:nvPr/>
        </p:nvPicPr>
        <p:blipFill>
          <a:blip r:embed="rId5" cstate="print"/>
          <a:srcRect/>
          <a:stretch>
            <a:fillRect/>
          </a:stretch>
        </p:blipFill>
        <p:spPr bwMode="auto">
          <a:xfrm>
            <a:off x="3288344" y="4077072"/>
            <a:ext cx="2304256" cy="2160240"/>
          </a:xfrm>
          <a:prstGeom prst="rect">
            <a:avLst/>
          </a:prstGeom>
          <a:noFill/>
          <a:ln w="9525">
            <a:noFill/>
            <a:miter lim="800000"/>
            <a:headEnd/>
            <a:tailEnd/>
          </a:ln>
        </p:spPr>
      </p:pic>
      <p:pic>
        <p:nvPicPr>
          <p:cNvPr id="8" name="Рисунок 7" descr="http://school1beloreshensk.siteedit.ru/images/916607207.jpg"/>
          <p:cNvPicPr/>
          <p:nvPr/>
        </p:nvPicPr>
        <p:blipFill>
          <a:blip r:embed="rId4" cstate="print"/>
          <a:srcRect/>
          <a:stretch>
            <a:fillRect/>
          </a:stretch>
        </p:blipFill>
        <p:spPr bwMode="auto">
          <a:xfrm>
            <a:off x="6029076" y="1556792"/>
            <a:ext cx="2376264" cy="2305673"/>
          </a:xfrm>
          <a:prstGeom prst="rect">
            <a:avLst/>
          </a:prstGeom>
          <a:noFill/>
          <a:ln w="9525">
            <a:noFill/>
            <a:miter lim="800000"/>
            <a:headEnd/>
            <a:tailEnd/>
          </a:ln>
        </p:spPr>
      </p:pic>
    </p:spTree>
    <p:extLst>
      <p:ext uri="{BB962C8B-B14F-4D97-AF65-F5344CB8AC3E}">
        <p14:creationId xmlns:p14="http://schemas.microsoft.com/office/powerpoint/2010/main" xmlns="" val="4224911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0"/>
            <a:r>
              <a:rPr lang="ru-RU" sz="2800" dirty="0" smtClean="0">
                <a:latin typeface="Arial" pitchFamily="34" charset="0"/>
                <a:ea typeface="Calibri" pitchFamily="34" charset="0"/>
                <a:cs typeface="Times New Roman" pitchFamily="18" charset="0"/>
              </a:rPr>
              <a:t/>
            </a:r>
            <a:br>
              <a:rPr lang="ru-RU" sz="2800" dirty="0" smtClean="0">
                <a:latin typeface="Arial" pitchFamily="34" charset="0"/>
                <a:ea typeface="Calibri" pitchFamily="34" charset="0"/>
                <a:cs typeface="Times New Roman" pitchFamily="18" charset="0"/>
              </a:rPr>
            </a:br>
            <a:r>
              <a:rPr lang="ru-RU" sz="2800" dirty="0" smtClean="0">
                <a:latin typeface="Arial" pitchFamily="34" charset="0"/>
                <a:ea typeface="Calibri" pitchFamily="34" charset="0"/>
                <a:cs typeface="Times New Roman" pitchFamily="18" charset="0"/>
              </a:rPr>
              <a:t>Каким</a:t>
            </a:r>
            <a:r>
              <a:rPr lang="ru-RU" sz="2800" dirty="0">
                <a:latin typeface="Arial" pitchFamily="34" charset="0"/>
                <a:ea typeface="Calibri" pitchFamily="34" charset="0"/>
                <a:cs typeface="Times New Roman" pitchFamily="18" charset="0"/>
              </a:rPr>
              <a:t>, по вашему мнению, должно быть лицо вашего ребёнка во время общения с вами?</a:t>
            </a:r>
            <a:r>
              <a:rPr lang="ru-RU" sz="2800" dirty="0">
                <a:latin typeface="Arial" pitchFamily="34" charset="0"/>
                <a:cs typeface="Arial" pitchFamily="34" charset="0"/>
              </a:rPr>
              <a:t/>
            </a:r>
            <a:br>
              <a:rPr lang="ru-RU" sz="2800" dirty="0">
                <a:latin typeface="Arial" pitchFamily="34" charset="0"/>
                <a:cs typeface="Arial" pitchFamily="34" charset="0"/>
              </a:rPr>
            </a:br>
            <a:endParaRPr lang="ru-RU" sz="2800" dirty="0"/>
          </a:p>
        </p:txBody>
      </p:sp>
      <p:pic>
        <p:nvPicPr>
          <p:cNvPr id="4" name="Объект 3" descr="http://school1beloreshensk.siteedit.ru/images/916607147.jpg"/>
          <p:cNvPicPr>
            <a:picLocks noGrp="1"/>
          </p:cNvPicPr>
          <p:nvPr>
            <p:ph idx="1"/>
          </p:nvPr>
        </p:nvPicPr>
        <p:blipFill>
          <a:blip r:embed="rId2" cstate="print"/>
          <a:srcRect/>
          <a:stretch>
            <a:fillRect/>
          </a:stretch>
        </p:blipFill>
        <p:spPr bwMode="auto">
          <a:xfrm>
            <a:off x="539552" y="1517817"/>
            <a:ext cx="2160240" cy="2305673"/>
          </a:xfrm>
          <a:prstGeom prst="rect">
            <a:avLst/>
          </a:prstGeom>
          <a:noFill/>
          <a:ln w="9525">
            <a:noFill/>
            <a:miter lim="800000"/>
            <a:headEnd/>
            <a:tailEnd/>
          </a:ln>
        </p:spPr>
      </p:pic>
      <p:pic>
        <p:nvPicPr>
          <p:cNvPr id="5" name="Рисунок 4" descr="http://school1beloreshensk.siteedit.ru/images/916607186.jpg"/>
          <p:cNvPicPr/>
          <p:nvPr/>
        </p:nvPicPr>
        <p:blipFill>
          <a:blip r:embed="rId3" cstate="print"/>
          <a:srcRect/>
          <a:stretch>
            <a:fillRect/>
          </a:stretch>
        </p:blipFill>
        <p:spPr bwMode="auto">
          <a:xfrm>
            <a:off x="3203848" y="1517817"/>
            <a:ext cx="2376264" cy="2305673"/>
          </a:xfrm>
          <a:prstGeom prst="rect">
            <a:avLst/>
          </a:prstGeom>
          <a:noFill/>
          <a:ln w="9525">
            <a:noFill/>
            <a:miter lim="800000"/>
            <a:headEnd/>
            <a:tailEnd/>
          </a:ln>
        </p:spPr>
      </p:pic>
      <p:pic>
        <p:nvPicPr>
          <p:cNvPr id="6" name="Рисунок 5" descr="http://school1beloreshensk.siteedit.ru/images/916607186.jpg"/>
          <p:cNvPicPr/>
          <p:nvPr/>
        </p:nvPicPr>
        <p:blipFill>
          <a:blip r:embed="rId3" cstate="print"/>
          <a:srcRect/>
          <a:stretch>
            <a:fillRect/>
          </a:stretch>
        </p:blipFill>
        <p:spPr bwMode="auto">
          <a:xfrm>
            <a:off x="6228184" y="1603766"/>
            <a:ext cx="2376264" cy="2305673"/>
          </a:xfrm>
          <a:prstGeom prst="rect">
            <a:avLst/>
          </a:prstGeom>
          <a:noFill/>
          <a:ln w="9525">
            <a:noFill/>
            <a:miter lim="800000"/>
            <a:headEnd/>
            <a:tailEnd/>
          </a:ln>
        </p:spPr>
      </p:pic>
      <p:pic>
        <p:nvPicPr>
          <p:cNvPr id="7" name="Рисунок 6" descr="http://school1beloreshensk.siteedit.ru/images/916607226.jpg"/>
          <p:cNvPicPr/>
          <p:nvPr/>
        </p:nvPicPr>
        <p:blipFill>
          <a:blip r:embed="rId4" cstate="print"/>
          <a:srcRect/>
          <a:stretch>
            <a:fillRect/>
          </a:stretch>
        </p:blipFill>
        <p:spPr bwMode="auto">
          <a:xfrm>
            <a:off x="3288344" y="4077072"/>
            <a:ext cx="2304256" cy="2160240"/>
          </a:xfrm>
          <a:prstGeom prst="rect">
            <a:avLst/>
          </a:prstGeom>
          <a:noFill/>
          <a:ln w="9525">
            <a:noFill/>
            <a:miter lim="800000"/>
            <a:headEnd/>
            <a:tailEnd/>
          </a:ln>
        </p:spPr>
      </p:pic>
    </p:spTree>
    <p:extLst>
      <p:ext uri="{BB962C8B-B14F-4D97-AF65-F5344CB8AC3E}">
        <p14:creationId xmlns:p14="http://schemas.microsoft.com/office/powerpoint/2010/main" xmlns="" val="3303901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539552" y="30896"/>
            <a:ext cx="8229600" cy="1453888"/>
          </a:xfrm>
        </p:spPr>
        <p:txBody>
          <a:bodyPr/>
          <a:lstStyle/>
          <a:p>
            <a:pPr eaLnBrk="1" fontAlgn="auto" hangingPunct="1">
              <a:spcAft>
                <a:spcPts val="0"/>
              </a:spcAft>
              <a:defRPr/>
            </a:pPr>
            <a:r>
              <a:rPr lang="ru-RU" dirty="0">
                <a:solidFill>
                  <a:schemeClr val="accent4">
                    <a:lumMod val="50000"/>
                  </a:schemeClr>
                </a:solidFill>
                <a:latin typeface="Arial Unicode MS" pitchFamily="34" charset="-128"/>
                <a:ea typeface="Arial Unicode MS" pitchFamily="34" charset="-128"/>
                <a:cs typeface="Arial Unicode MS" pitchFamily="34" charset="-128"/>
              </a:rPr>
              <a:t>Бывают секунды. Минуты…</a:t>
            </a:r>
          </a:p>
        </p:txBody>
      </p:sp>
      <p:sp>
        <p:nvSpPr>
          <p:cNvPr id="3" name="Подзаголовок 2"/>
          <p:cNvSpPr>
            <a:spLocks noGrp="1"/>
          </p:cNvSpPr>
          <p:nvPr>
            <p:ph type="subTitle" idx="4294967295"/>
          </p:nvPr>
        </p:nvSpPr>
        <p:spPr>
          <a:xfrm>
            <a:off x="0" y="5643563"/>
            <a:ext cx="9144000" cy="668337"/>
          </a:xfrm>
        </p:spPr>
        <p:txBody>
          <a:bodyPr>
            <a:noAutofit/>
          </a:bodyPr>
          <a:lstStyle/>
          <a:p>
            <a:pPr marL="0" indent="0" algn="ctr" eaLnBrk="1" fontAlgn="auto" hangingPunct="1">
              <a:spcAft>
                <a:spcPts val="0"/>
              </a:spcAft>
              <a:buClr>
                <a:schemeClr val="tx1">
                  <a:shade val="95000"/>
                </a:schemeClr>
              </a:buClr>
              <a:buFont typeface="Wingdings 2"/>
              <a:buNone/>
              <a:defRPr/>
            </a:pPr>
            <a:r>
              <a:rPr lang="ru-RU" sz="4400" b="1" dirty="0">
                <a:solidFill>
                  <a:schemeClr val="accent4">
                    <a:lumMod val="50000"/>
                  </a:schemeClr>
                </a:solidFill>
                <a:latin typeface="Arial Unicode MS" pitchFamily="34" charset="-128"/>
                <a:ea typeface="Arial Unicode MS" pitchFamily="34" charset="-128"/>
                <a:cs typeface="Arial Unicode MS" pitchFamily="34" charset="-128"/>
              </a:rPr>
              <a:t>от которых зависит очень многое</a:t>
            </a:r>
          </a:p>
        </p:txBody>
      </p:sp>
      <p:pic>
        <p:nvPicPr>
          <p:cNvPr id="22532" name="Picture 2" descr="C:\Documents and Settings\user\Рабочий стол\толерантн\Дети\сс.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1760" y="1296565"/>
            <a:ext cx="1730375"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3" name="Picture 4" descr="C:\Documents and Settings\user\Рабочий стол\толерантн\Дети\ссора.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24487" y="1304925"/>
            <a:ext cx="1438275" cy="175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4" name="Picture 5" descr="C:\Documents and Settings\user\Рабочий стол\толерантн\Дети\ссо.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t="11111"/>
          <a:stretch>
            <a:fillRect/>
          </a:stretch>
        </p:blipFill>
        <p:spPr bwMode="auto">
          <a:xfrm>
            <a:off x="5072063" y="3357563"/>
            <a:ext cx="2143125" cy="187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5" name="Picture 8" descr="C:\Documents and Settings\user\Рабочий стол\внеклассная работа\семь\3184.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49425" y="3357563"/>
            <a:ext cx="2798763" cy="185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26222964"/>
      </p:ext>
    </p:extLst>
  </p:cSld>
  <p:clrMapOvr>
    <a:masterClrMapping/>
  </p:clrMapOvr>
  <p:transition>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95536" y="285751"/>
            <a:ext cx="7834064" cy="1314658"/>
          </a:xfrm>
        </p:spPr>
        <p:txBody>
          <a:bodyPr>
            <a:normAutofit fontScale="90000"/>
          </a:bodyPr>
          <a:lstStyle/>
          <a:p>
            <a:pPr eaLnBrk="1" fontAlgn="auto" hangingPunct="1">
              <a:spcAft>
                <a:spcPts val="0"/>
              </a:spcAft>
              <a:defRPr/>
            </a:pPr>
            <a:r>
              <a:rPr lang="ru-RU" b="1" dirty="0">
                <a:solidFill>
                  <a:schemeClr val="accent4">
                    <a:lumMod val="50000"/>
                  </a:schemeClr>
                </a:solidFill>
                <a:latin typeface="Arial Unicode MS" pitchFamily="34" charset="-128"/>
                <a:ea typeface="Arial Unicode MS" pitchFamily="34" charset="-128"/>
                <a:cs typeface="Arial Unicode MS" pitchFamily="34" charset="-128"/>
              </a:rPr>
              <a:t>И в эти секунды нельзя допустить </a:t>
            </a:r>
            <a:r>
              <a:rPr lang="ru-RU" b="1" dirty="0" smtClean="0">
                <a:solidFill>
                  <a:schemeClr val="accent4">
                    <a:lumMod val="50000"/>
                  </a:schemeClr>
                </a:solidFill>
                <a:latin typeface="Arial Unicode MS" pitchFamily="34" charset="-128"/>
                <a:ea typeface="Arial Unicode MS" pitchFamily="34" charset="-128"/>
                <a:cs typeface="Arial Unicode MS" pitchFamily="34" charset="-128"/>
              </a:rPr>
              <a:t>ошибку</a:t>
            </a:r>
            <a:endParaRPr lang="ru-RU" b="1" dirty="0">
              <a:solidFill>
                <a:schemeClr val="accent4">
                  <a:lumMod val="50000"/>
                </a:schemeClr>
              </a:solidFill>
              <a:latin typeface="Arial Unicode MS" pitchFamily="34" charset="-128"/>
              <a:ea typeface="Arial Unicode MS" pitchFamily="34" charset="-128"/>
              <a:cs typeface="Arial Unicode MS" pitchFamily="34" charset="-128"/>
            </a:endParaRPr>
          </a:p>
        </p:txBody>
      </p:sp>
      <p:sp>
        <p:nvSpPr>
          <p:cNvPr id="3" name="Подзаголовок 2"/>
          <p:cNvSpPr>
            <a:spLocks noGrp="1"/>
          </p:cNvSpPr>
          <p:nvPr>
            <p:ph type="subTitle" idx="4294967295"/>
          </p:nvPr>
        </p:nvSpPr>
        <p:spPr>
          <a:xfrm>
            <a:off x="0" y="4941888"/>
            <a:ext cx="6516688" cy="1525587"/>
          </a:xfrm>
        </p:spPr>
        <p:txBody>
          <a:bodyPr>
            <a:noAutofit/>
          </a:bodyPr>
          <a:lstStyle/>
          <a:p>
            <a:pPr marL="0" indent="0" algn="ctr" eaLnBrk="1" fontAlgn="auto" hangingPunct="1">
              <a:spcAft>
                <a:spcPts val="0"/>
              </a:spcAft>
              <a:buClr>
                <a:schemeClr val="tx1">
                  <a:shade val="95000"/>
                </a:schemeClr>
              </a:buClr>
              <a:buFont typeface="Wingdings 2"/>
              <a:buNone/>
              <a:defRPr/>
            </a:pPr>
            <a:r>
              <a:rPr lang="ru-RU" sz="3600" b="1" dirty="0">
                <a:solidFill>
                  <a:schemeClr val="accent4">
                    <a:lumMod val="50000"/>
                  </a:schemeClr>
                </a:solidFill>
                <a:latin typeface="Arial Unicode MS" pitchFamily="34" charset="-128"/>
                <a:ea typeface="Arial Unicode MS" pitchFamily="34" charset="-128"/>
                <a:cs typeface="Arial Unicode MS" pitchFamily="34" charset="-128"/>
              </a:rPr>
              <a:t>иначе после этого не останется ничего, кроме боли</a:t>
            </a:r>
          </a:p>
        </p:txBody>
      </p:sp>
      <p:pic>
        <p:nvPicPr>
          <p:cNvPr id="24580" name="Picture 6" descr="C:\Documents and Settings\user\Рабочий стол\внеклассная работа\семь\c160a7a9c204756937b9d235034_prev.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29804" y="1768680"/>
            <a:ext cx="3485285" cy="255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1" name="Picture 2" descr="Картинка 3 из 992">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1768680"/>
            <a:ext cx="3836987" cy="255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2"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89268" y="4366766"/>
            <a:ext cx="1898874" cy="23735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07393044"/>
      </p:ext>
    </p:extLst>
  </p:cSld>
  <p:clrMapOvr>
    <a:masterClrMapping/>
  </p:clrMapOvr>
  <p:transition>
    <p:split orient="ver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0" y="0"/>
            <a:ext cx="8893175" cy="6858000"/>
          </a:xfrm>
        </p:spPr>
        <p:txBody>
          <a:bodyPr/>
          <a:lstStyle/>
          <a:p>
            <a:pPr algn="ctr" eaLnBrk="1" fontAlgn="auto" hangingPunct="1">
              <a:spcAft>
                <a:spcPts val="0"/>
              </a:spcAft>
              <a:defRPr/>
            </a:pPr>
            <a:r>
              <a:rPr lang="ru-RU" sz="2400" b="1" i="1" dirty="0">
                <a:solidFill>
                  <a:srgbClr val="A50021"/>
                </a:solidFill>
                <a:latin typeface="Times New Roman" pitchFamily="18" charset="0"/>
                <a:cs typeface="Times New Roman" pitchFamily="18" charset="0"/>
              </a:rPr>
              <a:t>Ребенок учится тому,</a:t>
            </a:r>
            <a:br>
              <a:rPr lang="ru-RU" sz="2400" b="1" i="1" dirty="0">
                <a:solidFill>
                  <a:srgbClr val="A50021"/>
                </a:solidFill>
                <a:latin typeface="Times New Roman" pitchFamily="18" charset="0"/>
                <a:cs typeface="Times New Roman" pitchFamily="18" charset="0"/>
              </a:rPr>
            </a:br>
            <a:r>
              <a:rPr lang="ru-RU" sz="2400" b="1" i="1" dirty="0">
                <a:solidFill>
                  <a:srgbClr val="A50021"/>
                </a:solidFill>
                <a:latin typeface="Times New Roman" pitchFamily="18" charset="0"/>
                <a:cs typeface="Times New Roman" pitchFamily="18" charset="0"/>
              </a:rPr>
              <a:t>Что видит у себя в дому.</a:t>
            </a:r>
            <a:br>
              <a:rPr lang="ru-RU" sz="2400" b="1" i="1" dirty="0">
                <a:solidFill>
                  <a:srgbClr val="A50021"/>
                </a:solidFill>
                <a:latin typeface="Times New Roman" pitchFamily="18" charset="0"/>
                <a:cs typeface="Times New Roman" pitchFamily="18" charset="0"/>
              </a:rPr>
            </a:br>
            <a:r>
              <a:rPr lang="ru-RU" sz="2400" b="1" i="1" dirty="0">
                <a:solidFill>
                  <a:srgbClr val="A50021"/>
                </a:solidFill>
                <a:latin typeface="Times New Roman" pitchFamily="18" charset="0"/>
                <a:cs typeface="Times New Roman" pitchFamily="18" charset="0"/>
              </a:rPr>
              <a:t>Родители – пример ему.</a:t>
            </a:r>
            <a:br>
              <a:rPr lang="ru-RU" sz="2400" b="1" i="1" dirty="0">
                <a:solidFill>
                  <a:srgbClr val="A50021"/>
                </a:solidFill>
                <a:latin typeface="Times New Roman" pitchFamily="18" charset="0"/>
                <a:cs typeface="Times New Roman" pitchFamily="18" charset="0"/>
              </a:rPr>
            </a:br>
            <a:r>
              <a:rPr lang="ru-RU" sz="2400" b="1" i="1" dirty="0">
                <a:solidFill>
                  <a:srgbClr val="A50021"/>
                </a:solidFill>
                <a:latin typeface="Times New Roman" pitchFamily="18" charset="0"/>
                <a:cs typeface="Times New Roman" pitchFamily="18" charset="0"/>
              </a:rPr>
              <a:t>Кто при жене и детях груб,</a:t>
            </a:r>
            <a:br>
              <a:rPr lang="ru-RU" sz="2400" b="1" i="1" dirty="0">
                <a:solidFill>
                  <a:srgbClr val="A50021"/>
                </a:solidFill>
                <a:latin typeface="Times New Roman" pitchFamily="18" charset="0"/>
                <a:cs typeface="Times New Roman" pitchFamily="18" charset="0"/>
              </a:rPr>
            </a:br>
            <a:r>
              <a:rPr lang="ru-RU" sz="2400" b="1" i="1" dirty="0">
                <a:solidFill>
                  <a:srgbClr val="A50021"/>
                </a:solidFill>
                <a:latin typeface="Times New Roman" pitchFamily="18" charset="0"/>
                <a:cs typeface="Times New Roman" pitchFamily="18" charset="0"/>
              </a:rPr>
              <a:t>Кому язык распутства люб,</a:t>
            </a:r>
            <a:br>
              <a:rPr lang="ru-RU" sz="2400" b="1" i="1" dirty="0">
                <a:solidFill>
                  <a:srgbClr val="A50021"/>
                </a:solidFill>
                <a:latin typeface="Times New Roman" pitchFamily="18" charset="0"/>
                <a:cs typeface="Times New Roman" pitchFamily="18" charset="0"/>
              </a:rPr>
            </a:br>
            <a:r>
              <a:rPr lang="ru-RU" sz="2400" b="1" i="1" dirty="0">
                <a:solidFill>
                  <a:srgbClr val="A50021"/>
                </a:solidFill>
                <a:latin typeface="Times New Roman" pitchFamily="18" charset="0"/>
                <a:cs typeface="Times New Roman" pitchFamily="18" charset="0"/>
              </a:rPr>
              <a:t>Пусть помнит, что с лихвой получит</a:t>
            </a:r>
            <a:br>
              <a:rPr lang="ru-RU" sz="2400" b="1" i="1" dirty="0">
                <a:solidFill>
                  <a:srgbClr val="A50021"/>
                </a:solidFill>
                <a:latin typeface="Times New Roman" pitchFamily="18" charset="0"/>
                <a:cs typeface="Times New Roman" pitchFamily="18" charset="0"/>
              </a:rPr>
            </a:br>
            <a:r>
              <a:rPr lang="ru-RU" sz="2400" b="1" i="1" dirty="0">
                <a:solidFill>
                  <a:srgbClr val="A50021"/>
                </a:solidFill>
                <a:latin typeface="Times New Roman" pitchFamily="18" charset="0"/>
                <a:cs typeface="Times New Roman" pitchFamily="18" charset="0"/>
              </a:rPr>
              <a:t>От них все то, чему их учит.</a:t>
            </a:r>
            <a:br>
              <a:rPr lang="ru-RU" sz="2400" b="1" i="1" dirty="0">
                <a:solidFill>
                  <a:srgbClr val="A50021"/>
                </a:solidFill>
                <a:latin typeface="Times New Roman" pitchFamily="18" charset="0"/>
                <a:cs typeface="Times New Roman" pitchFamily="18" charset="0"/>
              </a:rPr>
            </a:br>
            <a:r>
              <a:rPr lang="ru-RU" sz="2400" b="1" i="1" dirty="0">
                <a:solidFill>
                  <a:srgbClr val="A50021"/>
                </a:solidFill>
                <a:latin typeface="Times New Roman" pitchFamily="18" charset="0"/>
                <a:cs typeface="Times New Roman" pitchFamily="18" charset="0"/>
              </a:rPr>
              <a:t>Там, где аббат не враг вина,</a:t>
            </a:r>
            <a:br>
              <a:rPr lang="ru-RU" sz="2400" b="1" i="1" dirty="0">
                <a:solidFill>
                  <a:srgbClr val="A50021"/>
                </a:solidFill>
                <a:latin typeface="Times New Roman" pitchFamily="18" charset="0"/>
                <a:cs typeface="Times New Roman" pitchFamily="18" charset="0"/>
              </a:rPr>
            </a:br>
            <a:r>
              <a:rPr lang="ru-RU" sz="2400" b="1" i="1" dirty="0">
                <a:solidFill>
                  <a:srgbClr val="A50021"/>
                </a:solidFill>
                <a:latin typeface="Times New Roman" pitchFamily="18" charset="0"/>
                <a:cs typeface="Times New Roman" pitchFamily="18" charset="0"/>
              </a:rPr>
              <a:t>Вся братия </a:t>
            </a:r>
            <a:r>
              <a:rPr lang="ru-RU" sz="2400" b="1" i="1" dirty="0" err="1">
                <a:solidFill>
                  <a:srgbClr val="A50021"/>
                </a:solidFill>
                <a:latin typeface="Times New Roman" pitchFamily="18" charset="0"/>
                <a:cs typeface="Times New Roman" pitchFamily="18" charset="0"/>
              </a:rPr>
              <a:t>пьяным-пьяна</a:t>
            </a:r>
            <a:r>
              <a:rPr lang="ru-RU" sz="2400" b="1" i="1" dirty="0">
                <a:solidFill>
                  <a:srgbClr val="A50021"/>
                </a:solidFill>
                <a:latin typeface="Times New Roman" pitchFamily="18" charset="0"/>
                <a:cs typeface="Times New Roman" pitchFamily="18" charset="0"/>
              </a:rPr>
              <a:t>.</a:t>
            </a:r>
            <a:br>
              <a:rPr lang="ru-RU" sz="2400" b="1" i="1" dirty="0">
                <a:solidFill>
                  <a:srgbClr val="A50021"/>
                </a:solidFill>
                <a:latin typeface="Times New Roman" pitchFamily="18" charset="0"/>
                <a:cs typeface="Times New Roman" pitchFamily="18" charset="0"/>
              </a:rPr>
            </a:br>
            <a:r>
              <a:rPr lang="ru-RU" sz="2400" b="1" i="1" dirty="0">
                <a:solidFill>
                  <a:srgbClr val="A50021"/>
                </a:solidFill>
                <a:latin typeface="Times New Roman" pitchFamily="18" charset="0"/>
                <a:cs typeface="Times New Roman" pitchFamily="18" charset="0"/>
              </a:rPr>
              <a:t>Не волк воспитывал овец.</a:t>
            </a:r>
            <a:br>
              <a:rPr lang="ru-RU" sz="2400" b="1" i="1" dirty="0">
                <a:solidFill>
                  <a:srgbClr val="A50021"/>
                </a:solidFill>
                <a:latin typeface="Times New Roman" pitchFamily="18" charset="0"/>
                <a:cs typeface="Times New Roman" pitchFamily="18" charset="0"/>
              </a:rPr>
            </a:br>
            <a:r>
              <a:rPr lang="ru-RU" sz="2400" b="1" i="1" dirty="0">
                <a:solidFill>
                  <a:srgbClr val="A50021"/>
                </a:solidFill>
                <a:latin typeface="Times New Roman" pitchFamily="18" charset="0"/>
                <a:cs typeface="Times New Roman" pitchFamily="18" charset="0"/>
              </a:rPr>
              <a:t>Походку раку дал отец.</a:t>
            </a:r>
            <a:br>
              <a:rPr lang="ru-RU" sz="2400" b="1" i="1" dirty="0">
                <a:solidFill>
                  <a:srgbClr val="A50021"/>
                </a:solidFill>
                <a:latin typeface="Times New Roman" pitchFamily="18" charset="0"/>
                <a:cs typeface="Times New Roman" pitchFamily="18" charset="0"/>
              </a:rPr>
            </a:br>
            <a:r>
              <a:rPr lang="ru-RU" sz="2400" b="1" i="1" dirty="0">
                <a:solidFill>
                  <a:srgbClr val="A50021"/>
                </a:solidFill>
                <a:latin typeface="Times New Roman" pitchFamily="18" charset="0"/>
                <a:cs typeface="Times New Roman" pitchFamily="18" charset="0"/>
              </a:rPr>
              <a:t>Коль видят нас и слышат дети,</a:t>
            </a:r>
            <a:br>
              <a:rPr lang="ru-RU" sz="2400" b="1" i="1" dirty="0">
                <a:solidFill>
                  <a:srgbClr val="A50021"/>
                </a:solidFill>
                <a:latin typeface="Times New Roman" pitchFamily="18" charset="0"/>
                <a:cs typeface="Times New Roman" pitchFamily="18" charset="0"/>
              </a:rPr>
            </a:br>
            <a:r>
              <a:rPr lang="ru-RU" sz="2400" b="1" i="1" dirty="0">
                <a:solidFill>
                  <a:srgbClr val="A50021"/>
                </a:solidFill>
                <a:latin typeface="Times New Roman" pitchFamily="18" charset="0"/>
                <a:cs typeface="Times New Roman" pitchFamily="18" charset="0"/>
              </a:rPr>
              <a:t>Мы за дела свои в ответе.</a:t>
            </a:r>
            <a:br>
              <a:rPr lang="ru-RU" sz="2400" b="1" i="1" dirty="0">
                <a:solidFill>
                  <a:srgbClr val="A50021"/>
                </a:solidFill>
                <a:latin typeface="Times New Roman" pitchFamily="18" charset="0"/>
                <a:cs typeface="Times New Roman" pitchFamily="18" charset="0"/>
              </a:rPr>
            </a:br>
            <a:r>
              <a:rPr lang="ru-RU" sz="2400" b="1" i="1" dirty="0">
                <a:solidFill>
                  <a:srgbClr val="A50021"/>
                </a:solidFill>
                <a:latin typeface="Times New Roman" pitchFamily="18" charset="0"/>
                <a:cs typeface="Times New Roman" pitchFamily="18" charset="0"/>
              </a:rPr>
              <a:t>И за слова: легко толкнуть</a:t>
            </a:r>
            <a:br>
              <a:rPr lang="ru-RU" sz="2400" b="1" i="1" dirty="0">
                <a:solidFill>
                  <a:srgbClr val="A50021"/>
                </a:solidFill>
                <a:latin typeface="Times New Roman" pitchFamily="18" charset="0"/>
                <a:cs typeface="Times New Roman" pitchFamily="18" charset="0"/>
              </a:rPr>
            </a:br>
            <a:r>
              <a:rPr lang="ru-RU" sz="2400" b="1" i="1" dirty="0">
                <a:solidFill>
                  <a:srgbClr val="A50021"/>
                </a:solidFill>
                <a:latin typeface="Times New Roman" pitchFamily="18" charset="0"/>
                <a:cs typeface="Times New Roman" pitchFamily="18" charset="0"/>
              </a:rPr>
              <a:t>Детей на нехороший путь. </a:t>
            </a:r>
            <a:br>
              <a:rPr lang="ru-RU" sz="2400" b="1" i="1" dirty="0">
                <a:solidFill>
                  <a:srgbClr val="A50021"/>
                </a:solidFill>
                <a:latin typeface="Times New Roman" pitchFamily="18" charset="0"/>
                <a:cs typeface="Times New Roman" pitchFamily="18" charset="0"/>
              </a:rPr>
            </a:br>
            <a:r>
              <a:rPr lang="ru-RU" sz="2400" b="1" i="1" dirty="0">
                <a:solidFill>
                  <a:srgbClr val="A50021"/>
                </a:solidFill>
                <a:latin typeface="Times New Roman" pitchFamily="18" charset="0"/>
                <a:cs typeface="Times New Roman" pitchFamily="18" charset="0"/>
              </a:rPr>
              <a:t>Держи в приличии свой дом,</a:t>
            </a:r>
            <a:br>
              <a:rPr lang="ru-RU" sz="2400" b="1" i="1" dirty="0">
                <a:solidFill>
                  <a:srgbClr val="A50021"/>
                </a:solidFill>
                <a:latin typeface="Times New Roman" pitchFamily="18" charset="0"/>
                <a:cs typeface="Times New Roman" pitchFamily="18" charset="0"/>
              </a:rPr>
            </a:br>
            <a:r>
              <a:rPr lang="ru-RU" sz="2400" b="1" i="1" dirty="0">
                <a:solidFill>
                  <a:srgbClr val="A50021"/>
                </a:solidFill>
                <a:latin typeface="Times New Roman" pitchFamily="18" charset="0"/>
                <a:cs typeface="Times New Roman" pitchFamily="18" charset="0"/>
              </a:rPr>
              <a:t>Чтобы не каяться потом.</a:t>
            </a:r>
            <a:br>
              <a:rPr lang="ru-RU" sz="2400" b="1" i="1" dirty="0">
                <a:solidFill>
                  <a:srgbClr val="A50021"/>
                </a:solidFill>
                <a:latin typeface="Times New Roman" pitchFamily="18" charset="0"/>
                <a:cs typeface="Times New Roman" pitchFamily="18" charset="0"/>
              </a:rPr>
            </a:br>
            <a:r>
              <a:rPr lang="ru-RU" sz="2800" b="1" i="1" dirty="0">
                <a:solidFill>
                  <a:srgbClr val="A50021"/>
                </a:solidFill>
                <a:latin typeface="Times New Roman" pitchFamily="18" charset="0"/>
                <a:cs typeface="Times New Roman" pitchFamily="18" charset="0"/>
              </a:rPr>
              <a:t>                              Себастьян Брандт</a:t>
            </a:r>
          </a:p>
        </p:txBody>
      </p:sp>
    </p:spTree>
    <p:extLst>
      <p:ext uri="{BB962C8B-B14F-4D97-AF65-F5344CB8AC3E}">
        <p14:creationId xmlns:p14="http://schemas.microsoft.com/office/powerpoint/2010/main" xmlns="" val="128873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0" fill="hold"/>
                                        <p:tgtEl>
                                          <p:spTgt spid="7170"/>
                                        </p:tgtEl>
                                        <p:attrNameLst>
                                          <p:attrName>ppt_x</p:attrName>
                                        </p:attrNameLst>
                                      </p:cBhvr>
                                      <p:tavLst>
                                        <p:tav tm="0">
                                          <p:val>
                                            <p:strVal val="#ppt_x"/>
                                          </p:val>
                                        </p:tav>
                                        <p:tav tm="100000">
                                          <p:val>
                                            <p:strVal val="#ppt_x"/>
                                          </p:val>
                                        </p:tav>
                                      </p:tavLst>
                                    </p:anim>
                                    <p:anim calcmode="lin" valueType="num">
                                      <p:cBhvr additive="base">
                                        <p:cTn id="8" dur="50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88640"/>
            <a:ext cx="8568952" cy="6408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42082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1220" y="142876"/>
            <a:ext cx="8064896" cy="66500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06663901"/>
      </p:ext>
    </p:extLst>
  </p:cSld>
  <p:clrMapOvr>
    <a:masterClrMapping/>
  </p:clrMapOvr>
  <p:transition>
    <p:pull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Прямоугольник 1"/>
          <p:cNvSpPr>
            <a:spLocks noChangeArrowheads="1"/>
          </p:cNvSpPr>
          <p:nvPr/>
        </p:nvSpPr>
        <p:spPr bwMode="auto">
          <a:xfrm>
            <a:off x="395536" y="333375"/>
            <a:ext cx="8497639" cy="5632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ru-RU" sz="3600" b="1" dirty="0">
                <a:solidFill>
                  <a:srgbClr val="A50021"/>
                </a:solidFill>
                <a:cs typeface="Iskoola Pota" pitchFamily="34" charset="0"/>
              </a:rPr>
              <a:t>Мы сильно заблуждаемся, если думаем, что жизнь ребенка в школьном возрасте вся принадлежит школе. Нет, школа имеет только весьма небольшую долю в том естественном развитии дитяти, на которое гораздо больше влияния оказывают время, природа и семейная жизнь.</a:t>
            </a:r>
          </a:p>
          <a:p>
            <a:pPr algn="r"/>
            <a:r>
              <a:rPr lang="ru-RU" sz="3600" b="1" dirty="0">
                <a:solidFill>
                  <a:srgbClr val="A50021"/>
                </a:solidFill>
                <a:cs typeface="Iskoola Pota" pitchFamily="34" charset="0"/>
              </a:rPr>
              <a:t>                                                                                                      К.Д. Ушинский</a:t>
            </a:r>
            <a:r>
              <a:rPr lang="ru-RU" sz="3200" b="1" dirty="0">
                <a:solidFill>
                  <a:srgbClr val="A50021"/>
                </a:solidFill>
                <a:cs typeface="Iskoola Pota" pitchFamily="34" charset="0"/>
              </a:rPr>
              <a:t> </a:t>
            </a:r>
          </a:p>
        </p:txBody>
      </p:sp>
    </p:spTree>
    <p:extLst>
      <p:ext uri="{BB962C8B-B14F-4D97-AF65-F5344CB8AC3E}">
        <p14:creationId xmlns:p14="http://schemas.microsoft.com/office/powerpoint/2010/main" xmlns="" val="183240673"/>
      </p:ext>
    </p:extLst>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idx="4294967295"/>
          </p:nvPr>
        </p:nvSpPr>
        <p:spPr bwMode="auto">
          <a:xfrm>
            <a:off x="467544" y="595971"/>
            <a:ext cx="4391719"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endParaRPr lang="ru-RU" sz="800" dirty="0" smtClean="0">
              <a:effectLst/>
            </a:endParaRPr>
          </a:p>
        </p:txBody>
      </p:sp>
      <p:pic>
        <p:nvPicPr>
          <p:cNvPr id="2867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388" y="260350"/>
            <a:ext cx="5715000"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77"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4168" y="980728"/>
            <a:ext cx="2857500" cy="476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07704" y="3382257"/>
            <a:ext cx="2447478" cy="3265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33939466"/>
      </p:ext>
    </p:extLst>
  </p:cSld>
  <p:clrMapOvr>
    <a:masterClrMapping/>
  </p:clrMapOvr>
  <p:transition>
    <p:spli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7900" y="188913"/>
            <a:ext cx="4133850" cy="299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850" y="3357563"/>
            <a:ext cx="4991100" cy="314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5"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1272" y="188912"/>
            <a:ext cx="4015316" cy="3011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00192" y="3357562"/>
            <a:ext cx="1811358" cy="3140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42672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88640"/>
            <a:ext cx="8736970" cy="65527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492987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7531" y="260648"/>
            <a:ext cx="8544950" cy="6408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624798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88640"/>
            <a:ext cx="8736971" cy="65527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432074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1" y="188640"/>
            <a:ext cx="8568952" cy="64267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98058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88639"/>
            <a:ext cx="8784975" cy="6588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804950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a:xfrm>
            <a:off x="642938" y="142875"/>
            <a:ext cx="8229600" cy="1000125"/>
          </a:xfrm>
        </p:spPr>
        <p:txBody>
          <a:bodyPr/>
          <a:lstStyle/>
          <a:p>
            <a:pPr eaLnBrk="1" hangingPunct="1"/>
            <a:r>
              <a:rPr lang="ru-RU" b="1" dirty="0" smtClean="0">
                <a:latin typeface="Times New Roman" pitchFamily="18" charset="0"/>
                <a:cs typeface="Times New Roman" pitchFamily="18" charset="0"/>
              </a:rPr>
              <a:t>Вывод</a:t>
            </a:r>
          </a:p>
        </p:txBody>
      </p:sp>
      <p:sp>
        <p:nvSpPr>
          <p:cNvPr id="3" name="Содержимое 2"/>
          <p:cNvSpPr>
            <a:spLocks noGrp="1"/>
          </p:cNvSpPr>
          <p:nvPr>
            <p:ph idx="1"/>
          </p:nvPr>
        </p:nvSpPr>
        <p:spPr>
          <a:xfrm>
            <a:off x="428625" y="981075"/>
            <a:ext cx="8229600" cy="4837113"/>
          </a:xfrm>
        </p:spPr>
        <p:txBody>
          <a:bodyPr rtlCol="0">
            <a:normAutofit fontScale="85000" lnSpcReduction="10000"/>
          </a:bodyPr>
          <a:lstStyle/>
          <a:p>
            <a:pPr eaLnBrk="1" fontAlgn="auto" hangingPunct="1">
              <a:spcAft>
                <a:spcPts val="0"/>
              </a:spcAft>
              <a:buFont typeface="Arial" pitchFamily="34" charset="0"/>
              <a:buNone/>
              <a:defRPr/>
            </a:pPr>
            <a:r>
              <a:rPr lang="ru-RU" dirty="0" smtClean="0"/>
              <a:t>    </a:t>
            </a:r>
            <a:r>
              <a:rPr lang="ru-RU" dirty="0" smtClean="0">
                <a:latin typeface="Times New Roman" pitchFamily="18" charset="0"/>
                <a:cs typeface="Times New Roman" pitchFamily="18" charset="0"/>
              </a:rPr>
              <a:t>Таким образом, ребенок в семье – неисчерпаемый источник   жизненных импульсов, эмоциональных  стимуляторов  для родителей. А желание развить  у своего ребенка  способности,  которые  помогут  ему  безболезненно  вступить  в новую жизнь,  побуждает взрослых  к постоянной работе над собой. Не зря  многие великие  педагоги считали, что семейное воспитание –это, прежде  всего самовоспитание родителей: очень  сложно привить, ребенку те качества, которыми сам не обладаешь, и отучить от  таких, которые  постоянно демонстрируешь. </a:t>
            </a:r>
            <a:endParaRPr lang="ru-RU" dirty="0">
              <a:latin typeface="Times New Roman" pitchFamily="18" charset="0"/>
              <a:cs typeface="Times New Roman" pitchFamily="18" charset="0"/>
            </a:endParaRPr>
          </a:p>
        </p:txBody>
      </p:sp>
      <p:pic>
        <p:nvPicPr>
          <p:cNvPr id="29700" name="Picture 2" descr="K:\Мои картинки\Картинки мастера\Люди\Лицо\0001986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20272" y="4775470"/>
            <a:ext cx="1500758" cy="1952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41114001"/>
      </p:ext>
    </p:extLst>
  </p:cSld>
  <p:clrMapOvr>
    <a:masterClrMapping/>
  </p:clrMapOvr>
  <p:transition>
    <p:comb/>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b="1" dirty="0" smtClean="0">
                <a:solidFill>
                  <a:srgbClr val="7030A0"/>
                </a:solidFill>
              </a:rPr>
              <a:t>Китайская притча:</a:t>
            </a:r>
            <a:br>
              <a:rPr lang="ru-RU" b="1" dirty="0" smtClean="0">
                <a:solidFill>
                  <a:srgbClr val="7030A0"/>
                </a:solidFill>
              </a:rPr>
            </a:br>
            <a:r>
              <a:rPr lang="ru-RU" dirty="0" smtClean="0"/>
              <a:t> «Ладная семья»</a:t>
            </a:r>
            <a:endParaRPr lang="ru-RU" dirty="0"/>
          </a:p>
        </p:txBody>
      </p:sp>
      <p:sp>
        <p:nvSpPr>
          <p:cNvPr id="30723" name="Прямоугольник 2"/>
          <p:cNvSpPr>
            <a:spLocks noChangeArrowheads="1"/>
          </p:cNvSpPr>
          <p:nvPr/>
        </p:nvSpPr>
        <p:spPr bwMode="auto">
          <a:xfrm>
            <a:off x="571500" y="1571625"/>
            <a:ext cx="6215063" cy="4357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lnSpc>
                <a:spcPct val="90000"/>
              </a:lnSpc>
              <a:spcBef>
                <a:spcPct val="0"/>
              </a:spcBef>
              <a:spcAft>
                <a:spcPct val="0"/>
              </a:spcAft>
            </a:pPr>
            <a:r>
              <a:rPr lang="ru-RU" sz="2800" b="1" i="1">
                <a:solidFill>
                  <a:srgbClr val="7030A0"/>
                </a:solidFill>
                <a:latin typeface="Times New Roman" pitchFamily="18" charset="0"/>
                <a:cs typeface="Times New Roman" pitchFamily="18" charset="0"/>
              </a:rPr>
              <a:t>Жила-была на свете семья. Она была не простая. Более 100 человек насчитывалось в этой семье. И занимала она целое село. Так и жили всей семьей и всем селом. Вы скажете: ну и что, мало ли больших семейств на свете, но дело в том, что семья была особая мир, и лад царили в той семье и, стало быть, на селе. Ни ссор, ни ругани, ни, Боже упаси, драк и раздоров.</a:t>
            </a:r>
          </a:p>
        </p:txBody>
      </p:sp>
      <p:pic>
        <p:nvPicPr>
          <p:cNvPr id="30724" name="Picture 4" descr="MP90040713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15125" y="3214688"/>
            <a:ext cx="2428875" cy="3500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361397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Прямоугольник 1"/>
          <p:cNvSpPr>
            <a:spLocks noChangeArrowheads="1"/>
          </p:cNvSpPr>
          <p:nvPr/>
        </p:nvSpPr>
        <p:spPr bwMode="auto">
          <a:xfrm>
            <a:off x="214313" y="357188"/>
            <a:ext cx="6643687" cy="526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r>
              <a:rPr lang="ru-RU" sz="2800" b="1" i="1">
                <a:solidFill>
                  <a:srgbClr val="7030A0"/>
                </a:solidFill>
                <a:latin typeface="Times New Roman" pitchFamily="18" charset="0"/>
                <a:cs typeface="Times New Roman" pitchFamily="18" charset="0"/>
              </a:rPr>
              <a:t>Дошел слух об этой семье до самого владыки страны. И он решил проверить, правду ли молвят люди. Прибыл он в село, и душа его возрадовалась: кругом чистота, красота, достаток и мир. Хорошо детям, спокойно старикам. Удивился владыка. Решил узнать, как жители села добились такого лада, пришел к главе семьи; расскажи, мол, как ты добиваешься такого согласия и мира в твоей семье.</a:t>
            </a:r>
          </a:p>
        </p:txBody>
      </p:sp>
      <p:pic>
        <p:nvPicPr>
          <p:cNvPr id="31747" name="Picture 5" descr="zhang_wid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16688" y="3924300"/>
            <a:ext cx="2627312" cy="293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71218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normAutofit/>
          </a:bodyPr>
          <a:lstStyle/>
          <a:p>
            <a:r>
              <a:rPr lang="ru-RU" sz="3200" b="1" dirty="0">
                <a:solidFill>
                  <a:srgbClr val="C00000"/>
                </a:solidFill>
              </a:rPr>
              <a:t>Статья 70. Права и обязанности родителей по воспитанию и образованию ребенка</a:t>
            </a:r>
          </a:p>
        </p:txBody>
      </p:sp>
      <p:sp>
        <p:nvSpPr>
          <p:cNvPr id="3" name="Объект 2"/>
          <p:cNvSpPr>
            <a:spLocks noGrp="1"/>
          </p:cNvSpPr>
          <p:nvPr>
            <p:ph idx="1"/>
          </p:nvPr>
        </p:nvSpPr>
        <p:spPr>
          <a:xfrm>
            <a:off x="251520" y="1268760"/>
            <a:ext cx="8640960" cy="5184576"/>
          </a:xfrm>
        </p:spPr>
        <p:txBody>
          <a:bodyPr>
            <a:noAutofit/>
          </a:bodyPr>
          <a:lstStyle/>
          <a:p>
            <a:pPr marL="514350" indent="-514350">
              <a:buAutoNum type="arabicPeriod"/>
            </a:pPr>
            <a:r>
              <a:rPr lang="ru-RU" sz="2100" dirty="0" smtClean="0"/>
              <a:t>Родители </a:t>
            </a:r>
            <a:r>
              <a:rPr lang="ru-RU" sz="2100" dirty="0"/>
              <a:t>обязаны заботиться о здоровье своего ребенка</a:t>
            </a:r>
            <a:r>
              <a:rPr lang="ru-RU" sz="2100" dirty="0" smtClean="0"/>
              <a:t>.</a:t>
            </a:r>
          </a:p>
          <a:p>
            <a:pPr marL="514350" indent="-514350">
              <a:buAutoNum type="arabicPeriod"/>
            </a:pPr>
            <a:r>
              <a:rPr lang="ru-RU" sz="2100" dirty="0" smtClean="0"/>
              <a:t>Родители </a:t>
            </a:r>
            <a:r>
              <a:rPr lang="ru-RU" sz="2100" dirty="0"/>
              <a:t>имеют право и обязаны воспитывать своего ребенка. Родители имеют преимущественное право на воспитание своего ребенка перед всеми другими лицами. Родители, воспитывающие ребенка, несут ответственность за обеспечение необходимых условий жизни для его физического, психического, нравственного и духовного развития. </a:t>
            </a:r>
            <a:endParaRPr lang="ru-RU" sz="2100" dirty="0" smtClean="0"/>
          </a:p>
          <a:p>
            <a:pPr marL="514350" indent="-514350">
              <a:buAutoNum type="arabicPeriod"/>
            </a:pPr>
            <a:r>
              <a:rPr lang="ru-RU" sz="2100" dirty="0" smtClean="0"/>
              <a:t>Родители </a:t>
            </a:r>
            <a:r>
              <a:rPr lang="ru-RU" sz="2100" dirty="0"/>
              <a:t>обязаны обеспечить получение ребенком обязательного среднего образования. Родители с учетом мнения ребенка имеют право выбора организации образования и формы обучения ребенка до получения им общего среднего образования. Все вопросы, касающиеся воспитания и образования ребенка, решаются родителями по их взаимному согласию исходя из интересов ребенка и с учетом его мнения. Родители при наличии разногласий между ними вправе обратиться за разрешением этих разногласий в орган, осуществляющий функции по опеке или попечительству, или в суд.</a:t>
            </a:r>
          </a:p>
        </p:txBody>
      </p:sp>
    </p:spTree>
    <p:extLst>
      <p:ext uri="{BB962C8B-B14F-4D97-AF65-F5344CB8AC3E}">
        <p14:creationId xmlns:p14="http://schemas.microsoft.com/office/powerpoint/2010/main" xmlns="" val="42248519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Прямоугольник 1"/>
          <p:cNvSpPr>
            <a:spLocks noChangeArrowheads="1"/>
          </p:cNvSpPr>
          <p:nvPr/>
        </p:nvSpPr>
        <p:spPr bwMode="auto">
          <a:xfrm>
            <a:off x="179388" y="428625"/>
            <a:ext cx="6480175" cy="483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fontAlgn="base">
              <a:spcBef>
                <a:spcPct val="0"/>
              </a:spcBef>
              <a:spcAft>
                <a:spcPct val="0"/>
              </a:spcAft>
            </a:pPr>
            <a:r>
              <a:rPr lang="ru-RU" sz="2800" b="1">
                <a:solidFill>
                  <a:srgbClr val="7030A0"/>
                </a:solidFill>
                <a:latin typeface="Times New Roman" pitchFamily="18" charset="0"/>
                <a:cs typeface="Times New Roman" pitchFamily="18" charset="0"/>
              </a:rPr>
              <a:t>Тот взял лист бумаги и стал что-то писать. Писал долго. Видно, не очень силен был в грамоте..</a:t>
            </a:r>
          </a:p>
          <a:p>
            <a:pPr algn="ctr" fontAlgn="base">
              <a:spcBef>
                <a:spcPct val="0"/>
              </a:spcBef>
              <a:spcAft>
                <a:spcPct val="0"/>
              </a:spcAft>
            </a:pPr>
            <a:r>
              <a:rPr lang="ru-RU" sz="2800" b="1">
                <a:solidFill>
                  <a:srgbClr val="7030A0"/>
                </a:solidFill>
                <a:latin typeface="Times New Roman" pitchFamily="18" charset="0"/>
                <a:cs typeface="Times New Roman" pitchFamily="18" charset="0"/>
              </a:rPr>
              <a:t>Затем передал лист владыке. Тот взял бумагу и стал разбирать каракули старика. Разобрал с трудом и удивился. Три слова были на­чертаны на бумаге: </a:t>
            </a:r>
            <a:r>
              <a:rPr lang="ru-RU" sz="2800" b="1" i="1">
                <a:solidFill>
                  <a:srgbClr val="7030A0"/>
                </a:solidFill>
                <a:latin typeface="Times New Roman" pitchFamily="18" charset="0"/>
                <a:cs typeface="Times New Roman" pitchFamily="18" charset="0"/>
              </a:rPr>
              <a:t>ЛЮБОВЬ, ПРОЩЕНИЕ, ТЕРПЕНИЕ</a:t>
            </a:r>
            <a:r>
              <a:rPr lang="ru-RU" sz="2800" b="1">
                <a:solidFill>
                  <a:srgbClr val="7030A0"/>
                </a:solidFill>
                <a:latin typeface="Times New Roman" pitchFamily="18" charset="0"/>
                <a:cs typeface="Times New Roman" pitchFamily="18" charset="0"/>
              </a:rPr>
              <a:t>. И в конце листа: Сто раз </a:t>
            </a:r>
            <a:r>
              <a:rPr lang="ru-RU" sz="2800" b="1" i="1">
                <a:solidFill>
                  <a:srgbClr val="7030A0"/>
                </a:solidFill>
                <a:latin typeface="Times New Roman" pitchFamily="18" charset="0"/>
                <a:cs typeface="Times New Roman" pitchFamily="18" charset="0"/>
              </a:rPr>
              <a:t>ЛЮБОВЬ</a:t>
            </a:r>
            <a:r>
              <a:rPr lang="ru-RU" sz="2800" b="1">
                <a:solidFill>
                  <a:srgbClr val="7030A0"/>
                </a:solidFill>
                <a:latin typeface="Times New Roman" pitchFamily="18" charset="0"/>
                <a:cs typeface="Times New Roman" pitchFamily="18" charset="0"/>
              </a:rPr>
              <a:t>, Сто раз </a:t>
            </a:r>
            <a:r>
              <a:rPr lang="ru-RU" sz="2800" b="1" i="1">
                <a:solidFill>
                  <a:srgbClr val="7030A0"/>
                </a:solidFill>
                <a:latin typeface="Times New Roman" pitchFamily="18" charset="0"/>
                <a:cs typeface="Times New Roman" pitchFamily="18" charset="0"/>
              </a:rPr>
              <a:t>ПРОЩЕНИЕ</a:t>
            </a:r>
            <a:r>
              <a:rPr lang="ru-RU" sz="2800" b="1">
                <a:solidFill>
                  <a:srgbClr val="7030A0"/>
                </a:solidFill>
                <a:latin typeface="Times New Roman" pitchFamily="18" charset="0"/>
                <a:cs typeface="Times New Roman" pitchFamily="18" charset="0"/>
              </a:rPr>
              <a:t>, Сто раз </a:t>
            </a:r>
            <a:r>
              <a:rPr lang="ru-RU" sz="2800" b="1" i="1">
                <a:solidFill>
                  <a:srgbClr val="7030A0"/>
                </a:solidFill>
                <a:latin typeface="Times New Roman" pitchFamily="18" charset="0"/>
                <a:cs typeface="Times New Roman" pitchFamily="18" charset="0"/>
              </a:rPr>
              <a:t>ТЕРПЕНИЕ</a:t>
            </a:r>
            <a:r>
              <a:rPr lang="ru-RU" sz="2800" b="1">
                <a:solidFill>
                  <a:srgbClr val="7030A0"/>
                </a:solidFill>
                <a:latin typeface="Times New Roman" pitchFamily="18" charset="0"/>
                <a:cs typeface="Times New Roman" pitchFamily="18" charset="0"/>
              </a:rPr>
              <a:t>. </a:t>
            </a:r>
          </a:p>
        </p:txBody>
      </p:sp>
      <p:pic>
        <p:nvPicPr>
          <p:cNvPr id="32771" name="Picture 5" descr="artworks-000014732207-n4eb4c-origin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16688" y="836613"/>
            <a:ext cx="2374900" cy="580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747471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Прямоугольник 1"/>
          <p:cNvSpPr>
            <a:spLocks noChangeArrowheads="1"/>
          </p:cNvSpPr>
          <p:nvPr/>
        </p:nvSpPr>
        <p:spPr bwMode="auto">
          <a:xfrm>
            <a:off x="3143250" y="571500"/>
            <a:ext cx="5786438" cy="354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indent="571500" fontAlgn="base">
              <a:spcBef>
                <a:spcPct val="0"/>
              </a:spcBef>
              <a:spcAft>
                <a:spcPct val="0"/>
              </a:spcAft>
            </a:pPr>
            <a:r>
              <a:rPr lang="ru-RU">
                <a:solidFill>
                  <a:prstClr val="black"/>
                </a:solidFill>
              </a:rPr>
              <a:t> </a:t>
            </a:r>
            <a:r>
              <a:rPr lang="ru-RU" sz="2800" b="1">
                <a:solidFill>
                  <a:srgbClr val="7030A0"/>
                </a:solidFill>
                <a:latin typeface="Times New Roman" pitchFamily="18" charset="0"/>
                <a:cs typeface="Times New Roman" pitchFamily="18" charset="0"/>
              </a:rPr>
              <a:t>Прочел владыка, почесал, как водится, за ухом и спросил:</a:t>
            </a:r>
          </a:p>
          <a:p>
            <a:pPr indent="571500" fontAlgn="base">
              <a:spcBef>
                <a:spcPct val="0"/>
              </a:spcBef>
              <a:spcAft>
                <a:spcPct val="0"/>
              </a:spcAft>
            </a:pPr>
            <a:r>
              <a:rPr lang="ru-RU" sz="2800" b="1">
                <a:solidFill>
                  <a:srgbClr val="7030A0"/>
                </a:solidFill>
                <a:latin typeface="Times New Roman" pitchFamily="18" charset="0"/>
                <a:cs typeface="Times New Roman" pitchFamily="18" charset="0"/>
              </a:rPr>
              <a:t>-И все?</a:t>
            </a:r>
          </a:p>
          <a:p>
            <a:pPr indent="571500" fontAlgn="base">
              <a:spcBef>
                <a:spcPct val="0"/>
              </a:spcBef>
              <a:spcAft>
                <a:spcPct val="0"/>
              </a:spcAft>
              <a:buFontTx/>
              <a:buChar char="-"/>
            </a:pPr>
            <a:r>
              <a:rPr lang="ru-RU" sz="2800" b="1">
                <a:solidFill>
                  <a:srgbClr val="7030A0"/>
                </a:solidFill>
                <a:latin typeface="Times New Roman" pitchFamily="18" charset="0"/>
                <a:cs typeface="Times New Roman" pitchFamily="18" charset="0"/>
              </a:rPr>
              <a:t>Да, - ответил старик, - это и есть основа жизни всякой хорошей семьи, </a:t>
            </a:r>
          </a:p>
          <a:p>
            <a:pPr indent="571500" fontAlgn="base">
              <a:spcBef>
                <a:spcPct val="0"/>
              </a:spcBef>
              <a:spcAft>
                <a:spcPct val="0"/>
              </a:spcAft>
            </a:pPr>
            <a:r>
              <a:rPr lang="ru-RU" sz="2800" b="1">
                <a:solidFill>
                  <a:srgbClr val="7030A0"/>
                </a:solidFill>
                <a:latin typeface="Times New Roman" pitchFamily="18" charset="0"/>
                <a:cs typeface="Times New Roman" pitchFamily="18" charset="0"/>
              </a:rPr>
              <a:t>подумав, добавил: </a:t>
            </a:r>
          </a:p>
          <a:p>
            <a:pPr indent="571500" fontAlgn="base">
              <a:spcBef>
                <a:spcPct val="0"/>
              </a:spcBef>
              <a:spcAft>
                <a:spcPct val="0"/>
              </a:spcAft>
            </a:pPr>
            <a:r>
              <a:rPr lang="ru-RU" sz="2800" b="1">
                <a:solidFill>
                  <a:srgbClr val="7030A0"/>
                </a:solidFill>
                <a:latin typeface="Times New Roman" pitchFamily="18" charset="0"/>
                <a:cs typeface="Times New Roman" pitchFamily="18" charset="0"/>
              </a:rPr>
              <a:t>и </a:t>
            </a:r>
            <a:r>
              <a:rPr lang="ru-RU" sz="2800" b="1" i="1">
                <a:solidFill>
                  <a:srgbClr val="7030A0"/>
                </a:solidFill>
                <a:latin typeface="Times New Roman" pitchFamily="18" charset="0"/>
                <a:cs typeface="Times New Roman" pitchFamily="18" charset="0"/>
              </a:rPr>
              <a:t>МИРА</a:t>
            </a:r>
            <a:r>
              <a:rPr lang="ru-RU" sz="2800" b="1">
                <a:solidFill>
                  <a:srgbClr val="7030A0"/>
                </a:solidFill>
                <a:latin typeface="Times New Roman" pitchFamily="18" charset="0"/>
                <a:cs typeface="Times New Roman" pitchFamily="18" charset="0"/>
              </a:rPr>
              <a:t> тоже».</a:t>
            </a:r>
          </a:p>
        </p:txBody>
      </p:sp>
      <p:pic>
        <p:nvPicPr>
          <p:cNvPr id="33795" name="Picture 5" descr="59588623-nigerian-cou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8913"/>
            <a:ext cx="3143250" cy="314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6" name="Picture 6" descr="45ac98247f2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779838"/>
            <a:ext cx="3276600" cy="3078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7" name="Picture 7" descr="iCAQURA5J"/>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24300" y="4143375"/>
            <a:ext cx="4608513" cy="271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103437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357188"/>
            <a:ext cx="8229600" cy="1143000"/>
          </a:xfrm>
        </p:spPr>
        <p:txBody>
          <a:bodyPr rtlCol="0">
            <a:normAutofit fontScale="90000"/>
          </a:bodyPr>
          <a:lstStyle/>
          <a:p>
            <a:pPr eaLnBrk="1" fontAlgn="auto" hangingPunct="1">
              <a:spcAft>
                <a:spcPts val="0"/>
              </a:spcAft>
              <a:defRPr/>
            </a:pPr>
            <a:r>
              <a:rPr lang="ru-RU" b="1" dirty="0" smtClean="0">
                <a:solidFill>
                  <a:srgbClr val="FF0000"/>
                </a:solidFill>
                <a:latin typeface="Times New Roman" pitchFamily="18" charset="0"/>
                <a:cs typeface="Times New Roman" pitchFamily="18" charset="0"/>
              </a:rPr>
              <a:t>Любите и цените свою Семью!</a:t>
            </a:r>
            <a:br>
              <a:rPr lang="ru-RU" b="1" dirty="0" smtClean="0">
                <a:solidFill>
                  <a:srgbClr val="FF0000"/>
                </a:solidFill>
                <a:latin typeface="Times New Roman" pitchFamily="18" charset="0"/>
                <a:cs typeface="Times New Roman" pitchFamily="18" charset="0"/>
              </a:rPr>
            </a:br>
            <a:endParaRPr lang="ru-RU" dirty="0">
              <a:solidFill>
                <a:srgbClr val="FF0000"/>
              </a:solidFill>
            </a:endParaRPr>
          </a:p>
        </p:txBody>
      </p:sp>
      <p:sp>
        <p:nvSpPr>
          <p:cNvPr id="34819" name="Содержимое 2"/>
          <p:cNvSpPr>
            <a:spLocks noGrp="1"/>
          </p:cNvSpPr>
          <p:nvPr>
            <p:ph idx="1"/>
          </p:nvPr>
        </p:nvSpPr>
        <p:spPr>
          <a:xfrm>
            <a:off x="395536" y="1268760"/>
            <a:ext cx="8229600" cy="4525963"/>
          </a:xfrm>
        </p:spPr>
        <p:txBody>
          <a:bodyPr/>
          <a:lstStyle/>
          <a:p>
            <a:pPr algn="ctr" eaLnBrk="1" hangingPunct="1">
              <a:buFont typeface="Arial" charset="0"/>
              <a:buNone/>
            </a:pPr>
            <a:r>
              <a:rPr lang="ru-RU" sz="4000" b="1" dirty="0" err="1" smtClean="0">
                <a:solidFill>
                  <a:srgbClr val="7030A0"/>
                </a:solidFill>
                <a:latin typeface="Times New Roman" pitchFamily="18" charset="0"/>
                <a:cs typeface="Times New Roman" pitchFamily="18" charset="0"/>
              </a:rPr>
              <a:t>А.С.Макаренко</a:t>
            </a:r>
            <a:r>
              <a:rPr lang="ru-RU" sz="4000" b="1" dirty="0" smtClean="0">
                <a:solidFill>
                  <a:srgbClr val="7030A0"/>
                </a:solidFill>
                <a:latin typeface="Times New Roman" pitchFamily="18" charset="0"/>
                <a:cs typeface="Times New Roman" pitchFamily="18" charset="0"/>
              </a:rPr>
              <a:t> писал: </a:t>
            </a:r>
          </a:p>
          <a:p>
            <a:pPr algn="ctr" eaLnBrk="1" hangingPunct="1">
              <a:buFont typeface="Arial" charset="0"/>
              <a:buNone/>
            </a:pPr>
            <a:r>
              <a:rPr lang="ru-RU" sz="4000" b="1" dirty="0" smtClean="0">
                <a:solidFill>
                  <a:srgbClr val="7030A0"/>
                </a:solidFill>
                <a:latin typeface="Times New Roman" pitchFamily="18" charset="0"/>
                <a:cs typeface="Times New Roman" pitchFamily="18" charset="0"/>
              </a:rPr>
              <a:t>«Хотите, чтобы были хорошие дети- будьте счастливы».</a:t>
            </a:r>
            <a:r>
              <a:rPr lang="ru-RU" sz="4000" dirty="0" smtClean="0">
                <a:solidFill>
                  <a:srgbClr val="7030A0"/>
                </a:solidFill>
                <a:latin typeface="Times New Roman" pitchFamily="18" charset="0"/>
                <a:cs typeface="Times New Roman" pitchFamily="18" charset="0"/>
              </a:rPr>
              <a:t> </a:t>
            </a:r>
          </a:p>
          <a:p>
            <a:pPr eaLnBrk="1" hangingPunct="1"/>
            <a:endParaRPr lang="ru-RU" dirty="0" smtClean="0"/>
          </a:p>
        </p:txBody>
      </p:sp>
      <p:pic>
        <p:nvPicPr>
          <p:cNvPr id="8" name="Рисунок 7" descr="36.jpeg"/>
          <p:cNvPicPr>
            <a:picLocks noChangeAspect="1"/>
          </p:cNvPicPr>
          <p:nvPr/>
        </p:nvPicPr>
        <p:blipFill>
          <a:blip r:embed="rId2" cstate="print"/>
          <a:stretch>
            <a:fillRect/>
          </a:stretch>
        </p:blipFill>
        <p:spPr>
          <a:xfrm>
            <a:off x="285720" y="3643314"/>
            <a:ext cx="3357586" cy="300037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xmlns="" val="1907438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457200" y="188640"/>
            <a:ext cx="8229600" cy="1228998"/>
          </a:xfrm>
        </p:spPr>
        <p:txBody>
          <a:bodyPr>
            <a:normAutofit fontScale="90000"/>
          </a:bodyPr>
          <a:lstStyle/>
          <a:p>
            <a:pPr lvl="0" fontAlgn="base">
              <a:spcAft>
                <a:spcPct val="0"/>
              </a:spcAft>
            </a:pPr>
            <a:r>
              <a:rPr lang="ru-RU" sz="1500" b="1" i="1" kern="0" dirty="0" smtClean="0">
                <a:solidFill>
                  <a:srgbClr val="000000"/>
                </a:solidFill>
                <a:latin typeface="Arial"/>
                <a:ea typeface="+mn-ea"/>
                <a:cs typeface="+mn-cs"/>
              </a:rPr>
              <a:t/>
            </a:r>
            <a:br>
              <a:rPr lang="ru-RU" sz="1500" b="1" i="1" kern="0" dirty="0" smtClean="0">
                <a:solidFill>
                  <a:srgbClr val="000000"/>
                </a:solidFill>
                <a:latin typeface="Arial"/>
                <a:ea typeface="+mn-ea"/>
                <a:cs typeface="+mn-cs"/>
              </a:rPr>
            </a:br>
            <a:r>
              <a:rPr lang="ru-RU" sz="1500" b="1" i="1" kern="0" dirty="0">
                <a:solidFill>
                  <a:srgbClr val="000000"/>
                </a:solidFill>
                <a:latin typeface="Arial"/>
                <a:ea typeface="+mn-ea"/>
                <a:cs typeface="+mn-cs"/>
              </a:rPr>
              <a:t/>
            </a:r>
            <a:br>
              <a:rPr lang="ru-RU" sz="1500" b="1" i="1" kern="0" dirty="0">
                <a:solidFill>
                  <a:srgbClr val="000000"/>
                </a:solidFill>
                <a:latin typeface="Arial"/>
                <a:ea typeface="+mn-ea"/>
                <a:cs typeface="+mn-cs"/>
              </a:rPr>
            </a:br>
            <a:r>
              <a:rPr lang="ru-RU" sz="2000" b="1" i="1" kern="0" dirty="0" smtClean="0">
                <a:solidFill>
                  <a:srgbClr val="C00000"/>
                </a:solidFill>
                <a:latin typeface="Arial"/>
                <a:ea typeface="+mn-ea"/>
                <a:cs typeface="+mn-cs"/>
              </a:rPr>
              <a:t>Тест </a:t>
            </a:r>
            <a:r>
              <a:rPr lang="ru-RU" sz="2000" b="1" i="1" kern="0" dirty="0">
                <a:solidFill>
                  <a:srgbClr val="C00000"/>
                </a:solidFill>
                <a:latin typeface="Arial"/>
                <a:ea typeface="+mn-ea"/>
                <a:cs typeface="+mn-cs"/>
              </a:rPr>
              <a:t>«Какие мы родители» </a:t>
            </a:r>
            <a:r>
              <a:rPr lang="ru-RU" sz="2000" b="1" i="1" kern="0" dirty="0" smtClean="0">
                <a:solidFill>
                  <a:srgbClr val="C00000"/>
                </a:solidFill>
                <a:latin typeface="Arial"/>
                <a:ea typeface="+mn-ea"/>
                <a:cs typeface="+mn-cs"/>
              </a:rPr>
              <a:t/>
            </a:r>
            <a:br>
              <a:rPr lang="ru-RU" sz="2000" b="1" i="1" kern="0" dirty="0" smtClean="0">
                <a:solidFill>
                  <a:srgbClr val="C00000"/>
                </a:solidFill>
                <a:latin typeface="Arial"/>
                <a:ea typeface="+mn-ea"/>
                <a:cs typeface="+mn-cs"/>
              </a:rPr>
            </a:br>
            <a:r>
              <a:rPr lang="ru-RU" sz="1800" b="1" i="1" kern="0" dirty="0" smtClean="0">
                <a:solidFill>
                  <a:srgbClr val="000000"/>
                </a:solidFill>
                <a:latin typeface="Arial"/>
                <a:ea typeface="+mn-ea"/>
                <a:cs typeface="+mn-cs"/>
              </a:rPr>
              <a:t>Проверьте </a:t>
            </a:r>
            <a:r>
              <a:rPr lang="ru-RU" sz="1800" b="1" i="1" kern="0" dirty="0">
                <a:solidFill>
                  <a:srgbClr val="000000"/>
                </a:solidFill>
                <a:latin typeface="Arial"/>
                <a:ea typeface="+mn-ea"/>
                <a:cs typeface="+mn-cs"/>
              </a:rPr>
              <a:t>себя, ответив на вопросы:</a:t>
            </a:r>
            <a:r>
              <a:rPr lang="ru-RU" sz="1800" b="1" kern="0" dirty="0">
                <a:solidFill>
                  <a:srgbClr val="000000"/>
                </a:solidFill>
                <a:latin typeface="Arial"/>
                <a:ea typeface="+mn-ea"/>
                <a:cs typeface="+mn-cs"/>
              </a:rPr>
              <a:t> </a:t>
            </a:r>
            <a:r>
              <a:rPr lang="ru-RU" sz="1800" b="1" i="1" u="sng" kern="0" dirty="0">
                <a:solidFill>
                  <a:srgbClr val="000000"/>
                </a:solidFill>
                <a:latin typeface="Arial"/>
                <a:ea typeface="+mn-ea"/>
                <a:cs typeface="+mn-cs"/>
              </a:rPr>
              <a:t>да, нет, иногда.</a:t>
            </a:r>
            <a:r>
              <a:rPr lang="ru-RU" sz="1800" kern="0" dirty="0">
                <a:solidFill>
                  <a:srgbClr val="000000"/>
                </a:solidFill>
                <a:latin typeface="Arial"/>
                <a:ea typeface="+mn-ea"/>
                <a:cs typeface="+mn-cs"/>
              </a:rPr>
              <a:t/>
            </a:r>
            <a:br>
              <a:rPr lang="ru-RU" sz="1800" kern="0" dirty="0">
                <a:solidFill>
                  <a:srgbClr val="000000"/>
                </a:solidFill>
                <a:latin typeface="Arial"/>
                <a:ea typeface="+mn-ea"/>
                <a:cs typeface="+mn-cs"/>
              </a:rPr>
            </a:br>
            <a:r>
              <a:rPr lang="ru-RU" sz="1900" b="1" i="1" dirty="0">
                <a:solidFill>
                  <a:srgbClr val="000000"/>
                </a:solidFill>
                <a:latin typeface="Arial" pitchFamily="34" charset="0"/>
                <a:ea typeface="Times New Roman" pitchFamily="18" charset="0"/>
                <a:cs typeface="Times New Roman" pitchFamily="18" charset="0"/>
              </a:rPr>
              <a:t>За каждый положительный ответ припишите себе 2 очка, </a:t>
            </a:r>
            <a:r>
              <a:rPr lang="ru-RU" sz="1900" b="1" i="1" dirty="0" smtClean="0">
                <a:solidFill>
                  <a:srgbClr val="000000"/>
                </a:solidFill>
                <a:latin typeface="Arial" pitchFamily="34" charset="0"/>
                <a:ea typeface="Times New Roman" pitchFamily="18" charset="0"/>
                <a:cs typeface="Times New Roman" pitchFamily="18" charset="0"/>
              </a:rPr>
              <a:t/>
            </a:r>
            <a:br>
              <a:rPr lang="ru-RU" sz="1900" b="1" i="1" dirty="0" smtClean="0">
                <a:solidFill>
                  <a:srgbClr val="000000"/>
                </a:solidFill>
                <a:latin typeface="Arial" pitchFamily="34" charset="0"/>
                <a:ea typeface="Times New Roman" pitchFamily="18" charset="0"/>
                <a:cs typeface="Times New Roman" pitchFamily="18" charset="0"/>
              </a:rPr>
            </a:br>
            <a:r>
              <a:rPr lang="ru-RU" sz="1900" b="1" i="1" dirty="0" smtClean="0">
                <a:solidFill>
                  <a:srgbClr val="000000"/>
                </a:solidFill>
                <a:latin typeface="Arial" pitchFamily="34" charset="0"/>
                <a:ea typeface="Times New Roman" pitchFamily="18" charset="0"/>
                <a:cs typeface="Times New Roman" pitchFamily="18" charset="0"/>
              </a:rPr>
              <a:t>за </a:t>
            </a:r>
            <a:r>
              <a:rPr lang="ru-RU" sz="1900" b="1" i="1" dirty="0">
                <a:solidFill>
                  <a:srgbClr val="000000"/>
                </a:solidFill>
                <a:latin typeface="Arial" pitchFamily="34" charset="0"/>
                <a:ea typeface="Times New Roman" pitchFamily="18" charset="0"/>
                <a:cs typeface="Times New Roman" pitchFamily="18" charset="0"/>
              </a:rPr>
              <a:t>ответ «Иногда» и отрицательный – 0.</a:t>
            </a:r>
            <a:r>
              <a:rPr lang="ru-RU" sz="1900" dirty="0">
                <a:solidFill>
                  <a:srgbClr val="000000"/>
                </a:solidFill>
                <a:latin typeface="Arial" pitchFamily="34" charset="0"/>
                <a:ea typeface="+mn-ea"/>
                <a:cs typeface="Arial" pitchFamily="34" charset="0"/>
              </a:rPr>
              <a:t/>
            </a:r>
            <a:br>
              <a:rPr lang="ru-RU" sz="1900" dirty="0">
                <a:solidFill>
                  <a:srgbClr val="000000"/>
                </a:solidFill>
                <a:latin typeface="Arial" pitchFamily="34" charset="0"/>
                <a:ea typeface="+mn-ea"/>
                <a:cs typeface="Arial" pitchFamily="34" charset="0"/>
              </a:rPr>
            </a:br>
            <a:endParaRPr lang="ru-RU" dirty="0"/>
          </a:p>
        </p:txBody>
      </p:sp>
      <p:sp>
        <p:nvSpPr>
          <p:cNvPr id="9" name="Объект 8"/>
          <p:cNvSpPr>
            <a:spLocks noGrp="1"/>
          </p:cNvSpPr>
          <p:nvPr>
            <p:ph idx="1"/>
          </p:nvPr>
        </p:nvSpPr>
        <p:spPr/>
        <p:txBody>
          <a:bodyPr>
            <a:normAutofit fontScale="92500" lnSpcReduction="20000"/>
          </a:bodyPr>
          <a:lstStyle/>
          <a:p>
            <a:pPr lvl="0" fontAlgn="base">
              <a:spcAft>
                <a:spcPct val="0"/>
              </a:spcAft>
              <a:buFontTx/>
              <a:buChar char="•"/>
            </a:pPr>
            <a:r>
              <a:rPr lang="ru-RU" sz="1800" kern="0" dirty="0" smtClean="0">
                <a:solidFill>
                  <a:srgbClr val="000000"/>
                </a:solidFill>
                <a:latin typeface="Arial"/>
              </a:rPr>
              <a:t>1</a:t>
            </a:r>
            <a:r>
              <a:rPr lang="ru-RU" sz="1800" kern="0" dirty="0">
                <a:solidFill>
                  <a:srgbClr val="000000"/>
                </a:solidFill>
                <a:latin typeface="Arial"/>
              </a:rPr>
              <a:t>. Следите ли вы за статьями в журналах, программами по телевидению и радио на  тему воспитания?</a:t>
            </a:r>
          </a:p>
          <a:p>
            <a:pPr lvl="0" fontAlgn="base">
              <a:spcAft>
                <a:spcPct val="0"/>
              </a:spcAft>
              <a:buFontTx/>
              <a:buChar char="•"/>
            </a:pPr>
            <a:r>
              <a:rPr lang="ru-RU" sz="1800" kern="0" dirty="0">
                <a:solidFill>
                  <a:srgbClr val="000000"/>
                </a:solidFill>
                <a:latin typeface="Arial"/>
              </a:rPr>
              <a:t>2. Единодушны ли вы с вашим супругом в воспитании детей?</a:t>
            </a:r>
          </a:p>
          <a:p>
            <a:pPr lvl="0" fontAlgn="base">
              <a:spcAft>
                <a:spcPct val="0"/>
              </a:spcAft>
              <a:buFontTx/>
              <a:buChar char="•"/>
            </a:pPr>
            <a:r>
              <a:rPr lang="ru-RU" sz="1800" kern="0" dirty="0">
                <a:solidFill>
                  <a:srgbClr val="000000"/>
                </a:solidFill>
                <a:latin typeface="Arial"/>
              </a:rPr>
              <a:t>3. Если ребенок предлагает вам помощь, примете ли вы ее, даже если при этом дело может задержаться?</a:t>
            </a:r>
          </a:p>
          <a:p>
            <a:pPr lvl="0" fontAlgn="base">
              <a:spcAft>
                <a:spcPct val="0"/>
              </a:spcAft>
              <a:buFontTx/>
              <a:buChar char="•"/>
            </a:pPr>
            <a:r>
              <a:rPr lang="ru-RU" sz="1800" kern="0" dirty="0">
                <a:solidFill>
                  <a:srgbClr val="000000"/>
                </a:solidFill>
                <a:latin typeface="Arial"/>
              </a:rPr>
              <a:t>4. Ваш ребенок совершил проступок. Задумаетесь ли вы в таком случае, не является ли его поведение результатом вашего воспитания?</a:t>
            </a:r>
          </a:p>
          <a:p>
            <a:pPr lvl="0" fontAlgn="base">
              <a:spcAft>
                <a:spcPct val="0"/>
              </a:spcAft>
              <a:buFontTx/>
              <a:buChar char="•"/>
            </a:pPr>
            <a:r>
              <a:rPr lang="ru-RU" sz="1800" kern="0" dirty="0">
                <a:solidFill>
                  <a:srgbClr val="000000"/>
                </a:solidFill>
                <a:latin typeface="Arial"/>
              </a:rPr>
              <a:t>5. Используете ли вы формулу запрета или приказа только тогда, когда это действительно необходимо?</a:t>
            </a:r>
          </a:p>
          <a:p>
            <a:pPr lvl="0" fontAlgn="base">
              <a:spcAft>
                <a:spcPct val="0"/>
              </a:spcAft>
              <a:buFontTx/>
              <a:buChar char="•"/>
            </a:pPr>
            <a:r>
              <a:rPr lang="ru-RU" sz="1800" kern="0" dirty="0">
                <a:solidFill>
                  <a:srgbClr val="000000"/>
                </a:solidFill>
                <a:latin typeface="Arial"/>
              </a:rPr>
              <a:t>6. Считаете ли вы что последовательность, есть один из педагогических принципов?</a:t>
            </a:r>
          </a:p>
          <a:p>
            <a:pPr lvl="0" fontAlgn="base">
              <a:spcAft>
                <a:spcPct val="0"/>
              </a:spcAft>
              <a:buFontTx/>
              <a:buChar char="•"/>
            </a:pPr>
            <a:r>
              <a:rPr lang="ru-RU" sz="1800" kern="0" dirty="0">
                <a:solidFill>
                  <a:srgbClr val="000000"/>
                </a:solidFill>
                <a:latin typeface="Arial"/>
              </a:rPr>
              <a:t>7. Сознаете ли вы, что среда, окружающая ребенка, оказывает на него существенное влияние?</a:t>
            </a:r>
          </a:p>
          <a:p>
            <a:pPr lvl="0" fontAlgn="base">
              <a:spcAft>
                <a:spcPct val="0"/>
              </a:spcAft>
              <a:buFontTx/>
              <a:buChar char="•"/>
            </a:pPr>
            <a:r>
              <a:rPr lang="ru-RU" sz="1800" kern="0" dirty="0">
                <a:solidFill>
                  <a:srgbClr val="000000"/>
                </a:solidFill>
                <a:latin typeface="Arial"/>
              </a:rPr>
              <a:t>8. Признаете ли вы, что спорт и физкультура имеют большое значение для гармоничного развития ребенка?</a:t>
            </a:r>
          </a:p>
          <a:p>
            <a:pPr lvl="0" fontAlgn="base">
              <a:spcAft>
                <a:spcPct val="0"/>
              </a:spcAft>
              <a:buFontTx/>
              <a:buChar char="•"/>
            </a:pPr>
            <a:r>
              <a:rPr lang="ru-RU" sz="1800" kern="0" dirty="0">
                <a:solidFill>
                  <a:srgbClr val="000000"/>
                </a:solidFill>
                <a:latin typeface="Arial"/>
              </a:rPr>
              <a:t>9. Сумеете ли вы не приказать, а попросить о чем-либо своего ребенка?</a:t>
            </a:r>
          </a:p>
          <a:p>
            <a:pPr lvl="0" fontAlgn="base">
              <a:spcAft>
                <a:spcPct val="0"/>
              </a:spcAft>
              <a:buFontTx/>
              <a:buChar char="•"/>
            </a:pPr>
            <a:r>
              <a:rPr lang="ru-RU" sz="1800" kern="0" dirty="0">
                <a:solidFill>
                  <a:srgbClr val="000000"/>
                </a:solidFill>
                <a:latin typeface="Arial"/>
              </a:rPr>
              <a:t>10. Неприятно ли вам «отделываться» от ребенка фразой типа: «У меня нет времени» или «Подожди, пока я закончу работу»? </a:t>
            </a:r>
          </a:p>
          <a:p>
            <a:endParaRPr lang="ru-RU" dirty="0"/>
          </a:p>
        </p:txBody>
      </p:sp>
    </p:spTree>
    <p:extLst>
      <p:ext uri="{BB962C8B-B14F-4D97-AF65-F5344CB8AC3E}">
        <p14:creationId xmlns:p14="http://schemas.microsoft.com/office/powerpoint/2010/main" xmlns="" val="40672046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i="1" dirty="0">
                <a:solidFill>
                  <a:srgbClr val="000000"/>
                </a:solidFill>
                <a:latin typeface="Arial" pitchFamily="34" charset="0"/>
                <a:ea typeface="Times New Roman" pitchFamily="18" charset="0"/>
                <a:cs typeface="Times New Roman" pitchFamily="18" charset="0"/>
              </a:rPr>
              <a:t>Ключ к тесту.</a:t>
            </a:r>
            <a:endParaRPr lang="ru-RU" sz="2800" dirty="0"/>
          </a:p>
        </p:txBody>
      </p:sp>
      <p:sp>
        <p:nvSpPr>
          <p:cNvPr id="3" name="Объект 2"/>
          <p:cNvSpPr>
            <a:spLocks noGrp="1"/>
          </p:cNvSpPr>
          <p:nvPr>
            <p:ph idx="1"/>
          </p:nvPr>
        </p:nvSpPr>
        <p:spPr>
          <a:xfrm>
            <a:off x="457200" y="1268760"/>
            <a:ext cx="8229600" cy="4857403"/>
          </a:xfrm>
        </p:spPr>
        <p:txBody>
          <a:bodyPr>
            <a:normAutofit lnSpcReduction="10000"/>
          </a:bodyPr>
          <a:lstStyle/>
          <a:p>
            <a:pPr marL="0" lvl="0" indent="0" fontAlgn="base">
              <a:spcBef>
                <a:spcPct val="0"/>
              </a:spcBef>
              <a:spcAft>
                <a:spcPct val="0"/>
              </a:spcAft>
              <a:buNone/>
            </a:pPr>
            <a:r>
              <a:rPr lang="ru-RU" sz="2000" b="1" u="sng" dirty="0" smtClean="0">
                <a:solidFill>
                  <a:srgbClr val="000000"/>
                </a:solidFill>
                <a:latin typeface="Arial" pitchFamily="34" charset="0"/>
                <a:ea typeface="Times New Roman" pitchFamily="18" charset="0"/>
                <a:cs typeface="Times New Roman" pitchFamily="18" charset="0"/>
              </a:rPr>
              <a:t>   </a:t>
            </a:r>
            <a:r>
              <a:rPr lang="ru-RU" sz="2000" b="1" u="sng" dirty="0">
                <a:solidFill>
                  <a:srgbClr val="000000"/>
                </a:solidFill>
                <a:latin typeface="Arial" pitchFamily="34" charset="0"/>
                <a:ea typeface="Times New Roman" pitchFamily="18" charset="0"/>
                <a:cs typeface="Times New Roman" pitchFamily="18" charset="0"/>
              </a:rPr>
              <a:t>Менее 6 очков.</a:t>
            </a:r>
            <a:r>
              <a:rPr lang="ru-RU" sz="2000" dirty="0">
                <a:solidFill>
                  <a:srgbClr val="000000"/>
                </a:solidFill>
                <a:latin typeface="Arial" pitchFamily="34" charset="0"/>
                <a:ea typeface="Times New Roman" pitchFamily="18" charset="0"/>
                <a:cs typeface="Times New Roman" pitchFamily="18" charset="0"/>
              </a:rPr>
              <a:t> </a:t>
            </a:r>
            <a:endParaRPr lang="ru-RU" sz="2000" dirty="0">
              <a:solidFill>
                <a:srgbClr val="000000"/>
              </a:solidFill>
              <a:latin typeface="Arial" pitchFamily="34" charset="0"/>
              <a:cs typeface="Arial" pitchFamily="34" charset="0"/>
            </a:endParaRPr>
          </a:p>
          <a:p>
            <a:pPr marL="0" lvl="0" indent="0" eaLnBrk="0" fontAlgn="base" hangingPunct="0">
              <a:spcBef>
                <a:spcPct val="0"/>
              </a:spcBef>
              <a:spcAft>
                <a:spcPct val="0"/>
              </a:spcAft>
              <a:buNone/>
            </a:pPr>
            <a:r>
              <a:rPr lang="ru-RU" sz="2000" dirty="0">
                <a:solidFill>
                  <a:srgbClr val="000000"/>
                </a:solidFill>
                <a:latin typeface="Arial" pitchFamily="34" charset="0"/>
                <a:ea typeface="Times New Roman" pitchFamily="18" charset="0"/>
                <a:cs typeface="Times New Roman" pitchFamily="18" charset="0"/>
              </a:rPr>
              <a:t>      О настоящем воспитании вы имеете довольно смутное представление. И хотя говорят, что начать никогда не поздно, советуем вам не уповать на эту поговорку и не мешкая заняться повышением образования в этой области.</a:t>
            </a:r>
            <a:endParaRPr lang="ru-RU" sz="2000" dirty="0">
              <a:solidFill>
                <a:srgbClr val="000000"/>
              </a:solidFill>
              <a:latin typeface="Arial" pitchFamily="34" charset="0"/>
              <a:cs typeface="Arial" pitchFamily="34" charset="0"/>
            </a:endParaRPr>
          </a:p>
          <a:p>
            <a:pPr marL="0" lvl="0" indent="0" eaLnBrk="0" fontAlgn="base" hangingPunct="0">
              <a:spcBef>
                <a:spcPct val="0"/>
              </a:spcBef>
              <a:spcAft>
                <a:spcPct val="0"/>
              </a:spcAft>
              <a:buNone/>
            </a:pPr>
            <a:r>
              <a:rPr lang="ru-RU" sz="2000" b="1" u="sng" dirty="0">
                <a:solidFill>
                  <a:srgbClr val="000000"/>
                </a:solidFill>
                <a:latin typeface="Arial" pitchFamily="34" charset="0"/>
                <a:ea typeface="Times New Roman" pitchFamily="18" charset="0"/>
                <a:cs typeface="Times New Roman" pitchFamily="18" charset="0"/>
              </a:rPr>
              <a:t>      От 7 до 14 очков.</a:t>
            </a:r>
            <a:r>
              <a:rPr lang="ru-RU" sz="2000" dirty="0">
                <a:solidFill>
                  <a:srgbClr val="000000"/>
                </a:solidFill>
                <a:latin typeface="Arial" pitchFamily="34" charset="0"/>
                <a:ea typeface="Times New Roman" pitchFamily="18" charset="0"/>
                <a:cs typeface="Times New Roman" pitchFamily="18" charset="0"/>
              </a:rPr>
              <a:t> </a:t>
            </a:r>
            <a:endParaRPr lang="ru-RU" sz="2000" dirty="0">
              <a:solidFill>
                <a:srgbClr val="000000"/>
              </a:solidFill>
              <a:latin typeface="Arial" pitchFamily="34" charset="0"/>
              <a:cs typeface="Arial" pitchFamily="34" charset="0"/>
            </a:endParaRPr>
          </a:p>
          <a:p>
            <a:pPr marL="0" lvl="0" indent="0" eaLnBrk="0" fontAlgn="base" hangingPunct="0">
              <a:spcBef>
                <a:spcPct val="0"/>
              </a:spcBef>
              <a:spcAft>
                <a:spcPct val="0"/>
              </a:spcAft>
              <a:buNone/>
            </a:pPr>
            <a:r>
              <a:rPr lang="ru-RU" sz="2000" dirty="0">
                <a:solidFill>
                  <a:srgbClr val="000000"/>
                </a:solidFill>
                <a:latin typeface="Arial" pitchFamily="34" charset="0"/>
                <a:ea typeface="Times New Roman" pitchFamily="18" charset="0"/>
                <a:cs typeface="Times New Roman" pitchFamily="18" charset="0"/>
              </a:rPr>
              <a:t>      Вы не делаете крупных ошибок в воспитании, но все же кое в чем над собой и своими итогами в этой области следовало бы задуматься.</a:t>
            </a:r>
            <a:endParaRPr lang="ru-RU" sz="2000" dirty="0">
              <a:solidFill>
                <a:srgbClr val="000000"/>
              </a:solidFill>
              <a:latin typeface="Arial" pitchFamily="34" charset="0"/>
              <a:cs typeface="Arial" pitchFamily="34" charset="0"/>
            </a:endParaRPr>
          </a:p>
          <a:p>
            <a:pPr marL="0" lvl="0" indent="0" eaLnBrk="0" fontAlgn="base" hangingPunct="0">
              <a:spcBef>
                <a:spcPct val="0"/>
              </a:spcBef>
              <a:spcAft>
                <a:spcPct val="0"/>
              </a:spcAft>
              <a:buNone/>
            </a:pPr>
            <a:r>
              <a:rPr lang="ru-RU" sz="2000" dirty="0">
                <a:solidFill>
                  <a:srgbClr val="000000"/>
                </a:solidFill>
                <a:latin typeface="Arial" pitchFamily="34" charset="0"/>
                <a:ea typeface="Times New Roman" pitchFamily="18" charset="0"/>
                <a:cs typeface="Times New Roman" pitchFamily="18" charset="0"/>
              </a:rPr>
              <a:t>      А начать можно с того, что ближайший выходной полностью посвятить детям, забыв на время приятелей и производственные проблемы.</a:t>
            </a:r>
            <a:endParaRPr lang="ru-RU" sz="2000" dirty="0">
              <a:solidFill>
                <a:srgbClr val="000000"/>
              </a:solidFill>
              <a:latin typeface="Arial" pitchFamily="34" charset="0"/>
              <a:cs typeface="Arial" pitchFamily="34" charset="0"/>
            </a:endParaRPr>
          </a:p>
          <a:p>
            <a:pPr marL="0" lvl="0" indent="0" eaLnBrk="0" fontAlgn="base" hangingPunct="0">
              <a:spcBef>
                <a:spcPct val="0"/>
              </a:spcBef>
              <a:spcAft>
                <a:spcPct val="0"/>
              </a:spcAft>
              <a:buNone/>
            </a:pPr>
            <a:r>
              <a:rPr lang="ru-RU" sz="2000" dirty="0">
                <a:solidFill>
                  <a:srgbClr val="000000"/>
                </a:solidFill>
                <a:latin typeface="Arial" pitchFamily="34" charset="0"/>
                <a:ea typeface="Times New Roman" pitchFamily="18" charset="0"/>
                <a:cs typeface="Times New Roman" pitchFamily="18" charset="0"/>
              </a:rPr>
              <a:t>      И будьте уверены, дети вас за это полностью вознаградят.</a:t>
            </a:r>
            <a:endParaRPr lang="ru-RU" sz="2000" dirty="0">
              <a:solidFill>
                <a:srgbClr val="000000"/>
              </a:solidFill>
              <a:latin typeface="Arial" pitchFamily="34" charset="0"/>
              <a:cs typeface="Arial" pitchFamily="34" charset="0"/>
            </a:endParaRPr>
          </a:p>
          <a:p>
            <a:pPr marL="0" lvl="0" indent="0" eaLnBrk="0" fontAlgn="base" hangingPunct="0">
              <a:spcBef>
                <a:spcPct val="0"/>
              </a:spcBef>
              <a:spcAft>
                <a:spcPct val="0"/>
              </a:spcAft>
              <a:buNone/>
            </a:pPr>
            <a:r>
              <a:rPr lang="ru-RU" sz="2000" b="1" u="sng" dirty="0">
                <a:solidFill>
                  <a:srgbClr val="000000"/>
                </a:solidFill>
                <a:latin typeface="Arial" pitchFamily="34" charset="0"/>
                <a:ea typeface="Times New Roman" pitchFamily="18" charset="0"/>
                <a:cs typeface="Times New Roman" pitchFamily="18" charset="0"/>
              </a:rPr>
              <a:t>      Более 15 очков.</a:t>
            </a:r>
            <a:r>
              <a:rPr lang="ru-RU" sz="2000" dirty="0">
                <a:solidFill>
                  <a:srgbClr val="000000"/>
                </a:solidFill>
                <a:latin typeface="Arial" pitchFamily="34" charset="0"/>
                <a:ea typeface="Times New Roman" pitchFamily="18" charset="0"/>
                <a:cs typeface="Times New Roman" pitchFamily="18" charset="0"/>
              </a:rPr>
              <a:t> </a:t>
            </a:r>
            <a:endParaRPr lang="ru-RU" sz="2000" dirty="0">
              <a:solidFill>
                <a:srgbClr val="000000"/>
              </a:solidFill>
              <a:latin typeface="Arial" pitchFamily="34" charset="0"/>
              <a:cs typeface="Arial" pitchFamily="34" charset="0"/>
            </a:endParaRPr>
          </a:p>
          <a:p>
            <a:pPr marL="0" lvl="0" indent="0" eaLnBrk="0" fontAlgn="base" hangingPunct="0">
              <a:spcBef>
                <a:spcPct val="0"/>
              </a:spcBef>
              <a:spcAft>
                <a:spcPct val="0"/>
              </a:spcAft>
              <a:buNone/>
            </a:pPr>
            <a:r>
              <a:rPr lang="ru-RU" sz="2000" dirty="0">
                <a:solidFill>
                  <a:srgbClr val="000000"/>
                </a:solidFill>
                <a:latin typeface="Arial" pitchFamily="34" charset="0"/>
                <a:ea typeface="Times New Roman" pitchFamily="18" charset="0"/>
                <a:cs typeface="Times New Roman" pitchFamily="18" charset="0"/>
              </a:rPr>
              <a:t>      Вы вполне справляетесь со своими родительскими обязанностями. И, тем не менее, не останавливайтесь на достигнутом</a:t>
            </a:r>
            <a:endParaRPr lang="ru-RU" dirty="0"/>
          </a:p>
        </p:txBody>
      </p:sp>
    </p:spTree>
    <p:extLst>
      <p:ext uri="{BB962C8B-B14F-4D97-AF65-F5344CB8AC3E}">
        <p14:creationId xmlns:p14="http://schemas.microsoft.com/office/powerpoint/2010/main" xmlns="" val="29607350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571480"/>
            <a:ext cx="8329642" cy="5554683"/>
          </a:xfrm>
        </p:spPr>
        <p:txBody>
          <a:bodyPr>
            <a:normAutofit fontScale="70000" lnSpcReduction="20000"/>
          </a:bodyPr>
          <a:lstStyle/>
          <a:p>
            <a:pPr>
              <a:buNone/>
            </a:pPr>
            <a:r>
              <a:rPr lang="ru-RU" i="1" dirty="0" smtClean="0"/>
              <a:t>    </a:t>
            </a:r>
          </a:p>
          <a:p>
            <a:pPr>
              <a:buNone/>
            </a:pPr>
            <a:endParaRPr lang="ru-RU" sz="4800" i="1" dirty="0" smtClean="0">
              <a:latin typeface="Times New Roman" pitchFamily="18" charset="0"/>
              <a:cs typeface="Times New Roman" pitchFamily="18" charset="0"/>
            </a:endParaRPr>
          </a:p>
          <a:p>
            <a:pPr>
              <a:buNone/>
            </a:pPr>
            <a:r>
              <a:rPr lang="ru-RU" sz="6400" i="1" dirty="0" smtClean="0">
                <a:latin typeface="Times New Roman" pitchFamily="18" charset="0"/>
                <a:cs typeface="Times New Roman" pitchFamily="18" charset="0"/>
              </a:rPr>
              <a:t>  </a:t>
            </a:r>
            <a:r>
              <a:rPr lang="ru-RU" sz="6400" b="1" i="1" dirty="0" smtClean="0">
                <a:solidFill>
                  <a:schemeClr val="accent5">
                    <a:lumMod val="50000"/>
                  </a:schemeClr>
                </a:solidFill>
                <a:latin typeface="Times New Roman" pitchFamily="18" charset="0"/>
                <a:cs typeface="Times New Roman" pitchFamily="18" charset="0"/>
              </a:rPr>
              <a:t>«Всё самое хорошее, что связывает меня с окружающим миром, связано с моей семьёй».</a:t>
            </a:r>
          </a:p>
          <a:p>
            <a:pPr>
              <a:buNone/>
            </a:pPr>
            <a:r>
              <a:rPr lang="ru-RU" sz="6400" b="1" dirty="0" smtClean="0">
                <a:solidFill>
                  <a:schemeClr val="accent5">
                    <a:lumMod val="50000"/>
                  </a:schemeClr>
                </a:solidFill>
                <a:latin typeface="Times New Roman" pitchFamily="18" charset="0"/>
                <a:cs typeface="Times New Roman" pitchFamily="18" charset="0"/>
              </a:rPr>
              <a:t>                  </a:t>
            </a:r>
          </a:p>
          <a:p>
            <a:pPr>
              <a:buNone/>
            </a:pPr>
            <a:r>
              <a:rPr lang="ru-RU" sz="5700" b="1" dirty="0" smtClean="0">
                <a:solidFill>
                  <a:schemeClr val="accent5">
                    <a:lumMod val="50000"/>
                  </a:schemeClr>
                </a:solidFill>
                <a:latin typeface="Times New Roman" pitchFamily="18" charset="0"/>
                <a:cs typeface="Times New Roman" pitchFamily="18" charset="0"/>
              </a:rPr>
              <a:t>                                      </a:t>
            </a:r>
            <a:r>
              <a:rPr lang="ru-RU" sz="5700" b="1" dirty="0" smtClean="0">
                <a:solidFill>
                  <a:schemeClr val="accent5">
                    <a:lumMod val="50000"/>
                  </a:schemeClr>
                </a:solidFill>
              </a:rPr>
              <a:t>В.  Гумбольдт</a:t>
            </a:r>
            <a:endParaRPr lang="ru-RU" sz="5700" b="1" dirty="0" smtClean="0">
              <a:solidFill>
                <a:schemeClr val="accent5">
                  <a:lumMod val="50000"/>
                </a:schemeClr>
              </a:solidFill>
              <a:latin typeface="Times New Roman" pitchFamily="18" charset="0"/>
              <a:cs typeface="Times New Roman" pitchFamily="18" charset="0"/>
            </a:endParaRPr>
          </a:p>
          <a:p>
            <a:pPr>
              <a:buNone/>
            </a:pPr>
            <a:r>
              <a:rPr lang="ru-RU" sz="5700" dirty="0" smtClean="0">
                <a:latin typeface="Times New Roman" pitchFamily="18" charset="0"/>
                <a:cs typeface="Times New Roman" pitchFamily="18" charset="0"/>
              </a:rPr>
              <a:t>                      </a:t>
            </a:r>
            <a:endParaRPr lang="ru-RU" sz="5700" dirty="0">
              <a:latin typeface="Times New Roman" pitchFamily="18" charset="0"/>
              <a:cs typeface="Times New Roman" pitchFamily="18" charset="0"/>
            </a:endParaRPr>
          </a:p>
        </p:txBody>
      </p:sp>
      <p:sp>
        <p:nvSpPr>
          <p:cNvPr id="31746" name="AutoShape 2" descr="&amp;Kcy;&amp;acy;&amp;rcy;&amp;tcy;&amp;icy;&amp;ncy;&amp;kcy;&amp;icy; &amp;pcy;&amp;ocy; &amp;zcy;&amp;acy;&amp;pcy;&amp;rcy;&amp;ocy;&amp;scy;&amp;ucy; &amp;vcy;. &amp;gcy;&amp;ucy;&amp;mcy;&amp;bcy;&amp;ocy;&amp;lcy;&amp;softcy;&amp;dcy;&amp;t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1747" name="Picture 3" descr="D:\Ногти\index.jpg"/>
          <p:cNvPicPr>
            <a:picLocks noChangeAspect="1" noChangeArrowheads="1"/>
          </p:cNvPicPr>
          <p:nvPr/>
        </p:nvPicPr>
        <p:blipFill>
          <a:blip r:embed="rId2" cstate="print"/>
          <a:srcRect/>
          <a:stretch>
            <a:fillRect/>
          </a:stretch>
        </p:blipFill>
        <p:spPr bwMode="auto">
          <a:xfrm>
            <a:off x="7429520" y="196851"/>
            <a:ext cx="1428760" cy="2271568"/>
          </a:xfrm>
          <a:prstGeom prst="rect">
            <a:avLst/>
          </a:prstGeom>
          <a:ln>
            <a:noFill/>
          </a:ln>
          <a:effectLst>
            <a:softEdge rad="112500"/>
          </a:effectLst>
        </p:spPr>
      </p:pic>
    </p:spTree>
    <p:extLst>
      <p:ext uri="{BB962C8B-B14F-4D97-AF65-F5344CB8AC3E}">
        <p14:creationId xmlns:p14="http://schemas.microsoft.com/office/powerpoint/2010/main" xmlns="" val="26513630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571480"/>
            <a:ext cx="8429684" cy="4786346"/>
          </a:xfrm>
          <a:effectLst>
            <a:outerShdw blurRad="50800" dist="38100" dir="2700000" algn="tl" rotWithShape="0">
              <a:prstClr val="black">
                <a:alpha val="40000"/>
              </a:prstClr>
            </a:outerShdw>
          </a:effectLst>
        </p:spPr>
        <p:txBody>
          <a:bodyPr>
            <a:prstTxWarp prst="textDeflate">
              <a:avLst/>
            </a:prstTxWarp>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None/>
            </a:pPr>
            <a:r>
              <a:rPr lang="ru-RU"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5">
                      <a:satMod val="175000"/>
                      <a:alpha val="40000"/>
                    </a:schemeClr>
                  </a:glow>
                  <a:outerShdw blurRad="50800" dist="39000" dir="5460000" algn="tl">
                    <a:srgbClr val="000000">
                      <a:alpha val="38000"/>
                    </a:srgbClr>
                  </a:outerShdw>
                </a:effectLst>
                <a:latin typeface="Times New Roman" pitchFamily="18" charset="0"/>
                <a:cs typeface="Times New Roman" pitchFamily="18" charset="0"/>
              </a:rPr>
              <a:t>СПАСИБО </a:t>
            </a:r>
          </a:p>
          <a:p>
            <a:pPr algn="ctr">
              <a:buNone/>
            </a:pPr>
            <a:r>
              <a:rPr lang="ru-RU"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5">
                      <a:satMod val="175000"/>
                      <a:alpha val="40000"/>
                    </a:schemeClr>
                  </a:glow>
                  <a:outerShdw blurRad="50800" dist="39000" dir="5460000" algn="tl">
                    <a:srgbClr val="000000">
                      <a:alpha val="38000"/>
                    </a:srgbClr>
                  </a:outerShdw>
                </a:effectLst>
                <a:latin typeface="Times New Roman" pitchFamily="18" charset="0"/>
                <a:cs typeface="Times New Roman" pitchFamily="18" charset="0"/>
              </a:rPr>
              <a:t>ЗА ВНИМАНИЕ!</a:t>
            </a:r>
            <a:endParaRPr lang="ru-RU"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5">
                    <a:satMod val="175000"/>
                    <a:alpha val="40000"/>
                  </a:schemeClr>
                </a:glow>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4923492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1000"/>
                                        <p:tgtEl>
                                          <p:spTgt spid="3">
                                            <p:txEl>
                                              <p:pRg st="0" end="0"/>
                                            </p:txEl>
                                          </p:spTgt>
                                        </p:tgtEl>
                                      </p:cBhvr>
                                    </p:animEffect>
                                  </p:childTnLst>
                                </p:cTn>
                              </p:par>
                            </p:childTnLst>
                          </p:cTn>
                        </p:par>
                        <p:par>
                          <p:cTn id="8" fill="hold">
                            <p:stCondLst>
                              <p:cond delay="1000"/>
                            </p:stCondLst>
                            <p:childTnLst>
                              <p:par>
                                <p:cTn id="9" presetID="8"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Прямая соединительная линия 15"/>
          <p:cNvCxnSpPr>
            <a:cxnSpLocks noChangeShapeType="1"/>
          </p:cNvCxnSpPr>
          <p:nvPr/>
        </p:nvCxnSpPr>
        <p:spPr bwMode="auto">
          <a:xfrm>
            <a:off x="1643042" y="3714752"/>
            <a:ext cx="2357437" cy="857250"/>
          </a:xfrm>
          <a:prstGeom prst="line">
            <a:avLst/>
          </a:prstGeom>
          <a:noFill/>
          <a:ln w="9525" algn="ctr">
            <a:solidFill>
              <a:schemeClr val="tx1"/>
            </a:solidFill>
            <a:round/>
            <a:headEnd/>
            <a:tailEnd/>
          </a:ln>
        </p:spPr>
      </p:cxnSp>
      <p:cxnSp>
        <p:nvCxnSpPr>
          <p:cNvPr id="19" name="Прямая соединительная линия 13"/>
          <p:cNvCxnSpPr>
            <a:cxnSpLocks noChangeShapeType="1"/>
          </p:cNvCxnSpPr>
          <p:nvPr/>
        </p:nvCxnSpPr>
        <p:spPr bwMode="auto">
          <a:xfrm>
            <a:off x="1714480" y="3500438"/>
            <a:ext cx="2357437" cy="285750"/>
          </a:xfrm>
          <a:prstGeom prst="line">
            <a:avLst/>
          </a:prstGeom>
          <a:noFill/>
          <a:ln w="9525" algn="ctr">
            <a:solidFill>
              <a:schemeClr val="tx1"/>
            </a:solidFill>
            <a:round/>
            <a:headEnd/>
            <a:tailEnd/>
          </a:ln>
        </p:spPr>
      </p:cxnSp>
      <p:cxnSp>
        <p:nvCxnSpPr>
          <p:cNvPr id="13" name="Прямая соединительная линия 9"/>
          <p:cNvCxnSpPr>
            <a:cxnSpLocks noChangeShapeType="1"/>
          </p:cNvCxnSpPr>
          <p:nvPr/>
        </p:nvCxnSpPr>
        <p:spPr bwMode="auto">
          <a:xfrm flipV="1">
            <a:off x="1643042" y="2571744"/>
            <a:ext cx="2286000" cy="928687"/>
          </a:xfrm>
          <a:prstGeom prst="line">
            <a:avLst/>
          </a:prstGeom>
          <a:noFill/>
          <a:ln w="9525" algn="ctr">
            <a:solidFill>
              <a:schemeClr val="tx1"/>
            </a:solidFill>
            <a:round/>
            <a:headEnd/>
            <a:tailEnd/>
          </a:ln>
        </p:spPr>
      </p:cxnSp>
      <p:cxnSp>
        <p:nvCxnSpPr>
          <p:cNvPr id="12" name="Прямая соединительная линия 9"/>
          <p:cNvCxnSpPr>
            <a:cxnSpLocks noChangeShapeType="1"/>
          </p:cNvCxnSpPr>
          <p:nvPr/>
        </p:nvCxnSpPr>
        <p:spPr bwMode="auto">
          <a:xfrm flipV="1">
            <a:off x="1500166" y="1785926"/>
            <a:ext cx="2286000" cy="928687"/>
          </a:xfrm>
          <a:prstGeom prst="line">
            <a:avLst/>
          </a:prstGeom>
          <a:noFill/>
          <a:ln w="9525" algn="ctr">
            <a:solidFill>
              <a:schemeClr val="tx1"/>
            </a:solidFill>
            <a:round/>
            <a:headEnd/>
            <a:tailEnd/>
          </a:ln>
        </p:spPr>
      </p:cxnSp>
      <p:sp>
        <p:nvSpPr>
          <p:cNvPr id="2" name="Заголовок 1"/>
          <p:cNvSpPr>
            <a:spLocks noGrp="1"/>
          </p:cNvSpPr>
          <p:nvPr>
            <p:ph type="title"/>
          </p:nvPr>
        </p:nvSpPr>
        <p:spPr>
          <a:xfrm>
            <a:off x="457200" y="214290"/>
            <a:ext cx="8229600" cy="1000132"/>
          </a:xfrm>
        </p:spPr>
        <p:txBody>
          <a:bodyPr>
            <a:normAutofit/>
          </a:bodyPr>
          <a:lstStyle/>
          <a:p>
            <a:r>
              <a:rPr lang="ru-RU" sz="4800" b="1" dirty="0" smtClean="0">
                <a:solidFill>
                  <a:srgbClr val="C00000"/>
                </a:solidFill>
                <a:latin typeface="Times New Roman" pitchFamily="18" charset="0"/>
                <a:cs typeface="Times New Roman" pitchFamily="18" charset="0"/>
              </a:rPr>
              <a:t>Семейные ценности</a:t>
            </a:r>
            <a:endParaRPr lang="ru-RU" sz="48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lvl="0">
              <a:buNone/>
            </a:pPr>
            <a:endParaRPr lang="ru-RU" dirty="0" smtClean="0"/>
          </a:p>
          <a:p>
            <a:pPr lvl="0">
              <a:buNone/>
            </a:pPr>
            <a:endParaRPr lang="ru-RU" dirty="0" smtClean="0"/>
          </a:p>
        </p:txBody>
      </p:sp>
      <p:sp>
        <p:nvSpPr>
          <p:cNvPr id="6" name="TextBox 5"/>
          <p:cNvSpPr txBox="1"/>
          <p:nvPr/>
        </p:nvSpPr>
        <p:spPr>
          <a:xfrm>
            <a:off x="1071538" y="1785926"/>
            <a:ext cx="642941" cy="3785652"/>
          </a:xfrm>
          <a:prstGeom prst="rect">
            <a:avLst/>
          </a:prstGeom>
          <a:solidFill>
            <a:schemeClr val="tx2">
              <a:lumMod val="60000"/>
              <a:lumOff val="40000"/>
            </a:schemeClr>
          </a:solidFill>
          <a:ln>
            <a:solidFill>
              <a:schemeClr val="bg2">
                <a:lumMod val="10000"/>
              </a:schemeClr>
            </a:solidFill>
          </a:ln>
        </p:spPr>
        <p:txBody>
          <a:bodyPr wrap="square">
            <a:spAutoFit/>
          </a:bodyPr>
          <a:lstStyle/>
          <a:p>
            <a:pPr>
              <a:defRPr/>
            </a:pPr>
            <a:r>
              <a:rPr lang="ru-RU" sz="4000" b="1" dirty="0">
                <a:latin typeface="Times New Roman" pitchFamily="18" charset="0"/>
                <a:cs typeface="Times New Roman" pitchFamily="18" charset="0"/>
              </a:rPr>
              <a:t>В</a:t>
            </a:r>
          </a:p>
          <a:p>
            <a:pPr>
              <a:defRPr/>
            </a:pPr>
            <a:r>
              <a:rPr lang="ru-RU" sz="4000" b="1" dirty="0">
                <a:latin typeface="Times New Roman" pitchFamily="18" charset="0"/>
                <a:cs typeface="Times New Roman" pitchFamily="18" charset="0"/>
              </a:rPr>
              <a:t>ЗАИМО</a:t>
            </a:r>
          </a:p>
        </p:txBody>
      </p:sp>
      <p:sp>
        <p:nvSpPr>
          <p:cNvPr id="7" name="Скругленный прямоугольник 6"/>
          <p:cNvSpPr/>
          <p:nvPr/>
        </p:nvSpPr>
        <p:spPr>
          <a:xfrm>
            <a:off x="3929058" y="1357298"/>
            <a:ext cx="378621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solidFill>
                  <a:schemeClr val="tx1">
                    <a:lumMod val="95000"/>
                    <a:lumOff val="5000"/>
                  </a:schemeClr>
                </a:solidFill>
                <a:latin typeface="Times New Roman" pitchFamily="18" charset="0"/>
                <a:cs typeface="Times New Roman" pitchFamily="18" charset="0"/>
              </a:rPr>
              <a:t>выручка</a:t>
            </a:r>
            <a:endParaRPr lang="ru-RU" sz="4000" b="1" dirty="0">
              <a:solidFill>
                <a:schemeClr val="tx1">
                  <a:lumMod val="95000"/>
                  <a:lumOff val="5000"/>
                </a:schemeClr>
              </a:solidFill>
              <a:latin typeface="Times New Roman" pitchFamily="18" charset="0"/>
              <a:cs typeface="Times New Roman" pitchFamily="18" charset="0"/>
            </a:endParaRPr>
          </a:p>
        </p:txBody>
      </p:sp>
      <p:sp>
        <p:nvSpPr>
          <p:cNvPr id="8" name="Скругленный прямоугольник 7"/>
          <p:cNvSpPr/>
          <p:nvPr/>
        </p:nvSpPr>
        <p:spPr>
          <a:xfrm>
            <a:off x="4000496" y="2285992"/>
            <a:ext cx="378621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a:solidFill>
                  <a:schemeClr val="tx1">
                    <a:lumMod val="95000"/>
                    <a:lumOff val="5000"/>
                  </a:schemeClr>
                </a:solidFill>
                <a:latin typeface="Times New Roman" pitchFamily="18" charset="0"/>
                <a:cs typeface="Times New Roman" pitchFamily="18" charset="0"/>
              </a:rPr>
              <a:t>п</a:t>
            </a:r>
            <a:r>
              <a:rPr lang="ru-RU" sz="4000" b="1" dirty="0" smtClean="0">
                <a:solidFill>
                  <a:schemeClr val="tx1">
                    <a:lumMod val="95000"/>
                    <a:lumOff val="5000"/>
                  </a:schemeClr>
                </a:solidFill>
                <a:latin typeface="Times New Roman" pitchFamily="18" charset="0"/>
                <a:cs typeface="Times New Roman" pitchFamily="18" charset="0"/>
              </a:rPr>
              <a:t>онимание </a:t>
            </a:r>
            <a:endParaRPr lang="ru-RU" sz="4000" b="1" dirty="0">
              <a:solidFill>
                <a:schemeClr val="tx1">
                  <a:lumMod val="95000"/>
                  <a:lumOff val="5000"/>
                </a:schemeClr>
              </a:solidFill>
              <a:latin typeface="Times New Roman" pitchFamily="18" charset="0"/>
              <a:cs typeface="Times New Roman" pitchFamily="18" charset="0"/>
            </a:endParaRPr>
          </a:p>
        </p:txBody>
      </p:sp>
      <p:sp>
        <p:nvSpPr>
          <p:cNvPr id="9" name="Скругленный прямоугольник 8"/>
          <p:cNvSpPr/>
          <p:nvPr/>
        </p:nvSpPr>
        <p:spPr>
          <a:xfrm>
            <a:off x="4071934" y="3214686"/>
            <a:ext cx="378621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solidFill>
                  <a:schemeClr val="tx1">
                    <a:lumMod val="95000"/>
                    <a:lumOff val="5000"/>
                  </a:schemeClr>
                </a:solidFill>
                <a:latin typeface="Times New Roman" pitchFamily="18" charset="0"/>
                <a:cs typeface="Times New Roman" pitchFamily="18" charset="0"/>
              </a:rPr>
              <a:t>уважение</a:t>
            </a:r>
            <a:endParaRPr lang="ru-RU" b="1" dirty="0">
              <a:solidFill>
                <a:schemeClr val="tx1">
                  <a:lumMod val="95000"/>
                  <a:lumOff val="5000"/>
                </a:schemeClr>
              </a:solidFill>
              <a:latin typeface="Times New Roman" pitchFamily="18" charset="0"/>
              <a:cs typeface="Times New Roman" pitchFamily="18" charset="0"/>
            </a:endParaRPr>
          </a:p>
        </p:txBody>
      </p:sp>
      <p:sp>
        <p:nvSpPr>
          <p:cNvPr id="10" name="Скругленный прямоугольник 9"/>
          <p:cNvSpPr/>
          <p:nvPr/>
        </p:nvSpPr>
        <p:spPr>
          <a:xfrm>
            <a:off x="4071934" y="4214818"/>
            <a:ext cx="378621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solidFill>
                  <a:schemeClr val="tx1">
                    <a:lumMod val="95000"/>
                    <a:lumOff val="5000"/>
                  </a:schemeClr>
                </a:solidFill>
                <a:latin typeface="Times New Roman" pitchFamily="18" charset="0"/>
                <a:cs typeface="Times New Roman" pitchFamily="18" charset="0"/>
              </a:rPr>
              <a:t>любовь</a:t>
            </a:r>
            <a:endParaRPr lang="ru-RU" sz="4000" b="1" dirty="0">
              <a:solidFill>
                <a:schemeClr val="tx1">
                  <a:lumMod val="95000"/>
                  <a:lumOff val="5000"/>
                </a:schemeClr>
              </a:solidFill>
              <a:latin typeface="Times New Roman" pitchFamily="18" charset="0"/>
              <a:cs typeface="Times New Roman" pitchFamily="18" charset="0"/>
            </a:endParaRPr>
          </a:p>
        </p:txBody>
      </p:sp>
      <p:sp>
        <p:nvSpPr>
          <p:cNvPr id="11" name="Скругленный прямоугольник 10"/>
          <p:cNvSpPr/>
          <p:nvPr/>
        </p:nvSpPr>
        <p:spPr>
          <a:xfrm>
            <a:off x="4143372" y="5286388"/>
            <a:ext cx="378621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solidFill>
                  <a:schemeClr val="tx1">
                    <a:lumMod val="95000"/>
                    <a:lumOff val="5000"/>
                  </a:schemeClr>
                </a:solidFill>
                <a:latin typeface="Times New Roman" pitchFamily="18" charset="0"/>
                <a:cs typeface="Times New Roman" pitchFamily="18" charset="0"/>
              </a:rPr>
              <a:t>согласие</a:t>
            </a:r>
            <a:endParaRPr lang="ru-RU" sz="4000" b="1" dirty="0">
              <a:solidFill>
                <a:schemeClr val="tx1">
                  <a:lumMod val="95000"/>
                  <a:lumOff val="5000"/>
                </a:schemeClr>
              </a:solidFill>
              <a:latin typeface="Times New Roman" pitchFamily="18" charset="0"/>
              <a:cs typeface="Times New Roman" pitchFamily="18" charset="0"/>
            </a:endParaRPr>
          </a:p>
        </p:txBody>
      </p:sp>
      <p:cxnSp>
        <p:nvCxnSpPr>
          <p:cNvPr id="17" name="Прямая соединительная линия 17"/>
          <p:cNvCxnSpPr>
            <a:cxnSpLocks noChangeShapeType="1"/>
          </p:cNvCxnSpPr>
          <p:nvPr/>
        </p:nvCxnSpPr>
        <p:spPr bwMode="auto">
          <a:xfrm>
            <a:off x="1714480" y="4214818"/>
            <a:ext cx="2286000" cy="1500188"/>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0.70"/>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latin typeface="Times New Roman" pitchFamily="18" charset="0"/>
                <a:cs typeface="Times New Roman" pitchFamily="18" charset="0"/>
              </a:rPr>
              <a:t>Задачи родителей </a:t>
            </a:r>
            <a:endParaRPr lang="ru-RU"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ru-RU" b="1" dirty="0">
                <a:solidFill>
                  <a:schemeClr val="tx2"/>
                </a:solidFill>
                <a:latin typeface="Times New Roman" pitchFamily="18" charset="0"/>
                <a:cs typeface="Times New Roman" pitchFamily="18" charset="0"/>
              </a:rPr>
              <a:t>с</a:t>
            </a:r>
            <a:r>
              <a:rPr lang="ru-RU" b="1" dirty="0" smtClean="0">
                <a:solidFill>
                  <a:schemeClr val="tx2"/>
                </a:solidFill>
                <a:latin typeface="Times New Roman" pitchFamily="18" charset="0"/>
                <a:cs typeface="Times New Roman" pitchFamily="18" charset="0"/>
              </a:rPr>
              <a:t>оздание </a:t>
            </a:r>
            <a:r>
              <a:rPr lang="ru-RU" b="1" dirty="0">
                <a:solidFill>
                  <a:schemeClr val="tx2"/>
                </a:solidFill>
                <a:latin typeface="Times New Roman" pitchFamily="18" charset="0"/>
                <a:cs typeface="Times New Roman" pitchFamily="18" charset="0"/>
              </a:rPr>
              <a:t>у ребенка уверенности в том, что его любят и о нем </a:t>
            </a:r>
            <a:r>
              <a:rPr lang="ru-RU" b="1" dirty="0" smtClean="0">
                <a:solidFill>
                  <a:schemeClr val="tx2"/>
                </a:solidFill>
                <a:latin typeface="Times New Roman" pitchFamily="18" charset="0"/>
                <a:cs typeface="Times New Roman" pitchFamily="18" charset="0"/>
              </a:rPr>
              <a:t>заботятся;</a:t>
            </a:r>
          </a:p>
          <a:p>
            <a:r>
              <a:rPr lang="ru-RU" b="1" dirty="0">
                <a:solidFill>
                  <a:schemeClr val="tx2"/>
                </a:solidFill>
                <a:latin typeface="Times New Roman" pitchFamily="18" charset="0"/>
                <a:cs typeface="Times New Roman" pitchFamily="18" charset="0"/>
              </a:rPr>
              <a:t>относиться к ребенку в любом возрасте </a:t>
            </a:r>
            <a:r>
              <a:rPr lang="ru-RU" b="1" dirty="0" smtClean="0">
                <a:solidFill>
                  <a:schemeClr val="tx2"/>
                </a:solidFill>
                <a:latin typeface="Times New Roman" pitchFamily="18" charset="0"/>
                <a:cs typeface="Times New Roman" pitchFamily="18" charset="0"/>
              </a:rPr>
              <a:t>внимательно;</a:t>
            </a:r>
          </a:p>
          <a:p>
            <a:r>
              <a:rPr lang="ru-RU" b="1" dirty="0">
                <a:solidFill>
                  <a:schemeClr val="tx2"/>
                </a:solidFill>
                <a:latin typeface="Times New Roman" pitchFamily="18" charset="0"/>
                <a:cs typeface="Times New Roman" pitchFamily="18" charset="0"/>
              </a:rPr>
              <a:t>постоянный психологический контакт с </a:t>
            </a:r>
            <a:r>
              <a:rPr lang="ru-RU" b="1" dirty="0" smtClean="0">
                <a:solidFill>
                  <a:schemeClr val="tx2"/>
                </a:solidFill>
                <a:latin typeface="Times New Roman" pitchFamily="18" charset="0"/>
                <a:cs typeface="Times New Roman" pitchFamily="18" charset="0"/>
              </a:rPr>
              <a:t>ребенком;</a:t>
            </a:r>
          </a:p>
          <a:p>
            <a:r>
              <a:rPr lang="ru-RU" b="1" dirty="0">
                <a:solidFill>
                  <a:schemeClr val="tx2"/>
                </a:solidFill>
                <a:latin typeface="Times New Roman" pitchFamily="18" charset="0"/>
                <a:cs typeface="Times New Roman" pitchFamily="18" charset="0"/>
              </a:rPr>
              <a:t>заинтересованность во всем, что происходит в жизни </a:t>
            </a:r>
            <a:r>
              <a:rPr lang="ru-RU" b="1" dirty="0" smtClean="0">
                <a:solidFill>
                  <a:schemeClr val="tx2"/>
                </a:solidFill>
                <a:latin typeface="Times New Roman" pitchFamily="18" charset="0"/>
                <a:cs typeface="Times New Roman" pitchFamily="18" charset="0"/>
              </a:rPr>
              <a:t>ребенка.</a:t>
            </a:r>
            <a:endParaRPr lang="ru-RU" b="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C00000"/>
                </a:solidFill>
                <a:latin typeface="Times New Roman" pitchFamily="18" charset="0"/>
                <a:cs typeface="Times New Roman" pitchFamily="18" charset="0"/>
              </a:rPr>
              <a:t>Формула истиной родительской любви</a:t>
            </a:r>
            <a:endParaRPr lang="ru-RU"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ctr">
              <a:buNone/>
            </a:pPr>
            <a:r>
              <a:rPr lang="ru-RU" sz="3600" b="1" dirty="0" smtClean="0">
                <a:solidFill>
                  <a:schemeClr val="accent3">
                    <a:lumMod val="50000"/>
                  </a:schemeClr>
                </a:solidFill>
                <a:latin typeface="Times New Roman" pitchFamily="18" charset="0"/>
                <a:cs typeface="Times New Roman" pitchFamily="18" charset="0"/>
              </a:rPr>
              <a:t>«Люблю не потому </a:t>
            </a:r>
            <a:r>
              <a:rPr lang="ru-RU" sz="3600" b="1" dirty="0">
                <a:solidFill>
                  <a:schemeClr val="accent3">
                    <a:lumMod val="50000"/>
                  </a:schemeClr>
                </a:solidFill>
                <a:latin typeface="Times New Roman" pitchFamily="18" charset="0"/>
                <a:cs typeface="Times New Roman" pitchFamily="18" charset="0"/>
              </a:rPr>
              <a:t>что ты хороший» </a:t>
            </a:r>
            <a:r>
              <a:rPr lang="ru-RU" sz="3600" b="1" dirty="0" smtClean="0">
                <a:solidFill>
                  <a:schemeClr val="accent3">
                    <a:lumMod val="50000"/>
                  </a:schemeClr>
                </a:solidFill>
                <a:latin typeface="Times New Roman" pitchFamily="18" charset="0"/>
                <a:cs typeface="Times New Roman" pitchFamily="18" charset="0"/>
              </a:rPr>
              <a:t>,</a:t>
            </a:r>
          </a:p>
          <a:p>
            <a:pPr algn="ctr">
              <a:buNone/>
            </a:pPr>
            <a:r>
              <a:rPr lang="ru-RU" sz="3600" b="1" dirty="0" smtClean="0">
                <a:solidFill>
                  <a:schemeClr val="accent3">
                    <a:lumMod val="50000"/>
                  </a:schemeClr>
                </a:solidFill>
                <a:latin typeface="Times New Roman" pitchFamily="18" charset="0"/>
                <a:cs typeface="Times New Roman" pitchFamily="18" charset="0"/>
              </a:rPr>
              <a:t>      </a:t>
            </a:r>
            <a:r>
              <a:rPr lang="ru-RU" sz="3600" b="1" dirty="0">
                <a:solidFill>
                  <a:schemeClr val="accent3">
                    <a:lumMod val="50000"/>
                  </a:schemeClr>
                </a:solidFill>
                <a:latin typeface="Times New Roman" pitchFamily="18" charset="0"/>
                <a:cs typeface="Times New Roman" pitchFamily="18" charset="0"/>
              </a:rPr>
              <a:t>а «люблю потому </a:t>
            </a:r>
            <a:r>
              <a:rPr lang="ru-RU" sz="3600" b="1" dirty="0" smtClean="0">
                <a:solidFill>
                  <a:schemeClr val="accent3">
                    <a:lumMod val="50000"/>
                  </a:schemeClr>
                </a:solidFill>
                <a:latin typeface="Times New Roman" pitchFamily="18" charset="0"/>
                <a:cs typeface="Times New Roman" pitchFamily="18" charset="0"/>
              </a:rPr>
              <a:t>, что </a:t>
            </a:r>
            <a:r>
              <a:rPr lang="ru-RU" sz="3600" b="1" dirty="0">
                <a:solidFill>
                  <a:schemeClr val="accent3">
                    <a:lumMod val="50000"/>
                  </a:schemeClr>
                </a:solidFill>
                <a:latin typeface="Times New Roman" pitchFamily="18" charset="0"/>
                <a:cs typeface="Times New Roman" pitchFamily="18" charset="0"/>
              </a:rPr>
              <a:t>ты есть».</a:t>
            </a:r>
          </a:p>
        </p:txBody>
      </p:sp>
      <p:pic>
        <p:nvPicPr>
          <p:cNvPr id="4" name="Рисунок 3" descr="9.jpeg"/>
          <p:cNvPicPr>
            <a:picLocks noChangeAspect="1"/>
          </p:cNvPicPr>
          <p:nvPr/>
        </p:nvPicPr>
        <p:blipFill>
          <a:blip r:embed="rId2" cstate="print"/>
          <a:stretch>
            <a:fillRect/>
          </a:stretch>
        </p:blipFill>
        <p:spPr>
          <a:xfrm rot="20912236">
            <a:off x="876770" y="3278446"/>
            <a:ext cx="3533727" cy="3034057"/>
          </a:xfrm>
          <a:prstGeom prst="rect">
            <a:avLst/>
          </a:prstGeom>
          <a:effectLst>
            <a:softEdge rad="127000"/>
          </a:effectLst>
        </p:spPr>
      </p:pic>
      <p:pic>
        <p:nvPicPr>
          <p:cNvPr id="6" name="Рисунок 5" descr="47.jpeg"/>
          <p:cNvPicPr>
            <a:picLocks noChangeAspect="1"/>
          </p:cNvPicPr>
          <p:nvPr/>
        </p:nvPicPr>
        <p:blipFill>
          <a:blip r:embed="rId3" cstate="print"/>
          <a:stretch>
            <a:fillRect/>
          </a:stretch>
        </p:blipFill>
        <p:spPr>
          <a:xfrm rot="965631">
            <a:off x="5205867" y="3113460"/>
            <a:ext cx="3129675" cy="3346167"/>
          </a:xfrm>
          <a:prstGeom prst="rect">
            <a:avLst/>
          </a:prstGeom>
          <a:effectLst>
            <a:softEdge rad="1270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214313" y="115888"/>
            <a:ext cx="8472487" cy="1081087"/>
          </a:xfrm>
        </p:spPr>
        <p:txBody>
          <a:bodyPr/>
          <a:lstStyle/>
          <a:p>
            <a:pPr algn="l" eaLnBrk="1" hangingPunct="1"/>
            <a:r>
              <a:rPr lang="ru-RU" b="1" dirty="0" smtClean="0">
                <a:solidFill>
                  <a:srgbClr val="FF0000"/>
                </a:solidFill>
                <a:latin typeface="Times New Roman" pitchFamily="18" charset="0"/>
                <a:cs typeface="Times New Roman" pitchFamily="18" charset="0"/>
              </a:rPr>
              <a:t>Семья -</a:t>
            </a:r>
          </a:p>
        </p:txBody>
      </p:sp>
      <p:sp>
        <p:nvSpPr>
          <p:cNvPr id="14339" name="Прямоугольник 2"/>
          <p:cNvSpPr>
            <a:spLocks noChangeArrowheads="1"/>
          </p:cNvSpPr>
          <p:nvPr/>
        </p:nvSpPr>
        <p:spPr bwMode="auto">
          <a:xfrm>
            <a:off x="214313" y="1125538"/>
            <a:ext cx="6643687" cy="1754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r>
              <a:rPr lang="ru-RU" sz="3600" b="1" dirty="0" smtClean="0">
                <a:solidFill>
                  <a:srgbClr val="FF0000"/>
                </a:solidFill>
                <a:latin typeface="Times New Roman" pitchFamily="18" charset="0"/>
                <a:cs typeface="Times New Roman" pitchFamily="18" charset="0"/>
              </a:rPr>
              <a:t>это определенный морально-психологический климат, это школа отношений с людьми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59832" y="3068960"/>
            <a:ext cx="5098368" cy="3398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24579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285750" y="274638"/>
            <a:ext cx="8401050" cy="1143000"/>
          </a:xfrm>
        </p:spPr>
        <p:txBody>
          <a:bodyPr/>
          <a:lstStyle/>
          <a:p>
            <a:pPr algn="l" eaLnBrk="1" hangingPunct="1"/>
            <a:r>
              <a:rPr lang="ru-RU" b="1" dirty="0" smtClean="0">
                <a:solidFill>
                  <a:srgbClr val="FF0000"/>
                </a:solidFill>
                <a:latin typeface="Times New Roman" pitchFamily="18" charset="0"/>
                <a:cs typeface="Times New Roman" pitchFamily="18" charset="0"/>
              </a:rPr>
              <a:t>В семье</a:t>
            </a:r>
          </a:p>
        </p:txBody>
      </p:sp>
      <p:sp>
        <p:nvSpPr>
          <p:cNvPr id="15363" name="Прямоугольник 2"/>
          <p:cNvSpPr>
            <a:spLocks noChangeArrowheads="1"/>
          </p:cNvSpPr>
          <p:nvPr/>
        </p:nvSpPr>
        <p:spPr bwMode="auto">
          <a:xfrm>
            <a:off x="285750" y="1357313"/>
            <a:ext cx="6572250" cy="286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r>
              <a:rPr lang="ru-RU" sz="3600" b="1" smtClean="0">
                <a:solidFill>
                  <a:srgbClr val="FF0000"/>
                </a:solidFill>
                <a:latin typeface="Times New Roman" pitchFamily="18" charset="0"/>
                <a:cs typeface="Times New Roman" pitchFamily="18" charset="0"/>
              </a:rPr>
              <a:t>ребенок получает </a:t>
            </a:r>
          </a:p>
          <a:p>
            <a:pPr fontAlgn="base">
              <a:spcBef>
                <a:spcPct val="0"/>
              </a:spcBef>
              <a:spcAft>
                <a:spcPct val="0"/>
              </a:spcAft>
            </a:pPr>
            <a:r>
              <a:rPr lang="ru-RU" sz="3600" b="1" smtClean="0">
                <a:solidFill>
                  <a:srgbClr val="FF0000"/>
                </a:solidFill>
                <a:latin typeface="Times New Roman" pitchFamily="18" charset="0"/>
                <a:cs typeface="Times New Roman" pitchFamily="18" charset="0"/>
              </a:rPr>
              <a:t>азы знаний </a:t>
            </a:r>
          </a:p>
          <a:p>
            <a:pPr fontAlgn="base">
              <a:spcBef>
                <a:spcPct val="0"/>
              </a:spcBef>
              <a:spcAft>
                <a:spcPct val="0"/>
              </a:spcAft>
            </a:pPr>
            <a:r>
              <a:rPr lang="ru-RU" sz="3600" b="1" smtClean="0">
                <a:solidFill>
                  <a:srgbClr val="FF0000"/>
                </a:solidFill>
                <a:latin typeface="Times New Roman" pitchFamily="18" charset="0"/>
                <a:cs typeface="Times New Roman" pitchFamily="18" charset="0"/>
              </a:rPr>
              <a:t>об окружающем мире,</a:t>
            </a:r>
          </a:p>
          <a:p>
            <a:pPr fontAlgn="base">
              <a:spcBef>
                <a:spcPct val="0"/>
              </a:spcBef>
              <a:spcAft>
                <a:spcPct val="0"/>
              </a:spcAft>
            </a:pPr>
            <a:r>
              <a:rPr lang="ru-RU" sz="3600" b="1" smtClean="0">
                <a:solidFill>
                  <a:srgbClr val="FF0000"/>
                </a:solidFill>
                <a:latin typeface="Times New Roman" pitchFamily="18" charset="0"/>
                <a:cs typeface="Times New Roman" pitchFamily="18" charset="0"/>
              </a:rPr>
              <a:t>а  в дальнейшем </a:t>
            </a:r>
          </a:p>
          <a:p>
            <a:pPr fontAlgn="base">
              <a:spcBef>
                <a:spcPct val="0"/>
              </a:spcBef>
              <a:spcAft>
                <a:spcPct val="0"/>
              </a:spcAft>
            </a:pPr>
            <a:r>
              <a:rPr lang="ru-RU" sz="3600" b="1" smtClean="0">
                <a:solidFill>
                  <a:srgbClr val="FF0000"/>
                </a:solidFill>
                <a:latin typeface="Times New Roman" pitchFamily="18" charset="0"/>
                <a:cs typeface="Times New Roman" pitchFamily="18" charset="0"/>
              </a:rPr>
              <a:t>и саму культуру. </a:t>
            </a:r>
          </a:p>
        </p:txBody>
      </p:sp>
      <p:pic>
        <p:nvPicPr>
          <p:cNvPr id="4" name="Picture 2" descr="gcal_93_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2063" y="1214438"/>
            <a:ext cx="3571875" cy="4786312"/>
          </a:xfrm>
          <a:prstGeom prst="rect">
            <a:avLst/>
          </a:prstGeom>
          <a:noFill/>
          <a:ln w="9525">
            <a:solidFill>
              <a:srgbClr val="C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458236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285750" y="274638"/>
            <a:ext cx="8401050" cy="1143000"/>
          </a:xfrm>
        </p:spPr>
        <p:txBody>
          <a:bodyPr/>
          <a:lstStyle/>
          <a:p>
            <a:pPr algn="l" eaLnBrk="1" hangingPunct="1"/>
            <a:r>
              <a:rPr lang="ru-RU" b="1" smtClean="0">
                <a:solidFill>
                  <a:srgbClr val="FF0000"/>
                </a:solidFill>
                <a:latin typeface="Times New Roman" pitchFamily="18" charset="0"/>
                <a:cs typeface="Times New Roman" pitchFamily="18" charset="0"/>
              </a:rPr>
              <a:t>В семье</a:t>
            </a:r>
          </a:p>
        </p:txBody>
      </p:sp>
      <p:sp>
        <p:nvSpPr>
          <p:cNvPr id="16387" name="Прямоугольник 2"/>
          <p:cNvSpPr>
            <a:spLocks noChangeArrowheads="1"/>
          </p:cNvSpPr>
          <p:nvPr/>
        </p:nvSpPr>
        <p:spPr bwMode="auto">
          <a:xfrm>
            <a:off x="285750" y="1285875"/>
            <a:ext cx="6500813"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r>
              <a:rPr lang="ru-RU" sz="3600" b="1" dirty="0" smtClean="0">
                <a:solidFill>
                  <a:srgbClr val="FF0000"/>
                </a:solidFill>
                <a:latin typeface="Times New Roman" pitchFamily="18" charset="0"/>
                <a:cs typeface="Times New Roman" pitchFamily="18" charset="0"/>
              </a:rPr>
              <a:t>складываются </a:t>
            </a:r>
          </a:p>
          <a:p>
            <a:pPr fontAlgn="base">
              <a:spcBef>
                <a:spcPct val="0"/>
              </a:spcBef>
              <a:spcAft>
                <a:spcPct val="0"/>
              </a:spcAft>
            </a:pPr>
            <a:r>
              <a:rPr lang="ru-RU" sz="3600" b="1" dirty="0" smtClean="0">
                <a:solidFill>
                  <a:srgbClr val="FF0000"/>
                </a:solidFill>
                <a:latin typeface="Times New Roman" pitchFamily="18" charset="0"/>
                <a:cs typeface="Times New Roman" pitchFamily="18" charset="0"/>
              </a:rPr>
              <a:t>представления ребенка </a:t>
            </a:r>
          </a:p>
          <a:p>
            <a:pPr fontAlgn="base">
              <a:spcBef>
                <a:spcPct val="0"/>
              </a:spcBef>
              <a:spcAft>
                <a:spcPct val="0"/>
              </a:spcAft>
            </a:pPr>
            <a:r>
              <a:rPr lang="ru-RU" sz="3600" b="1" dirty="0" smtClean="0">
                <a:solidFill>
                  <a:srgbClr val="FF0000"/>
                </a:solidFill>
                <a:latin typeface="Times New Roman" pitchFamily="18" charset="0"/>
                <a:cs typeface="Times New Roman" pitchFamily="18" charset="0"/>
              </a:rPr>
              <a:t>о добре и зле, </a:t>
            </a:r>
          </a:p>
          <a:p>
            <a:pPr fontAlgn="base">
              <a:spcBef>
                <a:spcPct val="0"/>
              </a:spcBef>
              <a:spcAft>
                <a:spcPct val="0"/>
              </a:spcAft>
            </a:pPr>
            <a:r>
              <a:rPr lang="ru-RU" sz="3600" b="1" dirty="0" smtClean="0">
                <a:solidFill>
                  <a:srgbClr val="FF0000"/>
                </a:solidFill>
                <a:latin typeface="Times New Roman" pitchFamily="18" charset="0"/>
                <a:cs typeface="Times New Roman" pitchFamily="18" charset="0"/>
              </a:rPr>
              <a:t>о порядочности, </a:t>
            </a:r>
          </a:p>
          <a:p>
            <a:pPr fontAlgn="base">
              <a:spcBef>
                <a:spcPct val="0"/>
              </a:spcBef>
              <a:spcAft>
                <a:spcPct val="0"/>
              </a:spcAft>
            </a:pPr>
            <a:r>
              <a:rPr lang="ru-RU" sz="3600" b="1" dirty="0" smtClean="0">
                <a:solidFill>
                  <a:srgbClr val="FF0000"/>
                </a:solidFill>
                <a:latin typeface="Times New Roman" pitchFamily="18" charset="0"/>
                <a:cs typeface="Times New Roman" pitchFamily="18" charset="0"/>
              </a:rPr>
              <a:t>об уважительном </a:t>
            </a:r>
          </a:p>
          <a:p>
            <a:pPr fontAlgn="base">
              <a:spcBef>
                <a:spcPct val="0"/>
              </a:spcBef>
              <a:spcAft>
                <a:spcPct val="0"/>
              </a:spcAft>
            </a:pPr>
            <a:r>
              <a:rPr lang="ru-RU" sz="3600" b="1" dirty="0" smtClean="0">
                <a:solidFill>
                  <a:srgbClr val="FF0000"/>
                </a:solidFill>
                <a:latin typeface="Times New Roman" pitchFamily="18" charset="0"/>
                <a:cs typeface="Times New Roman" pitchFamily="18" charset="0"/>
              </a:rPr>
              <a:t>отношении</a:t>
            </a:r>
          </a:p>
          <a:p>
            <a:pPr fontAlgn="base">
              <a:spcBef>
                <a:spcPct val="0"/>
              </a:spcBef>
              <a:spcAft>
                <a:spcPct val="0"/>
              </a:spcAft>
            </a:pPr>
            <a:r>
              <a:rPr lang="ru-RU" sz="3600" b="1" dirty="0" smtClean="0">
                <a:solidFill>
                  <a:srgbClr val="FF0000"/>
                </a:solidFill>
                <a:latin typeface="Times New Roman" pitchFamily="18" charset="0"/>
                <a:cs typeface="Times New Roman" pitchFamily="18" charset="0"/>
              </a:rPr>
              <a:t>к материальным </a:t>
            </a:r>
          </a:p>
          <a:p>
            <a:pPr fontAlgn="base">
              <a:spcBef>
                <a:spcPct val="0"/>
              </a:spcBef>
              <a:spcAft>
                <a:spcPct val="0"/>
              </a:spcAft>
            </a:pPr>
            <a:r>
              <a:rPr lang="ru-RU" sz="3600" b="1" dirty="0" smtClean="0">
                <a:solidFill>
                  <a:srgbClr val="FF0000"/>
                </a:solidFill>
                <a:latin typeface="Times New Roman" pitchFamily="18" charset="0"/>
                <a:cs typeface="Times New Roman" pitchFamily="18" charset="0"/>
              </a:rPr>
              <a:t>и духовным ценностям.</a:t>
            </a:r>
            <a:endParaRPr lang="ru-RU" sz="3600" dirty="0" smtClean="0">
              <a:solidFill>
                <a:srgbClr val="FF0000"/>
              </a:solidFill>
              <a:latin typeface="Times New Roman" pitchFamily="18" charset="0"/>
              <a:cs typeface="Times New Roman" pitchFamily="18" charset="0"/>
            </a:endParaRPr>
          </a:p>
        </p:txBody>
      </p:sp>
      <p:pic>
        <p:nvPicPr>
          <p:cNvPr id="16388" name="Picture 4" descr="memorie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50356" y="764704"/>
            <a:ext cx="3500438" cy="5715000"/>
          </a:xfrm>
          <a:prstGeom prst="rect">
            <a:avLst/>
          </a:prstGeom>
          <a:noFill/>
          <a:ln w="9525">
            <a:solidFill>
              <a:srgbClr val="C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20585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1216</Words>
  <Application>Microsoft Office PowerPoint</Application>
  <PresentationFormat>Экран (4:3)</PresentationFormat>
  <Paragraphs>118</Paragraphs>
  <Slides>36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Тема Office</vt:lpstr>
      <vt:lpstr>Родительское собрание в 1 «А»</vt:lpstr>
      <vt:lpstr>Слайд 2</vt:lpstr>
      <vt:lpstr>Статья 70. Права и обязанности родителей по воспитанию и образованию ребенка</vt:lpstr>
      <vt:lpstr>Семейные ценности</vt:lpstr>
      <vt:lpstr>Задачи родителей </vt:lpstr>
      <vt:lpstr>Формула истиной родительской любви</vt:lpstr>
      <vt:lpstr>Семья -</vt:lpstr>
      <vt:lpstr>В семье</vt:lpstr>
      <vt:lpstr>В семье</vt:lpstr>
      <vt:lpstr>В семье</vt:lpstr>
      <vt:lpstr>Правила для родителей </vt:lpstr>
      <vt:lpstr> С каким лицом вы чаще всего общаетесь  со своим ребёнком? </vt:lpstr>
      <vt:lpstr>  С каким лицом чаще всего общается с вами ваш ребёнок? </vt:lpstr>
      <vt:lpstr> Каким, по вашему мнению, должно быть лицо вашего ребёнка во время общения с вами? </vt:lpstr>
      <vt:lpstr>Бывают секунды. Минуты…</vt:lpstr>
      <vt:lpstr>И в эти секунды нельзя допустить ошибку</vt:lpstr>
      <vt:lpstr>Ребенок учится тому, Что видит у себя в дому. Родители – пример ему. Кто при жене и детях груб, Кому язык распутства люб, Пусть помнит, что с лихвой получит От них все то, чему их учит. Там, где аббат не враг вина, Вся братия пьяным-пьяна. Не волк воспитывал овец. Походку раку дал отец. Коль видят нас и слышат дети, Мы за дела свои в ответе. И за слова: легко толкнуть Детей на нехороший путь.  Держи в приличии свой дом, Чтобы не каяться потом.                               Себастьян Брандт</vt:lpstr>
      <vt:lpstr>Слайд 18</vt:lpstr>
      <vt:lpstr>Слайд 19</vt:lpstr>
      <vt:lpstr>Слайд 20</vt:lpstr>
      <vt:lpstr>Слайд 21</vt:lpstr>
      <vt:lpstr>Слайд 22</vt:lpstr>
      <vt:lpstr>Слайд 23</vt:lpstr>
      <vt:lpstr>Слайд 24</vt:lpstr>
      <vt:lpstr>Слайд 25</vt:lpstr>
      <vt:lpstr>Слайд 26</vt:lpstr>
      <vt:lpstr>Вывод</vt:lpstr>
      <vt:lpstr>Китайская притча:  «Ладная семья»</vt:lpstr>
      <vt:lpstr>Слайд 29</vt:lpstr>
      <vt:lpstr>Слайд 30</vt:lpstr>
      <vt:lpstr>Слайд 31</vt:lpstr>
      <vt:lpstr>Любите и цените свою Семью! </vt:lpstr>
      <vt:lpstr>  Тест «Какие мы родители»  Проверьте себя, ответив на вопросы: да, нет, иногда. За каждый положительный ответ припишите себе 2 очка,  за ответ «Иногда» и отрицательный – 0. </vt:lpstr>
      <vt:lpstr>Ключ к тесту.</vt:lpstr>
      <vt:lpstr>Слайд 35</vt:lpstr>
      <vt:lpstr>Слайд 36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Родительское собрание </dc:title>
  <dc:creator>V</dc:creator>
  <cp:lastModifiedBy>OLDI</cp:lastModifiedBy>
  <cp:revision>38</cp:revision>
  <dcterms:created xsi:type="dcterms:W3CDTF">2013-01-26T19:55:29Z</dcterms:created>
  <dcterms:modified xsi:type="dcterms:W3CDTF">2021-06-04T17:14:56Z</dcterms:modified>
</cp:coreProperties>
</file>