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60" r:id="rId5"/>
    <p:sldId id="261" r:id="rId6"/>
    <p:sldId id="273" r:id="rId7"/>
    <p:sldId id="262" r:id="rId8"/>
    <p:sldId id="274" r:id="rId9"/>
    <p:sldId id="258" r:id="rId10"/>
    <p:sldId id="268" r:id="rId11"/>
    <p:sldId id="263" r:id="rId12"/>
    <p:sldId id="257" r:id="rId13"/>
    <p:sldId id="264" r:id="rId14"/>
    <p:sldId id="265" r:id="rId15"/>
    <p:sldId id="266" r:id="rId16"/>
    <p:sldId id="259" r:id="rId17"/>
    <p:sldId id="269" r:id="rId18"/>
    <p:sldId id="270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8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4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7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8077-0102-4BDC-9EEB-5A65642905A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4517-CF4E-4D29-AA08-CC6E77BA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-mgd-20@mail.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11" y="2639292"/>
            <a:ext cx="4022489" cy="42187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287126" y="124210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Гарри Поттер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информатика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Электронная тетрадь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Упр. №52-56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8" y="4825321"/>
            <a:ext cx="2873829" cy="1724297"/>
          </a:xfrm>
        </p:spPr>
      </p:pic>
    </p:spTree>
    <p:extLst>
      <p:ext uri="{BB962C8B-B14F-4D97-AF65-F5344CB8AC3E}">
        <p14:creationId xmlns:p14="http://schemas.microsoft.com/office/powerpoint/2010/main" val="14535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67000" y="0"/>
            <a:ext cx="7786688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Помехи при передаче информации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738439" y="3446463"/>
            <a:ext cx="77866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7763" indent="-2492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	</a:t>
            </a:r>
            <a:r>
              <a:rPr lang="ru-RU" altLang="ru-RU" sz="2800" b="1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800" b="1">
                <a:solidFill>
                  <a:srgbClr val="0033CC"/>
                </a:solidFill>
                <a:latin typeface="Georgia" panose="02040502050405020303" pitchFamily="18" charset="0"/>
              </a:rPr>
              <a:t>Помехи при передаче информации </a:t>
            </a:r>
            <a:r>
              <a:rPr lang="ru-RU" altLang="ru-RU" sz="2000" b="1">
                <a:solidFill>
                  <a:srgbClr val="0033CC"/>
                </a:solidFill>
              </a:rPr>
              <a:t>: </a:t>
            </a:r>
          </a:p>
          <a:p>
            <a:pPr lvl="1" eaLnBrk="1" hangingPunct="1"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rgbClr val="000066"/>
                </a:solidFill>
              </a:rPr>
              <a:t>искажение звука в телефоне,</a:t>
            </a:r>
          </a:p>
          <a:p>
            <a:pPr lvl="1" eaLnBrk="1" hangingPunct="1"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rgbClr val="000066"/>
                </a:solidFill>
              </a:rPr>
              <a:t>шум, влияющий на работу радиоприёмника,</a:t>
            </a:r>
          </a:p>
          <a:p>
            <a:pPr lvl="1" eaLnBrk="1" hangingPunct="1"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rgbClr val="000066"/>
                </a:solidFill>
              </a:rPr>
              <a:t>искажение или затемнение изображения в телевизоре,</a:t>
            </a:r>
          </a:p>
          <a:p>
            <a:pPr lvl="1" eaLnBrk="1" hangingPunct="1"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rgbClr val="000066"/>
                </a:solidFill>
              </a:rPr>
              <a:t>ошибки при передаче по телеграфу.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809875" y="5857876"/>
            <a:ext cx="7143750" cy="8302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результате, передаваемая информация 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может  быть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потеряна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искажена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2032001" y="2489201"/>
            <a:ext cx="8278813" cy="968375"/>
            <a:chOff x="113" y="845"/>
            <a:chExt cx="5530" cy="771"/>
          </a:xfrm>
        </p:grpSpPr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1701" y="845"/>
              <a:ext cx="2356" cy="771"/>
            </a:xfrm>
            <a:prstGeom prst="rightArrow">
              <a:avLst>
                <a:gd name="adj1" fmla="val 50000"/>
                <a:gd name="adj2" fmla="val 76459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Информационный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канал</a:t>
              </a: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113" y="935"/>
              <a:ext cx="1493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Источник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информации</a:t>
              </a: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4150" y="935"/>
              <a:ext cx="1493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Приемник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информации</a:t>
              </a:r>
            </a:p>
          </p:txBody>
        </p:sp>
      </p:grpSp>
      <p:pic>
        <p:nvPicPr>
          <p:cNvPr id="27" name="Picture 2" descr="C:\Documents and Settings\Елена\Local Settings\Temporary Internet Files\Content.IE5\TV3VPPCE\MC900440407[1]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875" y="1285876"/>
            <a:ext cx="2000250" cy="1743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381625" y="1643063"/>
            <a:ext cx="14795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помехи</a:t>
            </a: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10096501" y="6357939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85" y="2574770"/>
            <a:ext cx="7156115" cy="2976944"/>
          </a:xfrm>
        </p:spPr>
      </p:pic>
    </p:spTree>
    <p:extLst>
      <p:ext uri="{BB962C8B-B14F-4D97-AF65-F5344CB8AC3E}">
        <p14:creationId xmlns:p14="http://schemas.microsoft.com/office/powerpoint/2010/main" val="11126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esktopwallpapers.org.ua/images/201107/desktopwallpapers.org.ua_2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43" y="607948"/>
            <a:ext cx="4962063" cy="49073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445280"/>
            <a:ext cx="12192000" cy="1412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73" y="5586293"/>
            <a:ext cx="1190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Электронная почта </a:t>
            </a:r>
            <a:r>
              <a:rPr lang="ru-RU" sz="2400" dirty="0"/>
              <a:t>– это удобное и надёжное средство общения, при котором письмо в любой конец света доходит за несколько секунд.</a:t>
            </a: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6468">
            <a:off x="3124882" y="1484869"/>
            <a:ext cx="2161911" cy="1351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594">
            <a:off x="6748085" y="1479127"/>
            <a:ext cx="2161911" cy="13511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1866">
            <a:off x="3684594" y="1328485"/>
            <a:ext cx="858892" cy="7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46125" y="1125992"/>
            <a:ext cx="10945132" cy="1643062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3200" b="1" u="sng" dirty="0">
                <a:solidFill>
                  <a:srgbClr val="002060"/>
                </a:solidFill>
              </a:rPr>
              <a:t>Электронная почта </a:t>
            </a:r>
            <a:r>
              <a:rPr lang="ru-RU" dirty="0">
                <a:solidFill>
                  <a:srgbClr val="002060"/>
                </a:solidFill>
              </a:rPr>
              <a:t>– это система обмена сообщениями (письмами) </a:t>
            </a: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помощью компьютерных сетей.	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95943" y="2928939"/>
            <a:ext cx="11495313" cy="928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rgbClr val="002060"/>
                </a:solidFill>
              </a:rPr>
              <a:t>	Любой пользователь может завести свой бесплатный электронный почтовый ящик.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876" y="4000500"/>
            <a:ext cx="6143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u="sng" dirty="0">
                <a:solidFill>
                  <a:srgbClr val="002060"/>
                </a:solidFill>
              </a:rPr>
              <a:t>Адрес электронной почты:</a:t>
            </a:r>
          </a:p>
          <a:p>
            <a:pPr>
              <a:defRPr/>
            </a:pPr>
            <a:r>
              <a:rPr lang="ru-RU" sz="3600" spc="2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корреспондент</a:t>
            </a:r>
            <a:r>
              <a:rPr lang="en-US" sz="3600" spc="2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ru-RU" sz="3600" spc="2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4301332" y="3353595"/>
            <a:ext cx="349250" cy="3500437"/>
          </a:xfrm>
          <a:prstGeom prst="leftBrace">
            <a:avLst>
              <a:gd name="adj1" fmla="val 8333"/>
              <a:gd name="adj2" fmla="val 4960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7476332" y="4321970"/>
            <a:ext cx="285750" cy="1500187"/>
          </a:xfrm>
          <a:prstGeom prst="leftBrace">
            <a:avLst>
              <a:gd name="adj1" fmla="val 8333"/>
              <a:gd name="adj2" fmla="val 4960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18000" y="5326064"/>
            <a:ext cx="285750" cy="42862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486650" y="5272089"/>
            <a:ext cx="285750" cy="42862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54364" y="564356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Условное имя корреспондента</a:t>
            </a:r>
            <a:endParaRPr lang="ru-RU" altLang="ru-RU" sz="1400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26176" y="5643564"/>
            <a:ext cx="4156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Адрес сервера, на котором зарегистрирован почтовый ящик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69026" y="4376739"/>
            <a:ext cx="714375" cy="7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3" name="Picture 2" descr="http://www.hv-life.ru/Media/files/images/files_9/pism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143375"/>
            <a:ext cx="1485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78488" y="5738814"/>
            <a:ext cx="500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ЭТ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572126" y="5567364"/>
            <a:ext cx="714375" cy="7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3239" y="5572126"/>
            <a:ext cx="6445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spc="2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@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7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 animBg="1"/>
      <p:bldP spid="21" grpId="1" animBg="1"/>
      <p:bldP spid="20" grpId="0" build="allAtOnce"/>
      <p:bldP spid="22" grpId="0" animBg="1"/>
      <p:bldP spid="22" grpId="1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809875" y="5357814"/>
            <a:ext cx="7215188" cy="9286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400" dirty="0">
                <a:solidFill>
                  <a:srgbClr val="002060"/>
                </a:solidFill>
              </a:rPr>
              <a:t>Электронное письмо может содержать тексты, изображения, звуки и видеоинформацию.</a:t>
            </a:r>
          </a:p>
        </p:txBody>
      </p:sp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2809876" y="1643064"/>
            <a:ext cx="7286625" cy="3286125"/>
            <a:chOff x="928662" y="1643050"/>
            <a:chExt cx="7643866" cy="3286148"/>
          </a:xfrm>
        </p:grpSpPr>
        <p:pic>
          <p:nvPicPr>
            <p:cNvPr id="26629" name="Picture 10" descr="http://readmas.ru/wp-content/filesall/2012/12/s_chego_nachinat_raskrutku_sobstvennogo_sajta_readmas.ru_0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7" y="1785926"/>
              <a:ext cx="3857945" cy="289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2" descr="http://www.nn.ru/data/forum/images/2012-04/49231248-konvertik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2524151"/>
              <a:ext cx="2286016" cy="179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28662" y="1643050"/>
              <a:ext cx="7643866" cy="328614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605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82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§ 6</a:t>
            </a:r>
          </a:p>
          <a:p>
            <a:pPr marL="0" indent="0">
              <a:buNone/>
            </a:pPr>
            <a:r>
              <a:rPr lang="ru-RU" dirty="0" smtClean="0"/>
              <a:t>Создать на сервере </a:t>
            </a:r>
            <a:r>
              <a:rPr lang="en-US" dirty="0" smtClean="0"/>
              <a:t>mail.ru </a:t>
            </a:r>
            <a:r>
              <a:rPr lang="ru-RU" dirty="0" smtClean="0"/>
              <a:t>почтовый ящик и написать письмо </a:t>
            </a:r>
          </a:p>
          <a:p>
            <a:pPr marL="0" indent="0">
              <a:buNone/>
            </a:pPr>
            <a:r>
              <a:rPr lang="ru-RU" dirty="0" smtClean="0"/>
              <a:t>Кому:  </a:t>
            </a:r>
            <a:r>
              <a:rPr lang="en-US" dirty="0" smtClean="0">
                <a:hlinkClick r:id="rId2"/>
              </a:rPr>
              <a:t>inf-mgd-20@mail.ru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Тема: информатика</a:t>
            </a:r>
          </a:p>
          <a:p>
            <a:pPr marL="0" indent="0">
              <a:buNone/>
            </a:pPr>
            <a:r>
              <a:rPr lang="ru-RU" dirty="0" smtClean="0"/>
              <a:t>Текст письма: Фамилия Имя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 hidden="1"/>
          <p:cNvSpPr txBox="1">
            <a:spLocks/>
          </p:cNvSpPr>
          <p:nvPr/>
        </p:nvSpPr>
        <p:spPr bwMode="auto">
          <a:xfrm>
            <a:off x="2133600" y="1428751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Какие сведения вы храните в своей записной книжке? Как можно назвать записную книжку с точки зрения хранения информации?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Перечислите достоинства и недостатки хранения информации в оперативной и долговременной памяти.</a:t>
            </a:r>
          </a:p>
        </p:txBody>
      </p:sp>
      <p:sp>
        <p:nvSpPr>
          <p:cNvPr id="8" name="Содержимое 2" hidden="1"/>
          <p:cNvSpPr txBox="1">
            <a:spLocks/>
          </p:cNvSpPr>
          <p:nvPr/>
        </p:nvSpPr>
        <p:spPr bwMode="auto">
          <a:xfrm>
            <a:off x="2133600" y="17526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Объясните своими словами, что такое носитель информации.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Какие носители информации вам известны?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Каким носителем информации вы пользуетесь чаще всего?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 descr="D:\Личные_документы\Елена\Школа_информатика\Школа_3\уроки\кодир_декодирование\кодир_декодир\95705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D992"/>
              </a:clrFrom>
              <a:clrTo>
                <a:srgbClr val="FBD99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285875"/>
            <a:ext cx="6985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Личные_документы\Елена\Школа_информатика\Школа_3\уроки\кодир_декодирование\кодир_декодир\31226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8776" y="3825875"/>
            <a:ext cx="3425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Личные_документы\Елена\Школа_информатика\Школа_3\уроки\кодир_декодирование\кодир_декодир\main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783" y="603589"/>
            <a:ext cx="26273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449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Практическое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:-) — улыбка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;-) — подмигивание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8-) — очки 😎</a:t>
            </a:r>
          </a:p>
          <a:p>
            <a:pPr marL="0" indent="0">
              <a:buNone/>
            </a:pPr>
            <a:r>
              <a:rPr lang="ru-RU" dirty="0" smtClean="0"/>
              <a:t>:</a:t>
            </a:r>
            <a:r>
              <a:rPr lang="en-US" dirty="0" smtClean="0"/>
              <a:t>D — </a:t>
            </a:r>
            <a:r>
              <a:rPr lang="ru-RU" dirty="0" smtClean="0"/>
              <a:t>смех 😀</a:t>
            </a:r>
          </a:p>
          <a:p>
            <a:pPr marL="0" indent="0">
              <a:buNone/>
            </a:pPr>
            <a:r>
              <a:rPr lang="ru-RU" dirty="0" smtClean="0"/>
              <a:t>:'( — плач 😥</a:t>
            </a:r>
          </a:p>
          <a:p>
            <a:pPr marL="0" indent="0">
              <a:buNone/>
            </a:pPr>
            <a:r>
              <a:rPr lang="ru-RU" dirty="0" smtClean="0"/>
              <a:t>:-( — грусть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:-</a:t>
            </a:r>
            <a:r>
              <a:rPr lang="en-US" dirty="0" smtClean="0"/>
              <a:t>P — </a:t>
            </a:r>
            <a:r>
              <a:rPr lang="ru-RU" dirty="0" smtClean="0"/>
              <a:t>язык 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:-| — равнодушие 😑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53" y="1904999"/>
            <a:ext cx="2526220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11" y="2639292"/>
            <a:ext cx="4022489" cy="42187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287126" y="124210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Гарри Поттер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информатика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D:\Личные_документы\Елена\Школа_информатика\Школа_3\уроки\кодир_декодирование\кодир_декодир\main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042" y="4027273"/>
            <a:ext cx="26273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1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-3747" r="1263" b="26272"/>
          <a:stretch/>
        </p:blipFill>
        <p:spPr>
          <a:xfrm>
            <a:off x="4086071" y="3067914"/>
            <a:ext cx="7754432" cy="2701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b="14763"/>
          <a:stretch/>
        </p:blipFill>
        <p:spPr>
          <a:xfrm>
            <a:off x="74686" y="138224"/>
            <a:ext cx="8022770" cy="34860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17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-3747" r="1263" b="26272"/>
          <a:stretch/>
        </p:blipFill>
        <p:spPr>
          <a:xfrm>
            <a:off x="4086071" y="3067914"/>
            <a:ext cx="7754432" cy="2701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b="14763"/>
          <a:stretch/>
        </p:blipFill>
        <p:spPr>
          <a:xfrm>
            <a:off x="74686" y="138224"/>
            <a:ext cx="8022770" cy="34860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871870" y="5769176"/>
            <a:ext cx="10462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ПЕРЕДАЧА ИНФОРМАЦИИ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52563" y="807248"/>
            <a:ext cx="8715375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передачи информации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5344" y="2695180"/>
            <a:ext cx="2643188" cy="10001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информации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8922" y="2796781"/>
            <a:ext cx="2643188" cy="1000125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Приёмник информации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792141" y="2333430"/>
            <a:ext cx="4089105" cy="1835941"/>
          </a:xfrm>
          <a:prstGeom prst="rightArrow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Информационный канал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774031" y="3740746"/>
            <a:ext cx="785813" cy="42862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113543" y="3929064"/>
            <a:ext cx="785813" cy="42862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88218" y="4447881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передаёт информацию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27730" y="4489847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получает информацию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214828" y="3775225"/>
            <a:ext cx="785813" cy="42862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22255" y="4357689"/>
            <a:ext cx="2428875" cy="163195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5250" indent="-95250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органы чувств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и т.д.</a:t>
            </a:r>
          </a:p>
        </p:txBody>
      </p:sp>
    </p:spTree>
    <p:extLst>
      <p:ext uri="{BB962C8B-B14F-4D97-AF65-F5344CB8AC3E}">
        <p14:creationId xmlns:p14="http://schemas.microsoft.com/office/powerpoint/2010/main" val="17594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881188" y="312740"/>
            <a:ext cx="9635898" cy="85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3200" b="1" dirty="0">
                <a:solidFill>
                  <a:srgbClr val="002060"/>
                </a:solidFill>
              </a:rPr>
              <a:t>Задание:</a:t>
            </a:r>
            <a:r>
              <a:rPr lang="ru-RU" altLang="ru-RU" sz="3200" dirty="0">
                <a:solidFill>
                  <a:srgbClr val="002060"/>
                </a:solidFill>
              </a:rPr>
              <a:t> Назовите источники и приёмники  информации в каждом приведённом примере:</a:t>
            </a:r>
          </a:p>
          <a:p>
            <a:pPr marL="0" indent="0">
              <a:buNone/>
            </a:pPr>
            <a:endParaRPr lang="ru-RU" altLang="ru-RU" sz="4000" dirty="0" smtClean="0">
              <a:solidFill>
                <a:srgbClr val="002060"/>
              </a:solidFill>
            </a:endParaRPr>
          </a:p>
        </p:txBody>
      </p:sp>
      <p:pic>
        <p:nvPicPr>
          <p:cNvPr id="30" name="Picture 3" descr="AMERI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5895" y="4100387"/>
            <a:ext cx="1444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MCBD07213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970695"/>
            <a:ext cx="1250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j042969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499269"/>
            <a:ext cx="10445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16040" y="1891124"/>
            <a:ext cx="5160962" cy="504825"/>
            <a:chOff x="113" y="1117"/>
            <a:chExt cx="3251" cy="318"/>
          </a:xfrm>
        </p:grpSpPr>
        <p:grpSp>
          <p:nvGrpSpPr>
            <p:cNvPr id="15391" name="Group 7"/>
            <p:cNvGrpSpPr>
              <a:grpSpLocks/>
            </p:cNvGrpSpPr>
            <p:nvPr/>
          </p:nvGrpSpPr>
          <p:grpSpPr bwMode="auto">
            <a:xfrm>
              <a:off x="340" y="1117"/>
              <a:ext cx="3024" cy="318"/>
              <a:chOff x="340" y="1117"/>
              <a:chExt cx="3024" cy="318"/>
            </a:xfrm>
          </p:grpSpPr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340" y="1117"/>
                <a:ext cx="1152" cy="318"/>
              </a:xfrm>
              <a:prstGeom prst="rect">
                <a:avLst/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2000" b="1">
                    <a:solidFill>
                      <a:srgbClr val="000066"/>
                    </a:solidFill>
                  </a:rPr>
                  <a:t>Источник</a:t>
                </a:r>
                <a:endParaRPr lang="ru-RU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2212" y="1117"/>
                <a:ext cx="1152" cy="318"/>
              </a:xfrm>
              <a:prstGeom prst="rect">
                <a:avLst/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2000" b="1">
                    <a:solidFill>
                      <a:srgbClr val="000066"/>
                    </a:solidFill>
                  </a:rPr>
                  <a:t>Приёмник</a:t>
                </a:r>
                <a:endParaRPr lang="ru-RU" b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>
                <a:off x="1565" y="1196"/>
                <a:ext cx="589" cy="136"/>
              </a:xfrm>
              <a:prstGeom prst="rightArrow">
                <a:avLst>
                  <a:gd name="adj1" fmla="val 50000"/>
                  <a:gd name="adj2" fmla="val 108272"/>
                </a:avLst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392" name="Text Box 11"/>
            <p:cNvSpPr txBox="1">
              <a:spLocks noChangeArrowheads="1"/>
            </p:cNvSpPr>
            <p:nvPr/>
          </p:nvSpPr>
          <p:spPr bwMode="auto">
            <a:xfrm>
              <a:off x="113" y="1162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</a:rPr>
                <a:t>1.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54263" y="3367570"/>
            <a:ext cx="5160962" cy="503238"/>
            <a:chOff x="113" y="1888"/>
            <a:chExt cx="3251" cy="317"/>
          </a:xfrm>
        </p:grpSpPr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340" y="1888"/>
              <a:ext cx="1152" cy="317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>
                  <a:solidFill>
                    <a:srgbClr val="000066"/>
                  </a:solidFill>
                </a:rPr>
                <a:t>Источник</a:t>
              </a:r>
              <a:endParaRPr lang="ru-RU" b="1">
                <a:solidFill>
                  <a:srgbClr val="000066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212" y="1888"/>
              <a:ext cx="1152" cy="317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>
                  <a:solidFill>
                    <a:srgbClr val="000066"/>
                  </a:solidFill>
                </a:rPr>
                <a:t>Приёмни</a:t>
              </a:r>
              <a:r>
                <a:rPr lang="ru-RU" sz="2000" b="1">
                  <a:solidFill>
                    <a:srgbClr val="FF3300"/>
                  </a:solidFill>
                </a:rPr>
                <a:t>ки</a:t>
              </a:r>
              <a:endParaRPr lang="ru-RU" b="1">
                <a:solidFill>
                  <a:srgbClr val="FF3300"/>
                </a:solidFill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1565" y="1962"/>
              <a:ext cx="589" cy="136"/>
            </a:xfrm>
            <a:prstGeom prst="rightArrow">
              <a:avLst>
                <a:gd name="adj1" fmla="val 50000"/>
                <a:gd name="adj2" fmla="val 108272"/>
              </a:avLst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0" name="Text Box 16"/>
            <p:cNvSpPr txBox="1">
              <a:spLocks noChangeArrowheads="1"/>
            </p:cNvSpPr>
            <p:nvPr/>
          </p:nvSpPr>
          <p:spPr bwMode="auto">
            <a:xfrm>
              <a:off x="113" y="1888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</a:rPr>
                <a:t>2.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21621" y="4657485"/>
            <a:ext cx="5160962" cy="604838"/>
            <a:chOff x="113" y="2614"/>
            <a:chExt cx="3251" cy="381"/>
          </a:xfrm>
        </p:grpSpPr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365" y="2633"/>
              <a:ext cx="1152" cy="362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66"/>
                  </a:solidFill>
                </a:rPr>
                <a:t>Источни</a:t>
              </a:r>
              <a:r>
                <a:rPr lang="ru-RU" sz="2000" b="1" dirty="0">
                  <a:solidFill>
                    <a:srgbClr val="FF3300"/>
                  </a:solidFill>
                </a:rPr>
                <a:t>ки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2212" y="2614"/>
              <a:ext cx="1152" cy="362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>
                  <a:solidFill>
                    <a:srgbClr val="000066"/>
                  </a:solidFill>
                </a:rPr>
                <a:t>Приёмник</a:t>
              </a:r>
              <a:endParaRPr lang="ru-RU" b="1">
                <a:solidFill>
                  <a:srgbClr val="000066"/>
                </a:solidFill>
              </a:endParaRPr>
            </a:p>
          </p:txBody>
        </p:sp>
        <p:sp>
          <p:nvSpPr>
            <p:cNvPr id="47" name="AutoShape 20"/>
            <p:cNvSpPr>
              <a:spLocks noChangeArrowheads="1"/>
            </p:cNvSpPr>
            <p:nvPr/>
          </p:nvSpPr>
          <p:spPr bwMode="auto">
            <a:xfrm>
              <a:off x="1565" y="2728"/>
              <a:ext cx="589" cy="136"/>
            </a:xfrm>
            <a:prstGeom prst="rightArrow">
              <a:avLst>
                <a:gd name="adj1" fmla="val 50000"/>
                <a:gd name="adj2" fmla="val 108272"/>
              </a:avLst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4" name="Text Box 21"/>
            <p:cNvSpPr txBox="1">
              <a:spLocks noChangeArrowheads="1"/>
            </p:cNvSpPr>
            <p:nvPr/>
          </p:nvSpPr>
          <p:spPr bwMode="auto">
            <a:xfrm>
              <a:off x="113" y="2614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solidFill>
                    <a:schemeClr val="tx2"/>
                  </a:solidFill>
                </a:rPr>
                <a:t>3.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421621" y="5630808"/>
            <a:ext cx="5133975" cy="793750"/>
            <a:chOff x="130" y="3339"/>
            <a:chExt cx="3234" cy="500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340" y="3385"/>
              <a:ext cx="1152" cy="45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3300"/>
                  </a:solidFill>
                </a:rPr>
                <a:t>Источник-приёмник</a:t>
              </a:r>
              <a:endParaRPr lang="ru-RU" b="1" dirty="0">
                <a:solidFill>
                  <a:srgbClr val="FF3300"/>
                </a:solidFill>
              </a:endParaRPr>
            </a:p>
          </p:txBody>
        </p:sp>
        <p:sp>
          <p:nvSpPr>
            <p:cNvPr id="51" name="Rectangle 24"/>
            <p:cNvSpPr>
              <a:spLocks noChangeArrowheads="1"/>
            </p:cNvSpPr>
            <p:nvPr/>
          </p:nvSpPr>
          <p:spPr bwMode="auto">
            <a:xfrm>
              <a:off x="2212" y="3385"/>
              <a:ext cx="1152" cy="45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3300"/>
                  </a:solidFill>
                </a:rPr>
                <a:t>Приёмник-источник</a:t>
              </a:r>
              <a:endParaRPr lang="ru-RU" dirty="0">
                <a:solidFill>
                  <a:srgbClr val="FF3300"/>
                </a:solidFill>
              </a:endParaRPr>
            </a:p>
          </p:txBody>
        </p:sp>
        <p:sp>
          <p:nvSpPr>
            <p:cNvPr id="52" name="AutoShape 25"/>
            <p:cNvSpPr>
              <a:spLocks noChangeArrowheads="1"/>
            </p:cNvSpPr>
            <p:nvPr/>
          </p:nvSpPr>
          <p:spPr bwMode="auto">
            <a:xfrm>
              <a:off x="1519" y="3566"/>
              <a:ext cx="635" cy="136"/>
            </a:xfrm>
            <a:prstGeom prst="leftRightArrow">
              <a:avLst>
                <a:gd name="adj1" fmla="val 50000"/>
                <a:gd name="adj2" fmla="val 93382"/>
              </a:avLst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8" name="Text Box 26"/>
            <p:cNvSpPr txBox="1">
              <a:spLocks noChangeArrowheads="1"/>
            </p:cNvSpPr>
            <p:nvPr/>
          </p:nvSpPr>
          <p:spPr bwMode="auto">
            <a:xfrm>
              <a:off x="130" y="3339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</a:rPr>
                <a:t>4.</a:t>
              </a:r>
            </a:p>
          </p:txBody>
        </p:sp>
      </p:grpSp>
      <p:pic>
        <p:nvPicPr>
          <p:cNvPr id="54" name="Picture 27" descr="MCBD06809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6373" y="1500188"/>
            <a:ext cx="93186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5" y="152400"/>
            <a:ext cx="13573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52563" y="807248"/>
            <a:ext cx="8715375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информации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5344" y="2695180"/>
            <a:ext cx="2643188" cy="10001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информации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8922" y="2796781"/>
            <a:ext cx="2643188" cy="1000125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Приёмник информации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792141" y="2333430"/>
            <a:ext cx="4089105" cy="1835941"/>
          </a:xfrm>
          <a:prstGeom prst="rightArrow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Информационный канал</a:t>
            </a:r>
          </a:p>
        </p:txBody>
      </p:sp>
    </p:spTree>
    <p:extLst>
      <p:ext uri="{BB962C8B-B14F-4D97-AF65-F5344CB8AC3E}">
        <p14:creationId xmlns:p14="http://schemas.microsoft.com/office/powerpoint/2010/main" val="34968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каналы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09876" y="1285875"/>
            <a:ext cx="7572375" cy="1143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Информационные каналы  могут быть </a:t>
            </a:r>
            <a:r>
              <a:rPr lang="ru-RU" b="1" dirty="0" smtClean="0">
                <a:solidFill>
                  <a:srgbClr val="002060"/>
                </a:solidFill>
              </a:rPr>
              <a:t>биологическими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b="1" dirty="0" smtClean="0">
                <a:solidFill>
                  <a:srgbClr val="002060"/>
                </a:solidFill>
              </a:rPr>
              <a:t>техническими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2333625" indent="-2333625"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81" y="3994521"/>
            <a:ext cx="40005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5375" y="2430536"/>
            <a:ext cx="4603675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Органы чувств человека выполняют роль </a:t>
            </a:r>
            <a:r>
              <a:rPr lang="ru-RU" b="1" dirty="0">
                <a:solidFill>
                  <a:srgbClr val="0033CC"/>
                </a:solidFill>
              </a:rPr>
              <a:t>биологических </a:t>
            </a:r>
            <a:r>
              <a:rPr lang="ru-RU" dirty="0"/>
              <a:t>информационных каналов.</a:t>
            </a:r>
          </a:p>
          <a:p>
            <a:pPr>
              <a:defRPr/>
            </a:pPr>
            <a:r>
              <a:rPr lang="ru-RU" dirty="0"/>
              <a:t>Сигналы несут информацию от органов чувств к мозгу.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8939" y="2500313"/>
            <a:ext cx="4893080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CC"/>
                </a:solidFill>
              </a:rPr>
              <a:t>Техническими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информационными каналами являются телефон, радио, телевидение, компьютерные сети, с помощью которых люди обмениваются информацией.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64464" y="4145037"/>
            <a:ext cx="3214687" cy="2192337"/>
            <a:chOff x="3152" y="2432"/>
            <a:chExt cx="2450" cy="1888"/>
          </a:xfrm>
        </p:grpSpPr>
        <p:pic>
          <p:nvPicPr>
            <p:cNvPr id="12" name="Picture 9" descr="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" y="2432"/>
              <a:ext cx="1769" cy="13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1" descr="radio_retr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5" y="3563"/>
              <a:ext cx="923" cy="7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2" descr="televizor_samsung_cs15k30mjzx_43_pal_secam_ntsc_5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3158"/>
              <a:ext cx="1005" cy="1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3" descr="LG_KP500_01_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33" y="3657"/>
              <a:ext cx="411" cy="4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067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71810" y="796220"/>
            <a:ext cx="8715375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информации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5344" y="2695180"/>
            <a:ext cx="2643188" cy="10001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информации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8922" y="2796781"/>
            <a:ext cx="2643188" cy="1000125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Приёмник информации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792141" y="2333430"/>
            <a:ext cx="4089105" cy="1835941"/>
          </a:xfrm>
          <a:prstGeom prst="rightArrow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Информационный канал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764466" y="3796906"/>
            <a:ext cx="2105246" cy="153000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62523" y="3787550"/>
            <a:ext cx="2066399" cy="153000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101247" y="5428931"/>
            <a:ext cx="2643188" cy="1000125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Биологические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3581" y="5391891"/>
            <a:ext cx="2643188" cy="1000125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Технические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103910"/>
            <a:ext cx="773571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28" y="3924732"/>
            <a:ext cx="5715000" cy="279082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8" y="3491830"/>
            <a:ext cx="5987600" cy="336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11" y="133093"/>
            <a:ext cx="3202517" cy="3358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" y="4312085"/>
            <a:ext cx="3820886" cy="25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260</Words>
  <Application>Microsoft Office PowerPoint</Application>
  <PresentationFormat>Произвольный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Гарри Поттер  и  информатика</vt:lpstr>
      <vt:lpstr>Презентация PowerPoint</vt:lpstr>
      <vt:lpstr>Презентация PowerPoint</vt:lpstr>
      <vt:lpstr>Схема передачи информации</vt:lpstr>
      <vt:lpstr>Презентация PowerPoint</vt:lpstr>
      <vt:lpstr>Передача информации</vt:lpstr>
      <vt:lpstr>Информационные каналы</vt:lpstr>
      <vt:lpstr>Передача информации</vt:lpstr>
      <vt:lpstr>Презентация PowerPoint</vt:lpstr>
      <vt:lpstr>Электронная тетрадь</vt:lpstr>
      <vt:lpstr>Помехи при передаче информации</vt:lpstr>
      <vt:lpstr>Презентация PowerPoint</vt:lpstr>
      <vt:lpstr>Презентация PowerPoint</vt:lpstr>
      <vt:lpstr>Электронная почта</vt:lpstr>
      <vt:lpstr>Электронная почта</vt:lpstr>
      <vt:lpstr>Домашнее задание</vt:lpstr>
      <vt:lpstr>Презентация PowerPoint</vt:lpstr>
      <vt:lpstr>Практическое задание</vt:lpstr>
      <vt:lpstr>Гарри Поттер  и  информатика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Гарри Поттер  и информатика</dc:title>
  <dc:creator>USER</dc:creator>
  <cp:lastModifiedBy>admin</cp:lastModifiedBy>
  <cp:revision>11</cp:revision>
  <dcterms:created xsi:type="dcterms:W3CDTF">2020-10-19T01:10:42Z</dcterms:created>
  <dcterms:modified xsi:type="dcterms:W3CDTF">2020-12-27T10:58:52Z</dcterms:modified>
</cp:coreProperties>
</file>